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900" r:id="rId1"/>
  </p:sldMasterIdLst>
  <p:notesMasterIdLst>
    <p:notesMasterId r:id="rId93"/>
  </p:notesMasterIdLst>
  <p:sldIdLst>
    <p:sldId id="545" r:id="rId2"/>
    <p:sldId id="546" r:id="rId3"/>
    <p:sldId id="423" r:id="rId4"/>
    <p:sldId id="469" r:id="rId5"/>
    <p:sldId id="426" r:id="rId6"/>
    <p:sldId id="481" r:id="rId7"/>
    <p:sldId id="430" r:id="rId8"/>
    <p:sldId id="428" r:id="rId9"/>
    <p:sldId id="477" r:id="rId10"/>
    <p:sldId id="350" r:id="rId11"/>
    <p:sldId id="434" r:id="rId12"/>
    <p:sldId id="483" r:id="rId13"/>
    <p:sldId id="438" r:id="rId14"/>
    <p:sldId id="480" r:id="rId15"/>
    <p:sldId id="478" r:id="rId16"/>
    <p:sldId id="479" r:id="rId17"/>
    <p:sldId id="470" r:id="rId18"/>
    <p:sldId id="484" r:id="rId19"/>
    <p:sldId id="486" r:id="rId20"/>
    <p:sldId id="487" r:id="rId21"/>
    <p:sldId id="485" r:id="rId22"/>
    <p:sldId id="482" r:id="rId23"/>
    <p:sldId id="451" r:id="rId24"/>
    <p:sldId id="452" r:id="rId25"/>
    <p:sldId id="453" r:id="rId26"/>
    <p:sldId id="454" r:id="rId27"/>
    <p:sldId id="455" r:id="rId28"/>
    <p:sldId id="456" r:id="rId29"/>
    <p:sldId id="457" r:id="rId30"/>
    <p:sldId id="462" r:id="rId31"/>
    <p:sldId id="463" r:id="rId32"/>
    <p:sldId id="464" r:id="rId33"/>
    <p:sldId id="488" r:id="rId34"/>
    <p:sldId id="489" r:id="rId35"/>
    <p:sldId id="440" r:id="rId36"/>
    <p:sldId id="490" r:id="rId37"/>
    <p:sldId id="441" r:id="rId38"/>
    <p:sldId id="491" r:id="rId39"/>
    <p:sldId id="492" r:id="rId40"/>
    <p:sldId id="494" r:id="rId41"/>
    <p:sldId id="495" r:id="rId42"/>
    <p:sldId id="496" r:id="rId43"/>
    <p:sldId id="498" r:id="rId44"/>
    <p:sldId id="497" r:id="rId45"/>
    <p:sldId id="465" r:id="rId46"/>
    <p:sldId id="466" r:id="rId47"/>
    <p:sldId id="467" r:id="rId48"/>
    <p:sldId id="468" r:id="rId49"/>
    <p:sldId id="499" r:id="rId50"/>
    <p:sldId id="500" r:id="rId51"/>
    <p:sldId id="501" r:id="rId52"/>
    <p:sldId id="502" r:id="rId53"/>
    <p:sldId id="503" r:id="rId54"/>
    <p:sldId id="504" r:id="rId55"/>
    <p:sldId id="505" r:id="rId56"/>
    <p:sldId id="506" r:id="rId57"/>
    <p:sldId id="508" r:id="rId58"/>
    <p:sldId id="509" r:id="rId59"/>
    <p:sldId id="510" r:id="rId60"/>
    <p:sldId id="507" r:id="rId61"/>
    <p:sldId id="513" r:id="rId62"/>
    <p:sldId id="514" r:id="rId63"/>
    <p:sldId id="543" r:id="rId64"/>
    <p:sldId id="515" r:id="rId65"/>
    <p:sldId id="511" r:id="rId66"/>
    <p:sldId id="512" r:id="rId67"/>
    <p:sldId id="516" r:id="rId68"/>
    <p:sldId id="517" r:id="rId69"/>
    <p:sldId id="518" r:id="rId70"/>
    <p:sldId id="519" r:id="rId71"/>
    <p:sldId id="520" r:id="rId72"/>
    <p:sldId id="522" r:id="rId73"/>
    <p:sldId id="521" r:id="rId74"/>
    <p:sldId id="523" r:id="rId75"/>
    <p:sldId id="524" r:id="rId76"/>
    <p:sldId id="526" r:id="rId77"/>
    <p:sldId id="528" r:id="rId78"/>
    <p:sldId id="525" r:id="rId79"/>
    <p:sldId id="527" r:id="rId80"/>
    <p:sldId id="529" r:id="rId81"/>
    <p:sldId id="531" r:id="rId82"/>
    <p:sldId id="534" r:id="rId83"/>
    <p:sldId id="532" r:id="rId84"/>
    <p:sldId id="533" r:id="rId85"/>
    <p:sldId id="536" r:id="rId86"/>
    <p:sldId id="537" r:id="rId87"/>
    <p:sldId id="538" r:id="rId88"/>
    <p:sldId id="539" r:id="rId89"/>
    <p:sldId id="542" r:id="rId90"/>
    <p:sldId id="540" r:id="rId91"/>
    <p:sldId id="541" r:id="rId9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34587" autoAdjust="0"/>
    <p:restoredTop sz="90739" autoAdjust="0"/>
  </p:normalViewPr>
  <p:slideViewPr>
    <p:cSldViewPr>
      <p:cViewPr>
        <p:scale>
          <a:sx n="110" d="100"/>
          <a:sy n="110" d="100"/>
        </p:scale>
        <p:origin x="-1644"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BDB870-81A0-4A92-9CF2-AD12495E42ED}" type="datetimeFigureOut">
              <a:rPr lang="it-IT" smtClean="0"/>
              <a:pPr/>
              <a:t>21/04/2022</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E5320F-4656-4F53-92FD-42CAD2B2DB8C}"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9E5320F-4656-4F53-92FD-42CAD2B2DB8C}" type="slidenum">
              <a:rPr lang="it-IT" smtClean="0"/>
              <a:pPr/>
              <a:t>18</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9E5320F-4656-4F53-92FD-42CAD2B2DB8C}" type="slidenum">
              <a:rPr lang="it-IT" smtClean="0"/>
              <a:pPr/>
              <a:t>22</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9E5320F-4656-4F53-92FD-42CAD2B2DB8C}" type="slidenum">
              <a:rPr lang="it-IT" smtClean="0"/>
              <a:pPr/>
              <a:t>26</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olo 28"/>
          <p:cNvSpPr>
            <a:spLocks noGrp="1"/>
          </p:cNvSpPr>
          <p:nvPr>
            <p:ph type="ctrTitle"/>
          </p:nvPr>
        </p:nvSpPr>
        <p:spPr>
          <a:xfrm>
            <a:off x="381000" y="4853411"/>
            <a:ext cx="8458200" cy="1222375"/>
          </a:xfrm>
        </p:spPr>
        <p:txBody>
          <a:bodyPr anchor="t"/>
          <a:lstStyle/>
          <a:p>
            <a:r>
              <a:rPr kumimoji="0" lang="it-IT" smtClean="0"/>
              <a:t>Fare clic per modificare lo stile del titolo</a:t>
            </a:r>
            <a:endParaRPr kumimoji="0" lang="en-US"/>
          </a:p>
        </p:txBody>
      </p:sp>
      <p:sp>
        <p:nvSpPr>
          <p:cNvPr id="9" name="Sottotitolo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16" name="Segnaposto data 15"/>
          <p:cNvSpPr>
            <a:spLocks noGrp="1"/>
          </p:cNvSpPr>
          <p:nvPr>
            <p:ph type="dt" sz="half" idx="10"/>
          </p:nvPr>
        </p:nvSpPr>
        <p:spPr/>
        <p:txBody>
          <a:bodyPr/>
          <a:lstStyle/>
          <a:p>
            <a:fld id="{55644A33-DD72-4D89-A752-DFEB6108DC67}" type="datetimeFigureOut">
              <a:rPr lang="it-IT" smtClean="0"/>
              <a:pPr/>
              <a:t>21/04/2022</a:t>
            </a:fld>
            <a:endParaRPr lang="it-IT"/>
          </a:p>
        </p:txBody>
      </p:sp>
      <p:sp>
        <p:nvSpPr>
          <p:cNvPr id="2" name="Segnaposto piè di pagina 1"/>
          <p:cNvSpPr>
            <a:spLocks noGrp="1"/>
          </p:cNvSpPr>
          <p:nvPr>
            <p:ph type="ftr" sz="quarter" idx="11"/>
          </p:nvPr>
        </p:nvSpPr>
        <p:spPr/>
        <p:txBody>
          <a:bodyPr/>
          <a:lstStyle/>
          <a:p>
            <a:endParaRPr lang="it-IT"/>
          </a:p>
        </p:txBody>
      </p:sp>
      <p:sp>
        <p:nvSpPr>
          <p:cNvPr id="15" name="Segnaposto numero diapositiva 14"/>
          <p:cNvSpPr>
            <a:spLocks noGrp="1"/>
          </p:cNvSpPr>
          <p:nvPr>
            <p:ph type="sldNum" sz="quarter" idx="12"/>
          </p:nvPr>
        </p:nvSpPr>
        <p:spPr>
          <a:xfrm>
            <a:off x="8229600" y="6473952"/>
            <a:ext cx="758952" cy="246888"/>
          </a:xfrm>
        </p:spPr>
        <p:txBody>
          <a:bodyPr/>
          <a:lstStyle/>
          <a:p>
            <a:fld id="{A5844F72-B3ED-44CC-ACF0-B1A6F0E51326}"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55644A33-DD72-4D89-A752-DFEB6108DC67}" type="datetimeFigureOut">
              <a:rPr lang="it-IT" smtClean="0"/>
              <a:pPr/>
              <a:t>21/04/2022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549276"/>
            <a:ext cx="18288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549276"/>
            <a:ext cx="62484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55644A33-DD72-4D89-A752-DFEB6108DC67}" type="datetimeFigureOut">
              <a:rPr lang="it-IT" smtClean="0"/>
              <a:pPr/>
              <a:t>21/04/2022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2" name="Titolo 21"/>
          <p:cNvSpPr>
            <a:spLocks noGrp="1"/>
          </p:cNvSpPr>
          <p:nvPr>
            <p:ph type="title"/>
          </p:nvPr>
        </p:nvSpPr>
        <p:spPr/>
        <p:txBody>
          <a:bodyPr/>
          <a:lstStyle/>
          <a:p>
            <a:r>
              <a:rPr kumimoji="0" lang="it-IT" smtClean="0"/>
              <a:t>Fare clic per modificare lo stile del titolo</a:t>
            </a:r>
            <a:endParaRPr kumimoji="0" lang="en-US"/>
          </a:p>
        </p:txBody>
      </p:sp>
      <p:sp>
        <p:nvSpPr>
          <p:cNvPr id="27" name="Segnaposto contenuto 26"/>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55644A33-DD72-4D89-A752-DFEB6108DC67}" type="datetimeFigureOut">
              <a:rPr lang="it-IT" smtClean="0"/>
              <a:pPr/>
              <a:t>21/04/2022</a:t>
            </a:fld>
            <a:endParaRPr lang="it-IT"/>
          </a:p>
        </p:txBody>
      </p:sp>
      <p:sp>
        <p:nvSpPr>
          <p:cNvPr id="19" name="Segnaposto piè di pagina 18"/>
          <p:cNvSpPr>
            <a:spLocks noGrp="1"/>
          </p:cNvSpPr>
          <p:nvPr>
            <p:ph type="ftr" sz="quarter" idx="11"/>
          </p:nvPr>
        </p:nvSpPr>
        <p:spPr>
          <a:xfrm>
            <a:off x="3581400" y="76200"/>
            <a:ext cx="2895600" cy="288925"/>
          </a:xfrm>
        </p:spPr>
        <p:txBody>
          <a:bodyPr/>
          <a:lstStyle/>
          <a:p>
            <a:endParaRPr lang="it-IT"/>
          </a:p>
        </p:txBody>
      </p:sp>
      <p:sp>
        <p:nvSpPr>
          <p:cNvPr id="16" name="Segnaposto numero diapositiva 15"/>
          <p:cNvSpPr>
            <a:spLocks noGrp="1"/>
          </p:cNvSpPr>
          <p:nvPr>
            <p:ph type="sldNum" sz="quarter" idx="12"/>
          </p:nvPr>
        </p:nvSpPr>
        <p:spPr>
          <a:xfrm>
            <a:off x="8229600" y="6473952"/>
            <a:ext cx="758952" cy="246888"/>
          </a:xfrm>
        </p:spPr>
        <p:txBody>
          <a:bodyPr/>
          <a:lstStyle/>
          <a:p>
            <a:fld id="{A5844F72-B3ED-44CC-ACF0-B1A6F0E51326}"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egnaposto testo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19" name="Segnaposto data 18"/>
          <p:cNvSpPr>
            <a:spLocks noGrp="1"/>
          </p:cNvSpPr>
          <p:nvPr>
            <p:ph type="dt" sz="half" idx="10"/>
          </p:nvPr>
        </p:nvSpPr>
        <p:spPr/>
        <p:txBody>
          <a:bodyPr/>
          <a:lstStyle/>
          <a:p>
            <a:fld id="{55644A33-DD72-4D89-A752-DFEB6108DC67}" type="datetimeFigureOut">
              <a:rPr lang="it-IT" smtClean="0"/>
              <a:pPr/>
              <a:t>21/04/2022</a:t>
            </a:fld>
            <a:endParaRPr lang="it-IT"/>
          </a:p>
        </p:txBody>
      </p:sp>
      <p:sp>
        <p:nvSpPr>
          <p:cNvPr id="11" name="Segnaposto piè di pagina 10"/>
          <p:cNvSpPr>
            <a:spLocks noGrp="1"/>
          </p:cNvSpPr>
          <p:nvPr>
            <p:ph type="ftr" sz="quarter" idx="11"/>
          </p:nvPr>
        </p:nvSpPr>
        <p:spPr/>
        <p:txBody>
          <a:bodyPr/>
          <a:lstStyle/>
          <a:p>
            <a:endParaRPr lang="it-IT"/>
          </a:p>
        </p:txBody>
      </p:sp>
      <p:sp>
        <p:nvSpPr>
          <p:cNvPr id="16" name="Segnaposto numero diapositiva 15"/>
          <p:cNvSpPr>
            <a:spLocks noGrp="1"/>
          </p:cNvSpPr>
          <p:nvPr>
            <p:ph type="sldNum" sz="quarter" idx="12"/>
          </p:nvPr>
        </p:nvSpPr>
        <p:spPr/>
        <p:txBody>
          <a:bodyPr/>
          <a:lstStyle/>
          <a:p>
            <a:fld id="{A5844F72-B3ED-44CC-ACF0-B1A6F0E51326}" type="slidenum">
              <a:rPr lang="it-IT" smtClean="0"/>
              <a:pPr/>
              <a:t>‹N›</a:t>
            </a:fld>
            <a:endParaRPr lang="it-IT"/>
          </a:p>
        </p:txBody>
      </p:sp>
      <p:sp>
        <p:nvSpPr>
          <p:cNvPr id="8" name="Titolo 7"/>
          <p:cNvSpPr>
            <a:spLocks noGrp="1"/>
          </p:cNvSpPr>
          <p:nvPr>
            <p:ph type="title"/>
          </p:nvPr>
        </p:nvSpPr>
        <p:spPr>
          <a:xfrm>
            <a:off x="180475" y="2947085"/>
            <a:ext cx="8686800" cy="1184825"/>
          </a:xfrm>
        </p:spPr>
        <p:txBody>
          <a:bodyPr rtlCol="0" anchor="t"/>
          <a:lstStyle>
            <a:lvl1pPr algn="r">
              <a:defRPr/>
            </a:lvl1pPr>
          </a:lstStyle>
          <a:p>
            <a:r>
              <a:rPr kumimoji="0" lang="it-IT" smtClean="0"/>
              <a:t>Fare clic per modificare lo stile del titolo</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0" name="Titolo 1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4" name="Segnaposto contenuto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Segnaposto contenuto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1" name="Segnaposto data 20"/>
          <p:cNvSpPr>
            <a:spLocks noGrp="1"/>
          </p:cNvSpPr>
          <p:nvPr>
            <p:ph type="dt" sz="half" idx="10"/>
          </p:nvPr>
        </p:nvSpPr>
        <p:spPr/>
        <p:txBody>
          <a:bodyPr/>
          <a:lstStyle/>
          <a:p>
            <a:fld id="{55644A33-DD72-4D89-A752-DFEB6108DC67}" type="datetimeFigureOut">
              <a:rPr lang="it-IT" smtClean="0"/>
              <a:pPr/>
              <a:t>21/04/2022</a:t>
            </a:fld>
            <a:endParaRPr lang="it-IT"/>
          </a:p>
        </p:txBody>
      </p:sp>
      <p:sp>
        <p:nvSpPr>
          <p:cNvPr id="10" name="Segnaposto piè di pagina 9"/>
          <p:cNvSpPr>
            <a:spLocks noGrp="1"/>
          </p:cNvSpPr>
          <p:nvPr>
            <p:ph type="ftr" sz="quarter" idx="11"/>
          </p:nvPr>
        </p:nvSpPr>
        <p:spPr/>
        <p:txBody>
          <a:bodyPr/>
          <a:lstStyle/>
          <a:p>
            <a:endParaRPr lang="it-IT"/>
          </a:p>
        </p:txBody>
      </p:sp>
      <p:sp>
        <p:nvSpPr>
          <p:cNvPr id="31" name="Segnaposto numero diapositiva 30"/>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9" name="Titolo 28"/>
          <p:cNvSpPr>
            <a:spLocks noGrp="1"/>
          </p:cNvSpPr>
          <p:nvPr>
            <p:ph type="title"/>
          </p:nvPr>
        </p:nvSpPr>
        <p:spPr>
          <a:xfrm>
            <a:off x="304800" y="5410200"/>
            <a:ext cx="8610600" cy="882650"/>
          </a:xfrm>
        </p:spPr>
        <p:txBody>
          <a:bodyPr anchor="ctr"/>
          <a:lstStyle>
            <a:lvl1pPr>
              <a:defRPr/>
            </a:lvl1pPr>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25" name="Segnaposto testo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contenuto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8" name="Segnaposto contenuto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0" name="Segnaposto data 9"/>
          <p:cNvSpPr>
            <a:spLocks noGrp="1"/>
          </p:cNvSpPr>
          <p:nvPr>
            <p:ph type="dt" sz="half" idx="10"/>
          </p:nvPr>
        </p:nvSpPr>
        <p:spPr/>
        <p:txBody>
          <a:bodyPr/>
          <a:lstStyle/>
          <a:p>
            <a:fld id="{55644A33-DD72-4D89-A752-DFEB6108DC67}" type="datetimeFigureOut">
              <a:rPr lang="it-IT" smtClean="0"/>
              <a:pPr/>
              <a:t>21/04/2022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a:xfrm>
            <a:off x="8229600" y="6477000"/>
            <a:ext cx="762000" cy="246888"/>
          </a:xfrm>
        </p:spPr>
        <p:txBody>
          <a:bodyPr/>
          <a:lstStyle/>
          <a:p>
            <a:fld id="{A5844F72-B3ED-44CC-ACF0-B1A6F0E51326}" type="slidenum">
              <a:rPr lang="it-IT" smtClean="0"/>
              <a:pPr/>
              <a:t>‹N›</a:t>
            </a:fld>
            <a:endParaRPr lang="it-IT"/>
          </a:p>
        </p:txBody>
      </p:sp>
      <p:sp>
        <p:nvSpPr>
          <p:cNvPr id="11" name="Connettore 1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0" name="Titolo 2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2" name="Segnaposto data 11"/>
          <p:cNvSpPr>
            <a:spLocks noGrp="1"/>
          </p:cNvSpPr>
          <p:nvPr>
            <p:ph type="dt" sz="half" idx="10"/>
          </p:nvPr>
        </p:nvSpPr>
        <p:spPr/>
        <p:txBody>
          <a:bodyPr/>
          <a:lstStyle/>
          <a:p>
            <a:fld id="{55644A33-DD72-4D89-A752-DFEB6108DC67}" type="datetimeFigureOut">
              <a:rPr lang="it-IT" smtClean="0"/>
              <a:pPr/>
              <a:t>21/04/2022</a:t>
            </a:fld>
            <a:endParaRPr lang="it-IT"/>
          </a:p>
        </p:txBody>
      </p:sp>
      <p:sp>
        <p:nvSpPr>
          <p:cNvPr id="21" name="Segnaposto piè di pagina 20"/>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fld id="{55644A33-DD72-4D89-A752-DFEB6108DC67}" type="datetimeFigureOut">
              <a:rPr lang="it-IT" smtClean="0"/>
              <a:pPr/>
              <a:t>21/04/2022</a:t>
            </a:fld>
            <a:endParaRPr lang="it-IT"/>
          </a:p>
        </p:txBody>
      </p:sp>
      <p:sp>
        <p:nvSpPr>
          <p:cNvPr id="24" name="Segnaposto piè di pagina 23"/>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Connettore 1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olo 11"/>
          <p:cNvSpPr>
            <a:spLocks noGrp="1"/>
          </p:cNvSpPr>
          <p:nvPr>
            <p:ph type="title"/>
          </p:nvPr>
        </p:nvSpPr>
        <p:spPr>
          <a:xfrm>
            <a:off x="457200" y="5486400"/>
            <a:ext cx="8458200" cy="520700"/>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14" name="Segnaposto contenuto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55644A33-DD72-4D89-A752-DFEB6108DC67}" type="datetimeFigureOut">
              <a:rPr lang="it-IT" smtClean="0"/>
              <a:pPr/>
              <a:t>21/04/2022</a:t>
            </a:fld>
            <a:endParaRPr lang="it-IT"/>
          </a:p>
        </p:txBody>
      </p:sp>
      <p:sp>
        <p:nvSpPr>
          <p:cNvPr id="29" name="Segnaposto piè di pagina 28"/>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3" name="Segnaposto immagine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it-IT" smtClean="0"/>
              <a:t>Fare clic sull'icona per inserire un'immagine</a:t>
            </a:r>
            <a:endParaRPr kumimoji="0" lang="en-US" dirty="0"/>
          </a:p>
        </p:txBody>
      </p:sp>
      <p:sp>
        <p:nvSpPr>
          <p:cNvPr id="7" name="Segnaposto data 6"/>
          <p:cNvSpPr>
            <a:spLocks noGrp="1"/>
          </p:cNvSpPr>
          <p:nvPr>
            <p:ph type="dt" sz="half" idx="10"/>
          </p:nvPr>
        </p:nvSpPr>
        <p:spPr/>
        <p:txBody>
          <a:bodyPr/>
          <a:lstStyle/>
          <a:p>
            <a:fld id="{55644A33-DD72-4D89-A752-DFEB6108DC67}" type="datetimeFigureOut">
              <a:rPr lang="it-IT" smtClean="0"/>
              <a:pPr/>
              <a:t>21/04/2022</a:t>
            </a:fld>
            <a:endParaRPr lang="it-IT"/>
          </a:p>
        </p:txBody>
      </p:sp>
      <p:sp>
        <p:nvSpPr>
          <p:cNvPr id="5" name="Segnaposto piè di pagina 4"/>
          <p:cNvSpPr>
            <a:spLocks noGrp="1"/>
          </p:cNvSpPr>
          <p:nvPr>
            <p:ph type="ftr" sz="quarter" idx="11"/>
          </p:nvPr>
        </p:nvSpPr>
        <p:spPr/>
        <p:txBody>
          <a:bodyPr/>
          <a:lstStyle/>
          <a:p>
            <a:endParaRPr lang="it-IT"/>
          </a:p>
        </p:txBody>
      </p:sp>
      <p:sp>
        <p:nvSpPr>
          <p:cNvPr id="31" name="Segnaposto numero diapositiva 30"/>
          <p:cNvSpPr>
            <a:spLocks noGrp="1"/>
          </p:cNvSpPr>
          <p:nvPr>
            <p:ph type="sldNum" sz="quarter" idx="12"/>
          </p:nvPr>
        </p:nvSpPr>
        <p:spPr/>
        <p:txBody>
          <a:bodyPr/>
          <a:lstStyle/>
          <a:p>
            <a:fld id="{A5844F72-B3ED-44CC-ACF0-B1A6F0E51326}" type="slidenum">
              <a:rPr lang="it-IT" smtClean="0"/>
              <a:pPr/>
              <a:t>‹N›</a:t>
            </a:fld>
            <a:endParaRPr lang="it-IT"/>
          </a:p>
        </p:txBody>
      </p:sp>
      <p:sp>
        <p:nvSpPr>
          <p:cNvPr id="17" name="Titolo 16"/>
          <p:cNvSpPr>
            <a:spLocks noGrp="1"/>
          </p:cNvSpPr>
          <p:nvPr>
            <p:ph type="title"/>
          </p:nvPr>
        </p:nvSpPr>
        <p:spPr>
          <a:xfrm>
            <a:off x="381000" y="4993760"/>
            <a:ext cx="5867400" cy="522288"/>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Segnaposto testo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1" name="Segnaposto data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55644A33-DD72-4D89-A752-DFEB6108DC67}" type="datetimeFigureOut">
              <a:rPr lang="it-IT" smtClean="0"/>
              <a:pPr/>
              <a:t>21/04/2022</a:t>
            </a:fld>
            <a:endParaRPr lang="it-IT"/>
          </a:p>
        </p:txBody>
      </p:sp>
      <p:sp>
        <p:nvSpPr>
          <p:cNvPr id="28" name="Segnaposto piè di pagina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it-IT"/>
          </a:p>
        </p:txBody>
      </p:sp>
      <p:sp>
        <p:nvSpPr>
          <p:cNvPr id="5" name="Segnaposto numero diapositiva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A5844F72-B3ED-44CC-ACF0-B1A6F0E51326}" type="slidenum">
              <a:rPr lang="it-IT" smtClean="0"/>
              <a:pPr/>
              <a:t>‹N›</a:t>
            </a:fld>
            <a:endParaRPr lang="it-IT"/>
          </a:p>
        </p:txBody>
      </p:sp>
      <p:sp>
        <p:nvSpPr>
          <p:cNvPr id="10" name="Segnaposto titolo 9"/>
          <p:cNvSpPr>
            <a:spLocks noGrp="1"/>
          </p:cNvSpPr>
          <p:nvPr>
            <p:ph type="title"/>
          </p:nvPr>
        </p:nvSpPr>
        <p:spPr>
          <a:xfrm>
            <a:off x="304800" y="457200"/>
            <a:ext cx="8686800" cy="838200"/>
          </a:xfrm>
          <a:prstGeom prst="rect">
            <a:avLst/>
          </a:prstGeom>
        </p:spPr>
        <p:txBody>
          <a:bodyPr vert="horz" anchor="ctr">
            <a:normAutofit/>
          </a:bodyPr>
          <a:lstStyle/>
          <a:p>
            <a:r>
              <a:rPr kumimoji="0" lang="it-IT" smtClean="0"/>
              <a:t>Fare clic per modificare lo stile del titolo</a:t>
            </a:r>
            <a:endParaRPr kumimoji="0" lang="en-US"/>
          </a:p>
        </p:txBody>
      </p:sp>
      <p:sp>
        <p:nvSpPr>
          <p:cNvPr id="9" name="Connettore 1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Connettore 1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7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9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idx="1"/>
          </p:nvPr>
        </p:nvSpPr>
        <p:spPr>
          <a:xfrm>
            <a:off x="285720" y="6858000"/>
            <a:ext cx="8458200" cy="1219200"/>
          </a:xfrm>
        </p:spPr>
        <p:txBody>
          <a:bodyPr/>
          <a:lstStyle/>
          <a:p>
            <a:endParaRPr lang="it-IT" dirty="0"/>
          </a:p>
        </p:txBody>
      </p:sp>
      <p:sp>
        <p:nvSpPr>
          <p:cNvPr id="3" name="Titolo 2"/>
          <p:cNvSpPr>
            <a:spLocks noGrp="1"/>
          </p:cNvSpPr>
          <p:nvPr>
            <p:ph type="title"/>
          </p:nvPr>
        </p:nvSpPr>
        <p:spPr/>
        <p:txBody>
          <a:bodyPr>
            <a:noAutofit/>
          </a:bodyPr>
          <a:lstStyle/>
          <a:p>
            <a:pPr algn="ctr"/>
            <a:r>
              <a:rPr lang="it-IT" sz="7200" dirty="0" smtClean="0"/>
              <a:t>IL NEOLITICO</a:t>
            </a:r>
            <a:endParaRPr lang="it-IT" sz="7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214414" y="2500306"/>
            <a:ext cx="678661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3600" b="0" i="0" u="none" strike="noStrike" cap="none" normalizeH="0" baseline="0" dirty="0" smtClean="0">
                <a:ln>
                  <a:noFill/>
                </a:ln>
                <a:solidFill>
                  <a:srgbClr val="FF0000"/>
                </a:solidFill>
                <a:effectLst/>
                <a:latin typeface="Times New Roman" pitchFamily="18" charset="0"/>
                <a:cs typeface="Times New Roman" pitchFamily="18" charset="0"/>
              </a:rPr>
              <a:t>La semina</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SCUOLA\STORIA\1-PREISTORIA\4-NEOLITICO\IMMAGINI\4-SEMINA\Ipotesi - Copia.jpg"/>
          <p:cNvPicPr>
            <a:picLocks noChangeAspect="1" noChangeArrowheads="1"/>
          </p:cNvPicPr>
          <p:nvPr/>
        </p:nvPicPr>
        <p:blipFill>
          <a:blip r:embed="rId2" cstate="print"/>
          <a:srcRect/>
          <a:stretch>
            <a:fillRect/>
          </a:stretch>
        </p:blipFill>
        <p:spPr bwMode="auto">
          <a:xfrm>
            <a:off x="2000232" y="1142984"/>
            <a:ext cx="4960205" cy="3857937"/>
          </a:xfrm>
          <a:prstGeom prst="rect">
            <a:avLst/>
          </a:prstGeom>
          <a:noFill/>
        </p:spPr>
      </p:pic>
      <p:sp>
        <p:nvSpPr>
          <p:cNvPr id="4" name="CasellaDiTesto 3"/>
          <p:cNvSpPr txBox="1"/>
          <p:nvPr/>
        </p:nvSpPr>
        <p:spPr>
          <a:xfrm>
            <a:off x="285720" y="5214950"/>
            <a:ext cx="8501122" cy="923330"/>
          </a:xfrm>
          <a:prstGeom prst="rect">
            <a:avLst/>
          </a:prstGeom>
          <a:solidFill>
            <a:schemeClr val="accent2">
              <a:lumMod val="20000"/>
              <a:lumOff val="80000"/>
            </a:schemeClr>
          </a:solidFill>
        </p:spPr>
        <p:txBody>
          <a:bodyPr wrap="square" rtlCol="0">
            <a:spAutoFit/>
          </a:bodyPr>
          <a:lstStyle/>
          <a:p>
            <a:pPr algn="just"/>
            <a:r>
              <a:rPr lang="it-IT" dirty="0" smtClean="0">
                <a:latin typeface="Times New Roman" pitchFamily="18" charset="0"/>
                <a:cs typeface="Times New Roman" pitchFamily="18" charset="0"/>
              </a:rPr>
              <a:t>Una volta disboscato, il terreno veniva dissodato con le zappe e seminato. Probabilmente,  erano le donne che se ne occupavano, in quanto l’attività di raccolta dei frutti spontanei aveva permesso loro di osservare il ciclo biologico naturale </a:t>
            </a:r>
            <a:r>
              <a:rPr lang="it-IT" dirty="0" err="1" smtClean="0">
                <a:latin typeface="Times New Roman" pitchFamily="18" charset="0"/>
                <a:cs typeface="Times New Roman" pitchFamily="18" charset="0"/>
              </a:rPr>
              <a:t>seme-pianta-frutto-seme</a:t>
            </a:r>
            <a:r>
              <a:rPr lang="it-IT" dirty="0" smtClean="0">
                <a:latin typeface="Times New Roman" pitchFamily="18" charset="0"/>
                <a:cs typeface="Times New Roman" pitchFamily="18" charset="0"/>
              </a:rPr>
              <a:t>.</a:t>
            </a:r>
            <a:endParaRPr lang="it-IT" dirty="0"/>
          </a:p>
        </p:txBody>
      </p:sp>
      <p:sp>
        <p:nvSpPr>
          <p:cNvPr id="5" name="Rettangolo 4"/>
          <p:cNvSpPr/>
          <p:nvPr/>
        </p:nvSpPr>
        <p:spPr>
          <a:xfrm>
            <a:off x="4000496" y="214290"/>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SCUOLA\STORIA\1-PREISTORIA\4-NEOLITICO\16.jpg"/>
          <p:cNvPicPr>
            <a:picLocks noChangeAspect="1" noChangeArrowheads="1"/>
          </p:cNvPicPr>
          <p:nvPr/>
        </p:nvPicPr>
        <p:blipFill>
          <a:blip r:embed="rId2"/>
          <a:srcRect/>
          <a:stretch>
            <a:fillRect/>
          </a:stretch>
        </p:blipFill>
        <p:spPr bwMode="auto">
          <a:xfrm>
            <a:off x="2071670" y="1928802"/>
            <a:ext cx="4767682" cy="3346094"/>
          </a:xfrm>
          <a:prstGeom prst="rect">
            <a:avLst/>
          </a:prstGeom>
          <a:noFill/>
        </p:spPr>
      </p:pic>
      <p:sp>
        <p:nvSpPr>
          <p:cNvPr id="3" name="Rettangolo 2"/>
          <p:cNvSpPr/>
          <p:nvPr/>
        </p:nvSpPr>
        <p:spPr>
          <a:xfrm>
            <a:off x="3714744" y="500042"/>
            <a:ext cx="1354923" cy="369332"/>
          </a:xfrm>
          <a:prstGeom prst="rect">
            <a:avLst/>
          </a:prstGeom>
          <a:solidFill>
            <a:schemeClr val="tx2">
              <a:lumMod val="40000"/>
              <a:lumOff val="60000"/>
            </a:schemeClr>
          </a:solidFill>
        </p:spPr>
        <p:txBody>
          <a:bodyPr wrap="none">
            <a:spAutoFit/>
          </a:bodyPr>
          <a:lstStyle/>
          <a:p>
            <a:r>
              <a:rPr lang="it-IT" b="1" dirty="0" smtClean="0"/>
              <a:t>Fonti dirette</a:t>
            </a:r>
            <a:endParaRPr lang="it-IT"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786182" y="142852"/>
            <a:ext cx="1532856" cy="369332"/>
          </a:xfrm>
          <a:prstGeom prst="rect">
            <a:avLst/>
          </a:prstGeom>
          <a:solidFill>
            <a:schemeClr val="tx2">
              <a:lumMod val="40000"/>
              <a:lumOff val="60000"/>
            </a:schemeClr>
          </a:solidFill>
        </p:spPr>
        <p:txBody>
          <a:bodyPr wrap="none">
            <a:spAutoFit/>
          </a:bodyPr>
          <a:lstStyle/>
          <a:p>
            <a:r>
              <a:rPr lang="it-IT" b="1" dirty="0" smtClean="0"/>
              <a:t>Fonti indirette</a:t>
            </a:r>
            <a:endParaRPr lang="it-IT" b="1" dirty="0"/>
          </a:p>
        </p:txBody>
      </p:sp>
      <p:pic>
        <p:nvPicPr>
          <p:cNvPr id="4098" name="Picture 2" descr="H:\SCUOLA\STORIA\1-PREISTORIA\4-NEOLITICO\IMMAGINI\4-SEMINA\Fonti indirette.jpg"/>
          <p:cNvPicPr>
            <a:picLocks noChangeAspect="1" noChangeArrowheads="1"/>
          </p:cNvPicPr>
          <p:nvPr/>
        </p:nvPicPr>
        <p:blipFill>
          <a:blip r:embed="rId2"/>
          <a:srcRect l="60849"/>
          <a:stretch>
            <a:fillRect/>
          </a:stretch>
        </p:blipFill>
        <p:spPr bwMode="auto">
          <a:xfrm>
            <a:off x="5500694" y="1357298"/>
            <a:ext cx="3355331" cy="3971605"/>
          </a:xfrm>
          <a:prstGeom prst="rect">
            <a:avLst/>
          </a:prstGeom>
          <a:noFill/>
        </p:spPr>
      </p:pic>
      <p:sp>
        <p:nvSpPr>
          <p:cNvPr id="6" name="CasellaDiTesto 5"/>
          <p:cNvSpPr txBox="1"/>
          <p:nvPr/>
        </p:nvSpPr>
        <p:spPr>
          <a:xfrm>
            <a:off x="5643570" y="5357826"/>
            <a:ext cx="3214710" cy="1200329"/>
          </a:xfrm>
          <a:prstGeom prst="rect">
            <a:avLst/>
          </a:prstGeom>
          <a:solidFill>
            <a:schemeClr val="accent1"/>
          </a:solidFill>
        </p:spPr>
        <p:txBody>
          <a:bodyPr wrap="square" rtlCol="0">
            <a:spAutoFit/>
          </a:bodyPr>
          <a:lstStyle/>
          <a:p>
            <a:pPr algn="just"/>
            <a:r>
              <a:rPr lang="it-IT" dirty="0" smtClean="0">
                <a:latin typeface="Times New Roman" pitchFamily="18" charset="0"/>
                <a:cs typeface="Times New Roman" pitchFamily="18" charset="0"/>
              </a:rPr>
              <a:t>Donna india dell’Amazzonia intenta a seminare in una zona disboscata con il sistema del “taglia e brucia”.</a:t>
            </a:r>
            <a:endParaRPr lang="it-IT" dirty="0">
              <a:latin typeface="Times New Roman" pitchFamily="18" charset="0"/>
              <a:cs typeface="Times New Roman" pitchFamily="18" charset="0"/>
            </a:endParaRPr>
          </a:p>
        </p:txBody>
      </p:sp>
      <p:pic>
        <p:nvPicPr>
          <p:cNvPr id="39938" name="Picture 2" descr="Visualizza immagine di origine"/>
          <p:cNvPicPr>
            <a:picLocks noChangeAspect="1" noChangeArrowheads="1"/>
          </p:cNvPicPr>
          <p:nvPr/>
        </p:nvPicPr>
        <p:blipFill>
          <a:blip r:embed="rId3"/>
          <a:srcRect/>
          <a:stretch>
            <a:fillRect/>
          </a:stretch>
        </p:blipFill>
        <p:spPr bwMode="auto">
          <a:xfrm>
            <a:off x="214282" y="1571612"/>
            <a:ext cx="4719638" cy="314325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71670" y="2571744"/>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La mietitura </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SCUOLA\STORIA\1-PREISTORIA\4-NEOLITICO\IMMAGINI\5-MIETITURA\Ipotesi - Copia.jpg"/>
          <p:cNvPicPr>
            <a:picLocks noChangeAspect="1" noChangeArrowheads="1"/>
          </p:cNvPicPr>
          <p:nvPr/>
        </p:nvPicPr>
        <p:blipFill>
          <a:blip r:embed="rId2" cstate="print"/>
          <a:srcRect/>
          <a:stretch>
            <a:fillRect/>
          </a:stretch>
        </p:blipFill>
        <p:spPr bwMode="auto">
          <a:xfrm>
            <a:off x="1928794" y="1142984"/>
            <a:ext cx="5295321" cy="4217060"/>
          </a:xfrm>
          <a:prstGeom prst="rect">
            <a:avLst/>
          </a:prstGeom>
          <a:noFill/>
        </p:spPr>
      </p:pic>
      <p:sp>
        <p:nvSpPr>
          <p:cNvPr id="5" name="CasellaDiTesto 4"/>
          <p:cNvSpPr txBox="1"/>
          <p:nvPr/>
        </p:nvSpPr>
        <p:spPr>
          <a:xfrm>
            <a:off x="1000100" y="5500702"/>
            <a:ext cx="7000924" cy="646331"/>
          </a:xfrm>
          <a:prstGeom prst="rect">
            <a:avLst/>
          </a:prstGeom>
          <a:solidFill>
            <a:schemeClr val="accent2">
              <a:lumMod val="20000"/>
              <a:lumOff val="80000"/>
            </a:schemeClr>
          </a:solidFill>
        </p:spPr>
        <p:txBody>
          <a:bodyPr wrap="square" rtlCol="0">
            <a:spAutoFit/>
          </a:bodyPr>
          <a:lstStyle/>
          <a:p>
            <a:pPr algn="just"/>
            <a:r>
              <a:rPr lang="it-IT" dirty="0" smtClean="0">
                <a:latin typeface="Times New Roman" pitchFamily="18" charset="0"/>
                <a:cs typeface="Times New Roman" pitchFamily="18" charset="0"/>
              </a:rPr>
              <a:t>Le donne mietevano il grano usando falcetti fatti con lame affilate di selce inserite in manici di legno </a:t>
            </a:r>
            <a:endParaRPr lang="it-IT" dirty="0">
              <a:latin typeface="Times New Roman" pitchFamily="18" charset="0"/>
              <a:cs typeface="Times New Roman" pitchFamily="18" charset="0"/>
            </a:endParaRPr>
          </a:p>
        </p:txBody>
      </p:sp>
      <p:sp>
        <p:nvSpPr>
          <p:cNvPr id="4" name="Rettangolo 3"/>
          <p:cNvSpPr/>
          <p:nvPr/>
        </p:nvSpPr>
        <p:spPr>
          <a:xfrm>
            <a:off x="4000496" y="285728"/>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714744" y="142852"/>
            <a:ext cx="1354923" cy="369332"/>
          </a:xfrm>
          <a:prstGeom prst="rect">
            <a:avLst/>
          </a:prstGeom>
          <a:solidFill>
            <a:schemeClr val="tx2">
              <a:lumMod val="40000"/>
              <a:lumOff val="60000"/>
            </a:schemeClr>
          </a:solidFill>
        </p:spPr>
        <p:txBody>
          <a:bodyPr wrap="none">
            <a:spAutoFit/>
          </a:bodyPr>
          <a:lstStyle/>
          <a:p>
            <a:r>
              <a:rPr lang="it-IT" b="1" dirty="0" smtClean="0"/>
              <a:t>Fonti dirette</a:t>
            </a:r>
            <a:endParaRPr lang="it-IT" b="1" dirty="0"/>
          </a:p>
        </p:txBody>
      </p:sp>
      <p:pic>
        <p:nvPicPr>
          <p:cNvPr id="3075" name="Picture 3" descr="H:\SCUOLA\STORIA\1-PREISTORIA\4-NEOLITICO\IMMAGINI\4-SEMINA\scansione0026.jpg"/>
          <p:cNvPicPr>
            <a:picLocks noChangeAspect="1" noChangeArrowheads="1"/>
          </p:cNvPicPr>
          <p:nvPr/>
        </p:nvPicPr>
        <p:blipFill>
          <a:blip r:embed="rId2"/>
          <a:srcRect b="15660"/>
          <a:stretch>
            <a:fillRect/>
          </a:stretch>
        </p:blipFill>
        <p:spPr bwMode="auto">
          <a:xfrm>
            <a:off x="500034" y="1071546"/>
            <a:ext cx="3992331" cy="3643338"/>
          </a:xfrm>
          <a:prstGeom prst="rect">
            <a:avLst/>
          </a:prstGeom>
          <a:noFill/>
        </p:spPr>
      </p:pic>
      <p:pic>
        <p:nvPicPr>
          <p:cNvPr id="61442" name="Picture 2" descr="H:\SCUOLA\STORIA\1-PREISTORIA\4-NEOLITICO\IMMAGINI\5-MIETITURA\Fonti dirette - Copia.jpg"/>
          <p:cNvPicPr>
            <a:picLocks noChangeAspect="1" noChangeArrowheads="1"/>
          </p:cNvPicPr>
          <p:nvPr/>
        </p:nvPicPr>
        <p:blipFill>
          <a:blip r:embed="rId3"/>
          <a:srcRect/>
          <a:stretch>
            <a:fillRect/>
          </a:stretch>
        </p:blipFill>
        <p:spPr bwMode="auto">
          <a:xfrm>
            <a:off x="5214942" y="785794"/>
            <a:ext cx="3273613" cy="1968216"/>
          </a:xfrm>
          <a:prstGeom prst="rect">
            <a:avLst/>
          </a:prstGeom>
          <a:noFill/>
        </p:spPr>
      </p:pic>
      <p:pic>
        <p:nvPicPr>
          <p:cNvPr id="61443" name="Picture 3" descr="H:\SCUOLA\STORIA\1-PREISTORIA\4-NEOLITICO\IMMAGINI\5-MIETITURA\Fonti dirette - Copia (2).jpg"/>
          <p:cNvPicPr>
            <a:picLocks noChangeAspect="1" noChangeArrowheads="1"/>
          </p:cNvPicPr>
          <p:nvPr/>
        </p:nvPicPr>
        <p:blipFill>
          <a:blip r:embed="rId4" cstate="print"/>
          <a:srcRect/>
          <a:stretch>
            <a:fillRect/>
          </a:stretch>
        </p:blipFill>
        <p:spPr bwMode="auto">
          <a:xfrm>
            <a:off x="6786576" y="3428996"/>
            <a:ext cx="2134819" cy="3295498"/>
          </a:xfrm>
          <a:prstGeom prst="rect">
            <a:avLst/>
          </a:prstGeom>
          <a:noFill/>
        </p:spPr>
      </p:pic>
      <p:sp>
        <p:nvSpPr>
          <p:cNvPr id="6" name="CasellaDiTesto 5"/>
          <p:cNvSpPr txBox="1"/>
          <p:nvPr/>
        </p:nvSpPr>
        <p:spPr>
          <a:xfrm>
            <a:off x="5572132" y="2786058"/>
            <a:ext cx="2786082" cy="369332"/>
          </a:xfrm>
          <a:prstGeom prst="rect">
            <a:avLst/>
          </a:prstGeom>
          <a:solidFill>
            <a:schemeClr val="accent1"/>
          </a:solidFill>
        </p:spPr>
        <p:txBody>
          <a:bodyPr wrap="square" rtlCol="0">
            <a:spAutoFit/>
          </a:bodyPr>
          <a:lstStyle/>
          <a:p>
            <a:pPr algn="just"/>
            <a:r>
              <a:rPr lang="it-IT" dirty="0" smtClean="0">
                <a:latin typeface="Times New Roman" pitchFamily="18" charset="0"/>
                <a:cs typeface="Times New Roman" pitchFamily="18" charset="0"/>
              </a:rPr>
              <a:t>Lamine di selce seghettate</a:t>
            </a:r>
            <a:endParaRPr lang="it-IT" dirty="0">
              <a:latin typeface="Times New Roman" pitchFamily="18" charset="0"/>
              <a:cs typeface="Times New Roman" pitchFamily="18" charset="0"/>
            </a:endParaRPr>
          </a:p>
        </p:txBody>
      </p:sp>
      <p:sp>
        <p:nvSpPr>
          <p:cNvPr id="7" name="CasellaDiTesto 6"/>
          <p:cNvSpPr txBox="1"/>
          <p:nvPr/>
        </p:nvSpPr>
        <p:spPr>
          <a:xfrm>
            <a:off x="3571868" y="6286520"/>
            <a:ext cx="3143272" cy="369332"/>
          </a:xfrm>
          <a:prstGeom prst="rect">
            <a:avLst/>
          </a:prstGeom>
          <a:solidFill>
            <a:schemeClr val="accent1"/>
          </a:solidFill>
        </p:spPr>
        <p:txBody>
          <a:bodyPr wrap="square" rtlCol="0">
            <a:spAutoFit/>
          </a:bodyPr>
          <a:lstStyle/>
          <a:p>
            <a:r>
              <a:rPr lang="it-IT" dirty="0" smtClean="0">
                <a:latin typeface="Times New Roman" pitchFamily="18" charset="0"/>
                <a:cs typeface="Times New Roman" pitchFamily="18" charset="0"/>
              </a:rPr>
              <a:t>Falci in legno e selce ricostruite</a:t>
            </a:r>
            <a:endParaRPr lang="it-IT" dirty="0">
              <a:latin typeface="Times New Roman" pitchFamily="18" charset="0"/>
              <a:cs typeface="Times New Roman" pitchFamily="18" charset="0"/>
            </a:endParaRPr>
          </a:p>
        </p:txBody>
      </p:sp>
      <p:sp>
        <p:nvSpPr>
          <p:cNvPr id="9" name="CasellaDiTesto 8"/>
          <p:cNvSpPr txBox="1"/>
          <p:nvPr/>
        </p:nvSpPr>
        <p:spPr>
          <a:xfrm>
            <a:off x="571472" y="4714884"/>
            <a:ext cx="3929090" cy="646331"/>
          </a:xfrm>
          <a:prstGeom prst="rect">
            <a:avLst/>
          </a:prstGeom>
          <a:solidFill>
            <a:schemeClr val="accent1"/>
          </a:solidFill>
        </p:spPr>
        <p:txBody>
          <a:bodyPr wrap="square" rtlCol="0">
            <a:spAutoFit/>
          </a:bodyPr>
          <a:lstStyle/>
          <a:p>
            <a:pPr algn="just"/>
            <a:r>
              <a:rPr lang="it-IT" dirty="0" smtClean="0">
                <a:latin typeface="Times New Roman" pitchFamily="18" charset="0"/>
                <a:cs typeface="Times New Roman" pitchFamily="18" charset="0"/>
              </a:rPr>
              <a:t>Pittura parietale neolitica del Sahara con donne che mietono</a:t>
            </a:r>
            <a:endParaRPr lang="it-IT"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s://images.financialexpress.com/2018/02/agriculture-reuters.jpg"/>
          <p:cNvPicPr>
            <a:picLocks noChangeAspect="1" noChangeArrowheads="1"/>
          </p:cNvPicPr>
          <p:nvPr/>
        </p:nvPicPr>
        <p:blipFill>
          <a:blip r:embed="rId2"/>
          <a:srcRect/>
          <a:stretch>
            <a:fillRect/>
          </a:stretch>
        </p:blipFill>
        <p:spPr bwMode="auto">
          <a:xfrm>
            <a:off x="1500166" y="1428736"/>
            <a:ext cx="6286500" cy="4191001"/>
          </a:xfrm>
          <a:prstGeom prst="rect">
            <a:avLst/>
          </a:prstGeom>
          <a:noFill/>
        </p:spPr>
      </p:pic>
      <p:sp>
        <p:nvSpPr>
          <p:cNvPr id="4" name="Rettangolo 3"/>
          <p:cNvSpPr/>
          <p:nvPr/>
        </p:nvSpPr>
        <p:spPr>
          <a:xfrm>
            <a:off x="3786182" y="285728"/>
            <a:ext cx="1532856" cy="369332"/>
          </a:xfrm>
          <a:prstGeom prst="rect">
            <a:avLst/>
          </a:prstGeom>
          <a:solidFill>
            <a:schemeClr val="tx2">
              <a:lumMod val="40000"/>
              <a:lumOff val="60000"/>
            </a:schemeClr>
          </a:solidFill>
        </p:spPr>
        <p:txBody>
          <a:bodyPr wrap="none">
            <a:spAutoFit/>
          </a:bodyPr>
          <a:lstStyle/>
          <a:p>
            <a:r>
              <a:rPr lang="it-IT" b="1" dirty="0" smtClean="0"/>
              <a:t>Fonti indirette</a:t>
            </a:r>
            <a:endParaRPr lang="it-IT"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2428868"/>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3600" b="0" i="0" u="none" strike="noStrike" cap="none" normalizeH="0" baseline="0" dirty="0" smtClean="0">
                <a:ln>
                  <a:noFill/>
                </a:ln>
                <a:solidFill>
                  <a:srgbClr val="FF0000"/>
                </a:solidFill>
                <a:effectLst/>
                <a:latin typeface="Times New Roman" pitchFamily="18" charset="0"/>
                <a:cs typeface="Times New Roman" pitchFamily="18" charset="0"/>
              </a:rPr>
              <a:t>La preparazione del cibo</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SCUOLA\STORIA\1-PREISTORIA\4-NEOLITICO\IMMAGINI\8-MACINAZIONE\Ipotesi - Copia (2).jpg"/>
          <p:cNvPicPr>
            <a:picLocks noChangeAspect="1" noChangeArrowheads="1"/>
          </p:cNvPicPr>
          <p:nvPr/>
        </p:nvPicPr>
        <p:blipFill>
          <a:blip r:embed="rId2" cstate="print"/>
          <a:srcRect/>
          <a:stretch>
            <a:fillRect/>
          </a:stretch>
        </p:blipFill>
        <p:spPr bwMode="auto">
          <a:xfrm>
            <a:off x="928662" y="1785926"/>
            <a:ext cx="2947987" cy="2471737"/>
          </a:xfrm>
          <a:prstGeom prst="rect">
            <a:avLst/>
          </a:prstGeom>
          <a:noFill/>
        </p:spPr>
      </p:pic>
      <p:pic>
        <p:nvPicPr>
          <p:cNvPr id="1027" name="Picture 3" descr="H:\SCUOLA\STORIA\1-PREISTORIA\4-NEOLITICO\IMMAGINI\8-MACINAZIONE\Ipotesi - Copia.jpg"/>
          <p:cNvPicPr>
            <a:picLocks noChangeAspect="1" noChangeArrowheads="1"/>
          </p:cNvPicPr>
          <p:nvPr/>
        </p:nvPicPr>
        <p:blipFill>
          <a:blip r:embed="rId3" cstate="print"/>
          <a:srcRect/>
          <a:stretch>
            <a:fillRect/>
          </a:stretch>
        </p:blipFill>
        <p:spPr bwMode="auto">
          <a:xfrm>
            <a:off x="4214810" y="1357298"/>
            <a:ext cx="4495800" cy="3825875"/>
          </a:xfrm>
          <a:prstGeom prst="rect">
            <a:avLst/>
          </a:prstGeom>
          <a:noFill/>
        </p:spPr>
      </p:pic>
      <p:sp>
        <p:nvSpPr>
          <p:cNvPr id="5" name="CasellaDiTesto 4"/>
          <p:cNvSpPr txBox="1"/>
          <p:nvPr/>
        </p:nvSpPr>
        <p:spPr>
          <a:xfrm>
            <a:off x="714348" y="5572140"/>
            <a:ext cx="8143932" cy="646331"/>
          </a:xfrm>
          <a:prstGeom prst="rect">
            <a:avLst/>
          </a:prstGeom>
          <a:solidFill>
            <a:schemeClr val="accent2">
              <a:lumMod val="20000"/>
              <a:lumOff val="80000"/>
            </a:schemeClr>
          </a:solidFill>
        </p:spPr>
        <p:txBody>
          <a:bodyPr wrap="square" rtlCol="0">
            <a:spAutoFit/>
          </a:bodyPr>
          <a:lstStyle/>
          <a:p>
            <a:pPr algn="just"/>
            <a:r>
              <a:rPr lang="it-IT" dirty="0" smtClean="0">
                <a:latin typeface="Times New Roman" pitchFamily="18" charset="0"/>
                <a:cs typeface="Times New Roman" pitchFamily="18" charset="0"/>
              </a:rPr>
              <a:t>I cereali coltivati venivano macinati con macine di pietra; la farina così ottenuta veniva impastata con acqua e poi cotta. Queste mansioni erano svolte dalle donne</a:t>
            </a:r>
            <a:endParaRPr lang="it-IT" dirty="0">
              <a:latin typeface="Times New Roman" pitchFamily="18" charset="0"/>
              <a:cs typeface="Times New Roman" pitchFamily="18" charset="0"/>
            </a:endParaRPr>
          </a:p>
        </p:txBody>
      </p:sp>
      <p:sp>
        <p:nvSpPr>
          <p:cNvPr id="6" name="Rettangolo 5"/>
          <p:cNvSpPr/>
          <p:nvPr/>
        </p:nvSpPr>
        <p:spPr>
          <a:xfrm>
            <a:off x="4071934" y="285728"/>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357158" y="1785926"/>
            <a:ext cx="8572528" cy="2585323"/>
          </a:xfrm>
          <a:prstGeom prst="rect">
            <a:avLst/>
          </a:prstGeom>
          <a:blipFill>
            <a:blip r:embed="rId2"/>
            <a:tile tx="0" ty="0" sx="100000" sy="100000" flip="none" algn="tl"/>
          </a:blipFill>
          <a:ln w="38100">
            <a:solidFill>
              <a:srgbClr val="C0000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Anche il laboratorio sul neolitico è basato sull'analisi delle fonti storiche. Gli alunni devono selezionare il materiale presente nell'archivio distinguendolo nelle tre tipologie (ipotesi; fonti dirette; fonti indirette) e, in base alle informazioni che se ne ricavano, inserirlo nel corrispondente capitolo.</a:t>
            </a:r>
            <a:endParaRPr kumimoji="0" lang="it-IT"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Il lavoro in </a:t>
            </a:r>
            <a:r>
              <a:rPr kumimoji="0" lang="it-IT" altLang="zh-CN"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power</a:t>
            </a: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altLang="zh-CN"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point</a:t>
            </a: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può essere svolto individualmente o in gruppo. Anche le schede finali  possono essere utilizzate come verifica individuale o di gruppo. </a:t>
            </a:r>
            <a:endPar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it-IT" altLang="zh-CN" dirty="0" smtClean="0">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zh-CN"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it-IT" altLang="zh-CN" b="1" i="0" u="none" strike="noStrike" cap="none" normalizeH="0" baseline="0" dirty="0" err="1" smtClean="0">
                <a:ln>
                  <a:noFill/>
                </a:ln>
                <a:solidFill>
                  <a:schemeClr val="tx1"/>
                </a:solidFill>
                <a:effectLst/>
                <a:latin typeface="Times New Roman" pitchFamily="18" charset="0"/>
                <a:cs typeface="Times New Roman" pitchFamily="18" charset="0"/>
              </a:rPr>
              <a:t>Classeattiva.jimdofree.com</a:t>
            </a:r>
            <a:r>
              <a:rPr kumimoji="0" lang="it-IT" altLang="zh-CN" b="1" i="0" u="none" strike="noStrike" cap="none" normalizeH="0" baseline="0" dirty="0" smtClean="0">
                <a:ln>
                  <a:noFill/>
                </a:ln>
                <a:solidFill>
                  <a:schemeClr val="tx1"/>
                </a:solidFill>
                <a:effectLst/>
                <a:latin typeface="Times New Roman" pitchFamily="18" charset="0"/>
                <a:cs typeface="Times New Roman" pitchFamily="18" charset="0"/>
              </a:rPr>
              <a:t>                                                                Alberto </a:t>
            </a:r>
            <a:r>
              <a:rPr kumimoji="0" lang="it-IT" altLang="zh-CN" b="1" i="0" u="none" strike="noStrike" cap="none" normalizeH="0" baseline="0" dirty="0" err="1" smtClean="0">
                <a:ln>
                  <a:noFill/>
                </a:ln>
                <a:solidFill>
                  <a:schemeClr val="tx1"/>
                </a:solidFill>
                <a:effectLst/>
                <a:latin typeface="Times New Roman" pitchFamily="18" charset="0"/>
                <a:cs typeface="Times New Roman" pitchFamily="18" charset="0"/>
              </a:rPr>
              <a:t>Staderini</a:t>
            </a:r>
            <a:endParaRPr kumimoji="0" lang="it-IT" altLang="zh-CN"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zh-CN"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3428992" y="357166"/>
            <a:ext cx="1354923" cy="369332"/>
          </a:xfrm>
          <a:prstGeom prst="rect">
            <a:avLst/>
          </a:prstGeom>
          <a:solidFill>
            <a:schemeClr val="tx2">
              <a:lumMod val="40000"/>
              <a:lumOff val="60000"/>
            </a:schemeClr>
          </a:solidFill>
        </p:spPr>
        <p:txBody>
          <a:bodyPr wrap="none">
            <a:spAutoFit/>
          </a:bodyPr>
          <a:lstStyle/>
          <a:p>
            <a:r>
              <a:rPr lang="it-IT" b="1" dirty="0" smtClean="0"/>
              <a:t>Fonti dirette</a:t>
            </a:r>
            <a:endParaRPr lang="it-IT" b="1" dirty="0"/>
          </a:p>
        </p:txBody>
      </p:sp>
      <p:pic>
        <p:nvPicPr>
          <p:cNvPr id="2051" name="Picture 3" descr="H:\SCUOLA\STORIA\1-PREISTORIA\4-NEOLITICO\IMMAGINI\8-MACINAZIONE\Fonte diretta - Copia.jpg"/>
          <p:cNvPicPr>
            <a:picLocks noChangeAspect="1" noChangeArrowheads="1"/>
          </p:cNvPicPr>
          <p:nvPr/>
        </p:nvPicPr>
        <p:blipFill>
          <a:blip r:embed="rId2"/>
          <a:srcRect/>
          <a:stretch>
            <a:fillRect/>
          </a:stretch>
        </p:blipFill>
        <p:spPr bwMode="auto">
          <a:xfrm>
            <a:off x="2643174" y="1071546"/>
            <a:ext cx="3444875" cy="4943475"/>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SCUOLA\STORIA\1-PREISTORIA\4-NEOLITICO\IMMAGINI\8-MACINAZIONE\Fonti indirette - Copia (2).jpg"/>
          <p:cNvPicPr>
            <a:picLocks noChangeAspect="1" noChangeArrowheads="1"/>
          </p:cNvPicPr>
          <p:nvPr/>
        </p:nvPicPr>
        <p:blipFill>
          <a:blip r:embed="rId2"/>
          <a:srcRect/>
          <a:stretch>
            <a:fillRect/>
          </a:stretch>
        </p:blipFill>
        <p:spPr bwMode="auto">
          <a:xfrm>
            <a:off x="714348" y="1643050"/>
            <a:ext cx="3206750" cy="2206625"/>
          </a:xfrm>
          <a:prstGeom prst="rect">
            <a:avLst/>
          </a:prstGeom>
          <a:noFill/>
        </p:spPr>
      </p:pic>
      <p:pic>
        <p:nvPicPr>
          <p:cNvPr id="2051" name="Picture 3" descr="H:\SCUOLA\STORIA\1-PREISTORIA\4-NEOLITICO\IMMAGINI\8-MACINAZIONE\Fonti indirette - Copia.jpg"/>
          <p:cNvPicPr>
            <a:picLocks noChangeAspect="1" noChangeArrowheads="1"/>
          </p:cNvPicPr>
          <p:nvPr/>
        </p:nvPicPr>
        <p:blipFill>
          <a:blip r:embed="rId3"/>
          <a:srcRect/>
          <a:stretch>
            <a:fillRect/>
          </a:stretch>
        </p:blipFill>
        <p:spPr bwMode="auto">
          <a:xfrm>
            <a:off x="5357818" y="1571612"/>
            <a:ext cx="3279775" cy="4565650"/>
          </a:xfrm>
          <a:prstGeom prst="rect">
            <a:avLst/>
          </a:prstGeom>
          <a:noFill/>
        </p:spPr>
      </p:pic>
      <p:sp>
        <p:nvSpPr>
          <p:cNvPr id="4" name="CasellaDiTesto 3"/>
          <p:cNvSpPr txBox="1"/>
          <p:nvPr/>
        </p:nvSpPr>
        <p:spPr>
          <a:xfrm>
            <a:off x="571472" y="3929066"/>
            <a:ext cx="3493264" cy="369332"/>
          </a:xfrm>
          <a:prstGeom prst="rect">
            <a:avLst/>
          </a:prstGeom>
          <a:solidFill>
            <a:schemeClr val="accent1"/>
          </a:solidFill>
        </p:spPr>
        <p:txBody>
          <a:bodyPr wrap="none" rtlCol="0">
            <a:spAutoFit/>
          </a:bodyPr>
          <a:lstStyle/>
          <a:p>
            <a:r>
              <a:rPr lang="it-IT" dirty="0" smtClean="0">
                <a:latin typeface="Times New Roman" pitchFamily="18" charset="0"/>
                <a:cs typeface="Times New Roman" pitchFamily="18" charset="0"/>
              </a:rPr>
              <a:t>Donna boliviana che macina cereali</a:t>
            </a:r>
            <a:endParaRPr lang="it-IT" dirty="0">
              <a:latin typeface="Times New Roman" pitchFamily="18" charset="0"/>
              <a:cs typeface="Times New Roman" pitchFamily="18" charset="0"/>
            </a:endParaRPr>
          </a:p>
        </p:txBody>
      </p:sp>
      <p:sp>
        <p:nvSpPr>
          <p:cNvPr id="5" name="CasellaDiTesto 4"/>
          <p:cNvSpPr txBox="1"/>
          <p:nvPr/>
        </p:nvSpPr>
        <p:spPr>
          <a:xfrm>
            <a:off x="642910" y="5214950"/>
            <a:ext cx="4572032" cy="923330"/>
          </a:xfrm>
          <a:prstGeom prst="rect">
            <a:avLst/>
          </a:prstGeom>
          <a:solidFill>
            <a:schemeClr val="accent1"/>
          </a:solidFill>
        </p:spPr>
        <p:txBody>
          <a:bodyPr wrap="square" rtlCol="0">
            <a:spAutoFit/>
          </a:bodyPr>
          <a:lstStyle/>
          <a:p>
            <a:pPr algn="just"/>
            <a:r>
              <a:rPr lang="it-IT" dirty="0" smtClean="0">
                <a:latin typeface="Times New Roman" pitchFamily="18" charset="0"/>
                <a:cs typeface="Times New Roman" pitchFamily="18" charset="0"/>
              </a:rPr>
              <a:t>Preparazione e cottura del pane, impastato e messo precedentemente al sole su grandi vassoi d’argilla (Egitto)</a:t>
            </a:r>
            <a:endParaRPr lang="it-IT" dirty="0">
              <a:latin typeface="Times New Roman" pitchFamily="18" charset="0"/>
              <a:cs typeface="Times New Roman" pitchFamily="18" charset="0"/>
            </a:endParaRPr>
          </a:p>
        </p:txBody>
      </p:sp>
      <p:sp>
        <p:nvSpPr>
          <p:cNvPr id="6" name="Rettangolo 5"/>
          <p:cNvSpPr/>
          <p:nvPr/>
        </p:nvSpPr>
        <p:spPr>
          <a:xfrm>
            <a:off x="3786182" y="285728"/>
            <a:ext cx="1532856" cy="369332"/>
          </a:xfrm>
          <a:prstGeom prst="rect">
            <a:avLst/>
          </a:prstGeom>
          <a:solidFill>
            <a:schemeClr val="tx2">
              <a:lumMod val="40000"/>
              <a:lumOff val="60000"/>
            </a:schemeClr>
          </a:solidFill>
        </p:spPr>
        <p:txBody>
          <a:bodyPr wrap="none">
            <a:spAutoFit/>
          </a:bodyPr>
          <a:lstStyle/>
          <a:p>
            <a:r>
              <a:rPr lang="it-IT" b="1" dirty="0" smtClean="0"/>
              <a:t>Fonti indirette</a:t>
            </a:r>
            <a:endParaRPr lang="it-IT"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2428868"/>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3600" b="0" i="0" u="none" strike="noStrike" cap="none" normalizeH="0" baseline="0" dirty="0" smtClean="0">
                <a:ln>
                  <a:noFill/>
                </a:ln>
                <a:solidFill>
                  <a:srgbClr val="FF0000"/>
                </a:solidFill>
                <a:effectLst/>
                <a:latin typeface="Times New Roman" pitchFamily="18" charset="0"/>
                <a:cs typeface="Times New Roman" pitchFamily="18" charset="0"/>
              </a:rPr>
              <a:t>L’allevamento</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SCUOLA\STORIA\1-PREISTORIA\4-NEOLITICO\IMMAGINI\6-ALLEVAMENTO\Ipotesi - Copia.jpg"/>
          <p:cNvPicPr>
            <a:picLocks noChangeAspect="1" noChangeArrowheads="1"/>
          </p:cNvPicPr>
          <p:nvPr/>
        </p:nvPicPr>
        <p:blipFill>
          <a:blip r:embed="rId2" cstate="print"/>
          <a:srcRect/>
          <a:stretch>
            <a:fillRect/>
          </a:stretch>
        </p:blipFill>
        <p:spPr bwMode="auto">
          <a:xfrm>
            <a:off x="1928794" y="785794"/>
            <a:ext cx="5433182" cy="3866266"/>
          </a:xfrm>
          <a:prstGeom prst="rect">
            <a:avLst/>
          </a:prstGeom>
          <a:noFill/>
        </p:spPr>
      </p:pic>
      <p:sp>
        <p:nvSpPr>
          <p:cNvPr id="5" name="CasellaDiTesto 4"/>
          <p:cNvSpPr txBox="1"/>
          <p:nvPr/>
        </p:nvSpPr>
        <p:spPr>
          <a:xfrm>
            <a:off x="642910" y="4857760"/>
            <a:ext cx="8143932" cy="1754326"/>
          </a:xfrm>
          <a:prstGeom prst="rect">
            <a:avLst/>
          </a:prstGeom>
          <a:solidFill>
            <a:schemeClr val="accent2">
              <a:lumMod val="20000"/>
              <a:lumOff val="80000"/>
            </a:schemeClr>
          </a:solidFill>
        </p:spPr>
        <p:txBody>
          <a:bodyPr wrap="square" rtlCol="0">
            <a:spAutoFit/>
          </a:bodyPr>
          <a:lstStyle/>
          <a:p>
            <a:pPr algn="just"/>
            <a:r>
              <a:rPr lang="it-IT" dirty="0" smtClean="0">
                <a:latin typeface="Times New Roman" pitchFamily="18" charset="0"/>
                <a:cs typeface="Times New Roman" pitchFamily="18" charset="0"/>
              </a:rPr>
              <a:t>L’allevamento del bestiame era strettamente legato all’agricoltura. Poiché  avevano abbandonato la vita nomade, gli agricoltori non potevano più seguire gli spostamenti degli animali da cacciare. Iniziarono così a trattenere presso l’accampamento gli animali giovani che, col tempo, si abituavano a convivere con l’uomo. </a:t>
            </a:r>
          </a:p>
          <a:p>
            <a:pPr algn="just"/>
            <a:r>
              <a:rPr lang="it-IT" dirty="0" smtClean="0">
                <a:latin typeface="Times New Roman" pitchFamily="18" charset="0"/>
                <a:cs typeface="Times New Roman" pitchFamily="18" charset="0"/>
              </a:rPr>
              <a:t>L’allevamento era un’attività praticata dagli uomini poiché derivava direttamente dalla caccia.</a:t>
            </a:r>
            <a:endParaRPr lang="it-IT" dirty="0">
              <a:latin typeface="Times New Roman" pitchFamily="18" charset="0"/>
              <a:cs typeface="Times New Roman" pitchFamily="18" charset="0"/>
            </a:endParaRPr>
          </a:p>
        </p:txBody>
      </p:sp>
      <p:sp>
        <p:nvSpPr>
          <p:cNvPr id="4" name="Rettangolo 3"/>
          <p:cNvSpPr/>
          <p:nvPr/>
        </p:nvSpPr>
        <p:spPr>
          <a:xfrm>
            <a:off x="4071934" y="142852"/>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714744" y="357166"/>
            <a:ext cx="1354923" cy="369332"/>
          </a:xfrm>
          <a:prstGeom prst="rect">
            <a:avLst/>
          </a:prstGeom>
          <a:solidFill>
            <a:schemeClr val="tx2">
              <a:lumMod val="40000"/>
              <a:lumOff val="60000"/>
            </a:schemeClr>
          </a:solidFill>
        </p:spPr>
        <p:txBody>
          <a:bodyPr wrap="none">
            <a:spAutoFit/>
          </a:bodyPr>
          <a:lstStyle/>
          <a:p>
            <a:r>
              <a:rPr lang="it-IT" b="1" dirty="0" smtClean="0"/>
              <a:t>Fonti dirette</a:t>
            </a:r>
            <a:endParaRPr lang="it-IT" b="1" dirty="0"/>
          </a:p>
        </p:txBody>
      </p:sp>
      <p:pic>
        <p:nvPicPr>
          <p:cNvPr id="1026" name="Picture 2" descr="H:\SCUOLA\STORIA\1-PREISTORIA\4-NEOLITICO\IMMAGINI\6-ALLEVAMENTO\Fonti dirette.jpg"/>
          <p:cNvPicPr>
            <a:picLocks noChangeAspect="1" noChangeArrowheads="1"/>
          </p:cNvPicPr>
          <p:nvPr/>
        </p:nvPicPr>
        <p:blipFill>
          <a:blip r:embed="rId2" cstate="print"/>
          <a:srcRect/>
          <a:stretch>
            <a:fillRect/>
          </a:stretch>
        </p:blipFill>
        <p:spPr bwMode="auto">
          <a:xfrm>
            <a:off x="214282" y="1071546"/>
            <a:ext cx="5397246" cy="4409694"/>
          </a:xfrm>
          <a:prstGeom prst="rect">
            <a:avLst/>
          </a:prstGeom>
          <a:noFill/>
        </p:spPr>
      </p:pic>
      <p:sp>
        <p:nvSpPr>
          <p:cNvPr id="6" name="CasellaDiTesto 5"/>
          <p:cNvSpPr txBox="1"/>
          <p:nvPr/>
        </p:nvSpPr>
        <p:spPr>
          <a:xfrm>
            <a:off x="5715008" y="1500174"/>
            <a:ext cx="3286148" cy="2862322"/>
          </a:xfrm>
          <a:prstGeom prst="rect">
            <a:avLst/>
          </a:prstGeom>
          <a:solidFill>
            <a:schemeClr val="accent1"/>
          </a:solidFill>
        </p:spPr>
        <p:txBody>
          <a:bodyPr wrap="square" rtlCol="0">
            <a:spAutoFit/>
          </a:bodyPr>
          <a:lstStyle/>
          <a:p>
            <a:pPr algn="just"/>
            <a:r>
              <a:rPr lang="it-IT" b="1" dirty="0" smtClean="0">
                <a:latin typeface="Times New Roman" pitchFamily="18" charset="0"/>
                <a:cs typeface="Times New Roman" pitchFamily="18" charset="0"/>
              </a:rPr>
              <a:t>Allevatori di bestiame del Sahara </a:t>
            </a:r>
            <a:r>
              <a:rPr lang="it-IT" dirty="0" smtClean="0">
                <a:latin typeface="Times New Roman" pitchFamily="18" charset="0"/>
                <a:cs typeface="Times New Roman" pitchFamily="18" charset="0"/>
              </a:rPr>
              <a:t>(pittura rupestre).</a:t>
            </a:r>
          </a:p>
          <a:p>
            <a:pPr algn="just"/>
            <a:r>
              <a:rPr lang="it-IT" dirty="0" smtClean="0">
                <a:latin typeface="Times New Roman" pitchFamily="18" charset="0"/>
                <a:cs typeface="Times New Roman" pitchFamily="18" charset="0"/>
              </a:rPr>
              <a:t>Le bestie pezzate sono un sicuro segno di addomesticamento: non esistono infatti bovini selvatici con questo tipo di mantello; esso è il risultato degli incroci fatti dagli uomini.</a:t>
            </a:r>
          </a:p>
          <a:p>
            <a:pPr algn="just"/>
            <a:r>
              <a:rPr lang="it-IT" dirty="0" smtClean="0">
                <a:latin typeface="Times New Roman" pitchFamily="18" charset="0"/>
                <a:cs typeface="Times New Roman" pitchFamily="18" charset="0"/>
              </a:rPr>
              <a:t>Da notare anche la presenza, accanto all’uomo, di un cane.</a:t>
            </a:r>
            <a:endParaRPr lang="it-IT"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786182" y="285728"/>
            <a:ext cx="1532856" cy="369332"/>
          </a:xfrm>
          <a:prstGeom prst="rect">
            <a:avLst/>
          </a:prstGeom>
          <a:solidFill>
            <a:schemeClr val="tx2">
              <a:lumMod val="40000"/>
              <a:lumOff val="60000"/>
            </a:schemeClr>
          </a:solidFill>
        </p:spPr>
        <p:txBody>
          <a:bodyPr wrap="none">
            <a:spAutoFit/>
          </a:bodyPr>
          <a:lstStyle/>
          <a:p>
            <a:r>
              <a:rPr lang="it-IT" b="1" dirty="0" smtClean="0"/>
              <a:t>Fonti indirette</a:t>
            </a:r>
            <a:endParaRPr lang="it-IT" b="1" dirty="0"/>
          </a:p>
        </p:txBody>
      </p:sp>
      <p:pic>
        <p:nvPicPr>
          <p:cNvPr id="3074" name="Picture 2" descr="H:\SCUOLA\STORIA\1-PREISTORIA\4-NEOLITICO\IMMAGINI\6-ALLEVAMENTO\Fonti indirette.jpg"/>
          <p:cNvPicPr>
            <a:picLocks noChangeAspect="1" noChangeArrowheads="1"/>
          </p:cNvPicPr>
          <p:nvPr/>
        </p:nvPicPr>
        <p:blipFill>
          <a:blip r:embed="rId2"/>
          <a:srcRect/>
          <a:stretch>
            <a:fillRect/>
          </a:stretch>
        </p:blipFill>
        <p:spPr bwMode="auto">
          <a:xfrm>
            <a:off x="571472" y="928670"/>
            <a:ext cx="7783830" cy="542925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2428868"/>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L’aratura</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SCUOLA\STORIA\1-PREISTORIA\4-NEOLITICO\IMMAGINI\7-ARATURA\Ipotesi.jpg"/>
          <p:cNvPicPr>
            <a:picLocks noChangeAspect="1" noChangeArrowheads="1"/>
          </p:cNvPicPr>
          <p:nvPr/>
        </p:nvPicPr>
        <p:blipFill>
          <a:blip r:embed="rId2"/>
          <a:srcRect/>
          <a:stretch>
            <a:fillRect/>
          </a:stretch>
        </p:blipFill>
        <p:spPr bwMode="auto">
          <a:xfrm>
            <a:off x="2428860" y="785794"/>
            <a:ext cx="4618695" cy="4660636"/>
          </a:xfrm>
          <a:prstGeom prst="rect">
            <a:avLst/>
          </a:prstGeom>
          <a:noFill/>
        </p:spPr>
      </p:pic>
      <p:sp>
        <p:nvSpPr>
          <p:cNvPr id="4" name="CasellaDiTesto 3"/>
          <p:cNvSpPr txBox="1"/>
          <p:nvPr/>
        </p:nvSpPr>
        <p:spPr>
          <a:xfrm>
            <a:off x="857224" y="5715016"/>
            <a:ext cx="7929619" cy="646331"/>
          </a:xfrm>
          <a:prstGeom prst="rect">
            <a:avLst/>
          </a:prstGeom>
          <a:solidFill>
            <a:schemeClr val="accent2">
              <a:lumMod val="20000"/>
              <a:lumOff val="80000"/>
            </a:schemeClr>
          </a:solidFill>
        </p:spPr>
        <p:txBody>
          <a:bodyPr wrap="square" rtlCol="0">
            <a:spAutoFit/>
          </a:bodyPr>
          <a:lstStyle/>
          <a:p>
            <a:pPr algn="just"/>
            <a:r>
              <a:rPr lang="it-IT" dirty="0" smtClean="0">
                <a:latin typeface="Times New Roman" pitchFamily="18" charset="0"/>
                <a:cs typeface="Times New Roman" pitchFamily="18" charset="0"/>
              </a:rPr>
              <a:t>Quando, per dissodare il terreno, si usava l’aratro trainato dai buoi, erano gli uomini che se ne occupavano. </a:t>
            </a:r>
            <a:endParaRPr lang="it-IT" dirty="0">
              <a:latin typeface="Times New Roman" pitchFamily="18" charset="0"/>
              <a:cs typeface="Times New Roman" pitchFamily="18" charset="0"/>
            </a:endParaRPr>
          </a:p>
        </p:txBody>
      </p:sp>
      <p:sp>
        <p:nvSpPr>
          <p:cNvPr id="5" name="Rettangolo 4"/>
          <p:cNvSpPr/>
          <p:nvPr/>
        </p:nvSpPr>
        <p:spPr>
          <a:xfrm>
            <a:off x="4286248" y="142852"/>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571868" y="142852"/>
            <a:ext cx="1354923" cy="369332"/>
          </a:xfrm>
          <a:prstGeom prst="rect">
            <a:avLst/>
          </a:prstGeom>
          <a:solidFill>
            <a:schemeClr val="tx2">
              <a:lumMod val="40000"/>
              <a:lumOff val="60000"/>
            </a:schemeClr>
          </a:solidFill>
        </p:spPr>
        <p:txBody>
          <a:bodyPr wrap="none">
            <a:spAutoFit/>
          </a:bodyPr>
          <a:lstStyle/>
          <a:p>
            <a:r>
              <a:rPr lang="it-IT" b="1" dirty="0" smtClean="0"/>
              <a:t>Fonti dirette</a:t>
            </a:r>
            <a:endParaRPr lang="it-IT" b="1" dirty="0"/>
          </a:p>
        </p:txBody>
      </p:sp>
      <p:pic>
        <p:nvPicPr>
          <p:cNvPr id="5122" name="Picture 2" descr="H:\SCUOLA\STORIA\1-PREISTORIA\4-NEOLITICO\IMMAGINI\7-ARATURA\Fonti dirette.jpg"/>
          <p:cNvPicPr>
            <a:picLocks noChangeAspect="1" noChangeArrowheads="1"/>
          </p:cNvPicPr>
          <p:nvPr/>
        </p:nvPicPr>
        <p:blipFill>
          <a:blip r:embed="rId2"/>
          <a:srcRect b="12754"/>
          <a:stretch>
            <a:fillRect/>
          </a:stretch>
        </p:blipFill>
        <p:spPr bwMode="auto">
          <a:xfrm>
            <a:off x="571472" y="1071546"/>
            <a:ext cx="7974543" cy="5000660"/>
          </a:xfrm>
          <a:prstGeom prst="rect">
            <a:avLst/>
          </a:prstGeom>
          <a:noFill/>
        </p:spPr>
      </p:pic>
      <p:sp>
        <p:nvSpPr>
          <p:cNvPr id="4" name="CasellaDiTesto 3"/>
          <p:cNvSpPr txBox="1"/>
          <p:nvPr/>
        </p:nvSpPr>
        <p:spPr>
          <a:xfrm>
            <a:off x="714348" y="3571876"/>
            <a:ext cx="2643206" cy="523220"/>
          </a:xfrm>
          <a:prstGeom prst="rect">
            <a:avLst/>
          </a:prstGeom>
          <a:solidFill>
            <a:schemeClr val="accent1"/>
          </a:solidFill>
        </p:spPr>
        <p:txBody>
          <a:bodyPr wrap="square" rtlCol="0">
            <a:spAutoFit/>
          </a:bodyPr>
          <a:lstStyle/>
          <a:p>
            <a:pPr algn="just"/>
            <a:r>
              <a:rPr lang="it-IT" sz="1400" dirty="0" smtClean="0">
                <a:latin typeface="Times New Roman" pitchFamily="18" charset="0"/>
                <a:cs typeface="Times New Roman" pitchFamily="18" charset="0"/>
              </a:rPr>
              <a:t>L’aratura raffigurata in un graffito della </a:t>
            </a:r>
            <a:r>
              <a:rPr lang="it-IT" sz="1400" dirty="0" err="1" smtClean="0">
                <a:latin typeface="Times New Roman" pitchFamily="18" charset="0"/>
                <a:cs typeface="Times New Roman" pitchFamily="18" charset="0"/>
              </a:rPr>
              <a:t>Val</a:t>
            </a:r>
            <a:r>
              <a:rPr lang="it-IT" sz="1400" dirty="0" smtClean="0">
                <a:latin typeface="Times New Roman" pitchFamily="18" charset="0"/>
                <a:cs typeface="Times New Roman" pitchFamily="18" charset="0"/>
              </a:rPr>
              <a:t> Camonica</a:t>
            </a:r>
            <a:endParaRPr lang="it-IT" sz="1400" dirty="0">
              <a:latin typeface="Times New Roman" pitchFamily="18" charset="0"/>
              <a:cs typeface="Times New Roman" pitchFamily="18" charset="0"/>
            </a:endParaRPr>
          </a:p>
        </p:txBody>
      </p:sp>
      <p:sp>
        <p:nvSpPr>
          <p:cNvPr id="5" name="CasellaDiTesto 4"/>
          <p:cNvSpPr txBox="1"/>
          <p:nvPr/>
        </p:nvSpPr>
        <p:spPr>
          <a:xfrm>
            <a:off x="928662" y="5286388"/>
            <a:ext cx="2643206" cy="523220"/>
          </a:xfrm>
          <a:prstGeom prst="rect">
            <a:avLst/>
          </a:prstGeom>
          <a:solidFill>
            <a:schemeClr val="accent1"/>
          </a:solidFill>
        </p:spPr>
        <p:txBody>
          <a:bodyPr wrap="square" rtlCol="0">
            <a:spAutoFit/>
          </a:bodyPr>
          <a:lstStyle/>
          <a:p>
            <a:pPr algn="just"/>
            <a:r>
              <a:rPr lang="it-IT" sz="1400" dirty="0" smtClean="0">
                <a:latin typeface="Times New Roman" pitchFamily="18" charset="0"/>
                <a:cs typeface="Times New Roman" pitchFamily="18" charset="0"/>
              </a:rPr>
              <a:t>Dipinti rupestri di buoi aggiogati e uomini al lavoro (Monte </a:t>
            </a:r>
            <a:r>
              <a:rPr lang="it-IT" sz="1400" dirty="0" err="1" smtClean="0">
                <a:latin typeface="Times New Roman" pitchFamily="18" charset="0"/>
                <a:cs typeface="Times New Roman" pitchFamily="18" charset="0"/>
              </a:rPr>
              <a:t>Bego</a:t>
            </a:r>
            <a:r>
              <a:rPr lang="it-IT" sz="1400" dirty="0" smtClean="0">
                <a:latin typeface="Times New Roman" pitchFamily="18" charset="0"/>
                <a:cs typeface="Times New Roman" pitchFamily="18" charset="0"/>
              </a:rPr>
              <a:t>)</a:t>
            </a:r>
            <a:endParaRPr lang="it-IT"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786182" y="285728"/>
            <a:ext cx="1532856" cy="369332"/>
          </a:xfrm>
          <a:prstGeom prst="rect">
            <a:avLst/>
          </a:prstGeom>
          <a:solidFill>
            <a:schemeClr val="tx2">
              <a:lumMod val="40000"/>
              <a:lumOff val="60000"/>
            </a:schemeClr>
          </a:solidFill>
        </p:spPr>
        <p:txBody>
          <a:bodyPr wrap="none">
            <a:spAutoFit/>
          </a:bodyPr>
          <a:lstStyle/>
          <a:p>
            <a:r>
              <a:rPr lang="it-IT" b="1" dirty="0" smtClean="0"/>
              <a:t>Fonti indirette</a:t>
            </a:r>
            <a:endParaRPr lang="it-IT" b="1" dirty="0"/>
          </a:p>
        </p:txBody>
      </p:sp>
      <p:pic>
        <p:nvPicPr>
          <p:cNvPr id="6146" name="Picture 2" descr="H:\SCUOLA\STORIA\1-PREISTORIA\4-NEOLITICO\IMMAGINI\7-ARATURA\Fonti indirette.jpg"/>
          <p:cNvPicPr>
            <a:picLocks noChangeAspect="1" noChangeArrowheads="1"/>
          </p:cNvPicPr>
          <p:nvPr/>
        </p:nvPicPr>
        <p:blipFill>
          <a:blip r:embed="rId2" cstate="print"/>
          <a:srcRect/>
          <a:stretch>
            <a:fillRect/>
          </a:stretch>
        </p:blipFill>
        <p:spPr bwMode="auto">
          <a:xfrm>
            <a:off x="-8348632" y="-6443632"/>
            <a:ext cx="4479163" cy="3422523"/>
          </a:xfrm>
          <a:prstGeom prst="rect">
            <a:avLst/>
          </a:prstGeom>
          <a:noFill/>
        </p:spPr>
      </p:pic>
      <p:pic>
        <p:nvPicPr>
          <p:cNvPr id="6147" name="Picture 3" descr="H:\SCUOLA\STORIA\1-PREISTORIA\4-NEOLITICO\IMMAGINI\7-ARATURA\Fonti indirette.jpg"/>
          <p:cNvPicPr>
            <a:picLocks noChangeAspect="1" noChangeArrowheads="1"/>
          </p:cNvPicPr>
          <p:nvPr/>
        </p:nvPicPr>
        <p:blipFill>
          <a:blip r:embed="rId3"/>
          <a:srcRect/>
          <a:stretch>
            <a:fillRect/>
          </a:stretch>
        </p:blipFill>
        <p:spPr bwMode="auto">
          <a:xfrm>
            <a:off x="1142976" y="857232"/>
            <a:ext cx="7238238" cy="553135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428728" y="2643182"/>
            <a:ext cx="6286544"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3600" b="0" i="0" u="none" strike="noStrike" cap="none" normalizeH="0" baseline="0" dirty="0" smtClean="0">
                <a:ln>
                  <a:noFill/>
                </a:ln>
                <a:solidFill>
                  <a:srgbClr val="FF0000"/>
                </a:solidFill>
                <a:effectLst/>
                <a:latin typeface="Times New Roman" pitchFamily="18" charset="0"/>
                <a:cs typeface="Times New Roman" pitchFamily="18" charset="0"/>
              </a:rPr>
              <a:t>La nascita dell’agricoltura</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428728" y="2428868"/>
            <a:ext cx="6500858"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La produzione domestica di vasi</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57158" y="5643578"/>
            <a:ext cx="8286808" cy="923330"/>
          </a:xfrm>
          <a:prstGeom prst="rect">
            <a:avLst/>
          </a:prstGeom>
          <a:solidFill>
            <a:schemeClr val="accent2">
              <a:lumMod val="20000"/>
              <a:lumOff val="80000"/>
            </a:schemeClr>
          </a:solidFill>
        </p:spPr>
        <p:txBody>
          <a:bodyPr wrap="square" rtlCol="0">
            <a:spAutoFit/>
          </a:bodyPr>
          <a:lstStyle/>
          <a:p>
            <a:pPr algn="just"/>
            <a:r>
              <a:rPr lang="it-IT" dirty="0" smtClean="0">
                <a:latin typeface="Times New Roman" pitchFamily="18" charset="0"/>
                <a:cs typeface="Times New Roman" pitchFamily="18" charset="0"/>
              </a:rPr>
              <a:t>Caratteristica delle comunità neolitiche fu la fabbricazione di grandi recipienti di argilla, adatti alla conservazione dei cereali. I primi vasi venivano modellati interamente a mano e la loro produzione faceva parte dell’</a:t>
            </a:r>
            <a:r>
              <a:rPr lang="it-IT" b="1" dirty="0" smtClean="0">
                <a:latin typeface="Times New Roman" pitchFamily="18" charset="0"/>
                <a:cs typeface="Times New Roman" pitchFamily="18" charset="0"/>
              </a:rPr>
              <a:t>attività domestica delle donne</a:t>
            </a:r>
            <a:r>
              <a:rPr lang="it-IT" dirty="0" smtClean="0">
                <a:latin typeface="Times New Roman" pitchFamily="18" charset="0"/>
                <a:cs typeface="Times New Roman" pitchFamily="18" charset="0"/>
              </a:rPr>
              <a:t>.</a:t>
            </a:r>
            <a:endParaRPr lang="it-IT" dirty="0">
              <a:latin typeface="Times New Roman" pitchFamily="18" charset="0"/>
              <a:cs typeface="Times New Roman" pitchFamily="18" charset="0"/>
            </a:endParaRPr>
          </a:p>
        </p:txBody>
      </p:sp>
      <p:pic>
        <p:nvPicPr>
          <p:cNvPr id="4098" name="Picture 2" descr="H:\SCUOLA\STORIA\1-PREISTORIA\4-NEOLITICO\IMMAGINI\9-PRODUZIONE DOMESTICA DI VASI\scansione0001.jpg"/>
          <p:cNvPicPr>
            <a:picLocks noChangeAspect="1" noChangeArrowheads="1"/>
          </p:cNvPicPr>
          <p:nvPr/>
        </p:nvPicPr>
        <p:blipFill>
          <a:blip r:embed="rId2" cstate="print"/>
          <a:srcRect/>
          <a:stretch>
            <a:fillRect/>
          </a:stretch>
        </p:blipFill>
        <p:spPr bwMode="auto">
          <a:xfrm>
            <a:off x="2500298" y="500042"/>
            <a:ext cx="4733925" cy="5002213"/>
          </a:xfrm>
          <a:prstGeom prst="rect">
            <a:avLst/>
          </a:prstGeom>
          <a:noFill/>
        </p:spPr>
      </p:pic>
      <p:sp>
        <p:nvSpPr>
          <p:cNvPr id="4" name="Rettangolo 3"/>
          <p:cNvSpPr/>
          <p:nvPr/>
        </p:nvSpPr>
        <p:spPr>
          <a:xfrm>
            <a:off x="642910" y="428604"/>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714744" y="357166"/>
            <a:ext cx="1354923" cy="369332"/>
          </a:xfrm>
          <a:prstGeom prst="rect">
            <a:avLst/>
          </a:prstGeom>
          <a:solidFill>
            <a:schemeClr val="tx2">
              <a:lumMod val="40000"/>
              <a:lumOff val="60000"/>
            </a:schemeClr>
          </a:solidFill>
        </p:spPr>
        <p:txBody>
          <a:bodyPr wrap="none">
            <a:spAutoFit/>
          </a:bodyPr>
          <a:lstStyle/>
          <a:p>
            <a:r>
              <a:rPr lang="it-IT" b="1" dirty="0" smtClean="0"/>
              <a:t>Fonti dirette</a:t>
            </a:r>
            <a:endParaRPr lang="it-IT" b="1" dirty="0"/>
          </a:p>
        </p:txBody>
      </p:sp>
      <p:pic>
        <p:nvPicPr>
          <p:cNvPr id="5122" name="Picture 2" descr="H:\SCUOLA\STORIA\1-PREISTORIA\4-NEOLITICO\IMMAGINI\9-PRODUZIONE DOMESTICA DI VASI\Fonti dirette - Copia.jpg"/>
          <p:cNvPicPr>
            <a:picLocks noChangeAspect="1" noChangeArrowheads="1"/>
          </p:cNvPicPr>
          <p:nvPr/>
        </p:nvPicPr>
        <p:blipFill>
          <a:blip r:embed="rId2"/>
          <a:srcRect/>
          <a:stretch>
            <a:fillRect/>
          </a:stretch>
        </p:blipFill>
        <p:spPr bwMode="auto">
          <a:xfrm>
            <a:off x="1142976" y="1571612"/>
            <a:ext cx="6812554" cy="3151297"/>
          </a:xfrm>
          <a:prstGeom prst="rect">
            <a:avLst/>
          </a:prstGeom>
          <a:noFill/>
        </p:spPr>
      </p:pic>
      <p:sp>
        <p:nvSpPr>
          <p:cNvPr id="6" name="CasellaDiTesto 5"/>
          <p:cNvSpPr txBox="1"/>
          <p:nvPr/>
        </p:nvSpPr>
        <p:spPr>
          <a:xfrm flipH="1">
            <a:off x="3000364" y="4786322"/>
            <a:ext cx="3214710" cy="369332"/>
          </a:xfrm>
          <a:prstGeom prst="rect">
            <a:avLst/>
          </a:prstGeom>
          <a:solidFill>
            <a:schemeClr val="accent1"/>
          </a:solidFill>
        </p:spPr>
        <p:txBody>
          <a:bodyPr wrap="square" rtlCol="0">
            <a:spAutoFit/>
          </a:bodyPr>
          <a:lstStyle/>
          <a:p>
            <a:pPr algn="ctr"/>
            <a:r>
              <a:rPr lang="it-IT" dirty="0" smtClean="0">
                <a:latin typeface="Times New Roman" pitchFamily="18" charset="0"/>
                <a:cs typeface="Times New Roman" pitchFamily="18" charset="0"/>
              </a:rPr>
              <a:t>Vasi neolitici modellati a mano </a:t>
            </a:r>
            <a:endParaRPr lang="it-IT"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SCUOLA\STORIA\1-PREISTORIA\4-NEOLITICO\IMMAGINI\9-PRODUZIONE DOMESTICA DI VASI\Fonti indirette.jpg"/>
          <p:cNvPicPr>
            <a:picLocks noChangeAspect="1" noChangeArrowheads="1"/>
          </p:cNvPicPr>
          <p:nvPr/>
        </p:nvPicPr>
        <p:blipFill>
          <a:blip r:embed="rId2"/>
          <a:srcRect/>
          <a:stretch>
            <a:fillRect/>
          </a:stretch>
        </p:blipFill>
        <p:spPr bwMode="auto">
          <a:xfrm>
            <a:off x="785783" y="1428735"/>
            <a:ext cx="3140393" cy="4607243"/>
          </a:xfrm>
          <a:prstGeom prst="rect">
            <a:avLst/>
          </a:prstGeom>
          <a:noFill/>
        </p:spPr>
      </p:pic>
      <p:sp>
        <p:nvSpPr>
          <p:cNvPr id="3" name="CasellaDiTesto 2"/>
          <p:cNvSpPr txBox="1"/>
          <p:nvPr/>
        </p:nvSpPr>
        <p:spPr>
          <a:xfrm>
            <a:off x="4143372" y="5000636"/>
            <a:ext cx="2786082" cy="646331"/>
          </a:xfrm>
          <a:prstGeom prst="rect">
            <a:avLst/>
          </a:prstGeom>
          <a:solidFill>
            <a:schemeClr val="accent1"/>
          </a:solidFill>
        </p:spPr>
        <p:txBody>
          <a:bodyPr wrap="square" rtlCol="0">
            <a:spAutoFit/>
          </a:bodyPr>
          <a:lstStyle/>
          <a:p>
            <a:pPr algn="just"/>
            <a:r>
              <a:rPr lang="it-IT" dirty="0" smtClean="0">
                <a:latin typeface="Times New Roman" pitchFamily="18" charset="0"/>
                <a:cs typeface="Times New Roman" pitchFamily="18" charset="0"/>
              </a:rPr>
              <a:t>Donna </a:t>
            </a:r>
            <a:r>
              <a:rPr lang="it-IT" dirty="0" err="1" smtClean="0">
                <a:latin typeface="Times New Roman" pitchFamily="18" charset="0"/>
                <a:cs typeface="Times New Roman" pitchFamily="18" charset="0"/>
              </a:rPr>
              <a:t>waura</a:t>
            </a:r>
            <a:r>
              <a:rPr lang="it-IT" dirty="0" smtClean="0">
                <a:latin typeface="Times New Roman" pitchFamily="18" charset="0"/>
                <a:cs typeface="Times New Roman" pitchFamily="18" charset="0"/>
              </a:rPr>
              <a:t> che produce vasellame in argilla </a:t>
            </a:r>
            <a:endParaRPr lang="it-IT" dirty="0">
              <a:latin typeface="Times New Roman" pitchFamily="18" charset="0"/>
              <a:cs typeface="Times New Roman" pitchFamily="18" charset="0"/>
            </a:endParaRPr>
          </a:p>
        </p:txBody>
      </p:sp>
      <p:sp>
        <p:nvSpPr>
          <p:cNvPr id="4" name="Rettangolo 3"/>
          <p:cNvSpPr/>
          <p:nvPr/>
        </p:nvSpPr>
        <p:spPr>
          <a:xfrm>
            <a:off x="3786182" y="285728"/>
            <a:ext cx="1532856" cy="369332"/>
          </a:xfrm>
          <a:prstGeom prst="rect">
            <a:avLst/>
          </a:prstGeom>
          <a:solidFill>
            <a:schemeClr val="tx2">
              <a:lumMod val="40000"/>
              <a:lumOff val="60000"/>
            </a:schemeClr>
          </a:solidFill>
        </p:spPr>
        <p:txBody>
          <a:bodyPr wrap="none">
            <a:spAutoFit/>
          </a:bodyPr>
          <a:lstStyle/>
          <a:p>
            <a:r>
              <a:rPr lang="it-IT" b="1" dirty="0" smtClean="0"/>
              <a:t>Fonti indirette</a:t>
            </a:r>
            <a:endParaRPr lang="it-IT" b="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428728" y="2428868"/>
            <a:ext cx="6500858"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La produzione artigianale di vasi</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000760" y="2786058"/>
            <a:ext cx="3000396" cy="3139321"/>
          </a:xfrm>
          <a:prstGeom prst="rect">
            <a:avLst/>
          </a:prstGeom>
          <a:solidFill>
            <a:schemeClr val="accent3">
              <a:lumMod val="20000"/>
              <a:lumOff val="80000"/>
            </a:schemeClr>
          </a:solidFill>
        </p:spPr>
        <p:txBody>
          <a:bodyPr wrap="square" rtlCol="0">
            <a:spAutoFit/>
          </a:bodyPr>
          <a:lstStyle/>
          <a:p>
            <a:pPr algn="just"/>
            <a:r>
              <a:rPr lang="it-IT" dirty="0" smtClean="0">
                <a:latin typeface="Times New Roman" pitchFamily="18" charset="0"/>
                <a:cs typeface="Times New Roman" pitchFamily="18" charset="0"/>
              </a:rPr>
              <a:t>Con l’introduzione della ruota per vasaio, i vasi cominciarono ad essere prodotti da artigiani uomini. Un solo specialista era ora in grado di soddisfare facilmente le esigenze di un villaggio di circa duecento abitanti e il prodotto della sua abilità veniva barattato con i prodotti degli altri. </a:t>
            </a:r>
            <a:endParaRPr lang="it-IT" dirty="0">
              <a:latin typeface="Times New Roman" pitchFamily="18" charset="0"/>
              <a:cs typeface="Times New Roman" pitchFamily="18" charset="0"/>
            </a:endParaRPr>
          </a:p>
        </p:txBody>
      </p:sp>
      <p:pic>
        <p:nvPicPr>
          <p:cNvPr id="1027" name="Picture 3" descr="H:\SCUOLA\STORIA\1-PREISTORIA\4-NEOLITICO\ARCHIVIO\DSCF8005 - Copia.JPG"/>
          <p:cNvPicPr>
            <a:picLocks noChangeAspect="1" noChangeArrowheads="1"/>
          </p:cNvPicPr>
          <p:nvPr/>
        </p:nvPicPr>
        <p:blipFill>
          <a:blip r:embed="rId2" cstate="print"/>
          <a:srcRect/>
          <a:stretch>
            <a:fillRect/>
          </a:stretch>
        </p:blipFill>
        <p:spPr bwMode="auto">
          <a:xfrm>
            <a:off x="142843" y="357165"/>
            <a:ext cx="5763006" cy="5698998"/>
          </a:xfrm>
          <a:prstGeom prst="rect">
            <a:avLst/>
          </a:prstGeom>
          <a:noFill/>
        </p:spPr>
      </p:pic>
      <p:sp>
        <p:nvSpPr>
          <p:cNvPr id="4" name="Rettangolo 3"/>
          <p:cNvSpPr/>
          <p:nvPr/>
        </p:nvSpPr>
        <p:spPr>
          <a:xfrm>
            <a:off x="7072330" y="285728"/>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SCUOLA\STORIA\1-PREISTORIA\4-NEOLITICO\34.jpg"/>
          <p:cNvPicPr>
            <a:picLocks noChangeAspect="1" noChangeArrowheads="1"/>
          </p:cNvPicPr>
          <p:nvPr/>
        </p:nvPicPr>
        <p:blipFill>
          <a:blip r:embed="rId2"/>
          <a:srcRect/>
          <a:stretch>
            <a:fillRect/>
          </a:stretch>
        </p:blipFill>
        <p:spPr bwMode="auto">
          <a:xfrm>
            <a:off x="500034" y="1428736"/>
            <a:ext cx="3219450" cy="3395663"/>
          </a:xfrm>
          <a:prstGeom prst="rect">
            <a:avLst/>
          </a:prstGeom>
          <a:noFill/>
        </p:spPr>
      </p:pic>
      <p:pic>
        <p:nvPicPr>
          <p:cNvPr id="2051" name="Picture 3" descr="H:\SCUOLA\STORIA\1-PREISTORIA\4-NEOLITICO\IMMAGINI\10-PRODUZIONE ARTIGIANALE DI VASI\Fonti dirette - Copia.jpg"/>
          <p:cNvPicPr>
            <a:picLocks noChangeAspect="1" noChangeArrowheads="1"/>
          </p:cNvPicPr>
          <p:nvPr/>
        </p:nvPicPr>
        <p:blipFill>
          <a:blip r:embed="rId3"/>
          <a:srcRect/>
          <a:stretch>
            <a:fillRect/>
          </a:stretch>
        </p:blipFill>
        <p:spPr bwMode="auto">
          <a:xfrm>
            <a:off x="4000496" y="1428736"/>
            <a:ext cx="4960803" cy="3391692"/>
          </a:xfrm>
          <a:prstGeom prst="rect">
            <a:avLst/>
          </a:prstGeom>
          <a:noFill/>
        </p:spPr>
      </p:pic>
      <p:sp>
        <p:nvSpPr>
          <p:cNvPr id="4" name="CasellaDiTesto 3"/>
          <p:cNvSpPr txBox="1"/>
          <p:nvPr/>
        </p:nvSpPr>
        <p:spPr>
          <a:xfrm>
            <a:off x="571472" y="4857760"/>
            <a:ext cx="3005951" cy="369332"/>
          </a:xfrm>
          <a:prstGeom prst="rect">
            <a:avLst/>
          </a:prstGeom>
          <a:solidFill>
            <a:schemeClr val="accent1"/>
          </a:solidFill>
        </p:spPr>
        <p:txBody>
          <a:bodyPr wrap="none" rtlCol="0">
            <a:spAutoFit/>
          </a:bodyPr>
          <a:lstStyle/>
          <a:p>
            <a:r>
              <a:rPr lang="it-IT" dirty="0" smtClean="0">
                <a:latin typeface="Times New Roman" pitchFamily="18" charset="0"/>
                <a:cs typeface="Times New Roman" pitchFamily="18" charset="0"/>
              </a:rPr>
              <a:t>Ruota da vasaio (Ur 3200 </a:t>
            </a:r>
            <a:r>
              <a:rPr lang="it-IT" dirty="0" err="1" smtClean="0">
                <a:latin typeface="Times New Roman" pitchFamily="18" charset="0"/>
                <a:cs typeface="Times New Roman" pitchFamily="18" charset="0"/>
              </a:rPr>
              <a:t>a.C</a:t>
            </a:r>
            <a:r>
              <a:rPr lang="it-IT" dirty="0" smtClean="0">
                <a:latin typeface="Times New Roman" pitchFamily="18" charset="0"/>
                <a:cs typeface="Times New Roman" pitchFamily="18" charset="0"/>
              </a:rPr>
              <a:t>)</a:t>
            </a:r>
            <a:endParaRPr lang="it-IT" dirty="0">
              <a:latin typeface="Times New Roman" pitchFamily="18" charset="0"/>
              <a:cs typeface="Times New Roman" pitchFamily="18" charset="0"/>
            </a:endParaRPr>
          </a:p>
        </p:txBody>
      </p:sp>
      <p:sp>
        <p:nvSpPr>
          <p:cNvPr id="5" name="CasellaDiTesto 4"/>
          <p:cNvSpPr txBox="1"/>
          <p:nvPr/>
        </p:nvSpPr>
        <p:spPr>
          <a:xfrm>
            <a:off x="5500694" y="4857760"/>
            <a:ext cx="1818255" cy="369332"/>
          </a:xfrm>
          <a:prstGeom prst="rect">
            <a:avLst/>
          </a:prstGeom>
          <a:solidFill>
            <a:schemeClr val="accent1"/>
          </a:solidFill>
        </p:spPr>
        <p:txBody>
          <a:bodyPr wrap="none" rtlCol="0">
            <a:spAutoFit/>
          </a:bodyPr>
          <a:lstStyle/>
          <a:p>
            <a:r>
              <a:rPr lang="it-IT" dirty="0" smtClean="0">
                <a:latin typeface="Times New Roman" pitchFamily="18" charset="0"/>
                <a:cs typeface="Times New Roman" pitchFamily="18" charset="0"/>
              </a:rPr>
              <a:t>Forno preistorico</a:t>
            </a:r>
            <a:endParaRPr lang="it-IT" dirty="0">
              <a:latin typeface="Times New Roman" pitchFamily="18" charset="0"/>
              <a:cs typeface="Times New Roman" pitchFamily="18" charset="0"/>
            </a:endParaRPr>
          </a:p>
        </p:txBody>
      </p:sp>
      <p:sp>
        <p:nvSpPr>
          <p:cNvPr id="6" name="Rettangolo 5"/>
          <p:cNvSpPr/>
          <p:nvPr/>
        </p:nvSpPr>
        <p:spPr>
          <a:xfrm>
            <a:off x="3714744" y="357166"/>
            <a:ext cx="1354923" cy="369332"/>
          </a:xfrm>
          <a:prstGeom prst="rect">
            <a:avLst/>
          </a:prstGeom>
          <a:solidFill>
            <a:schemeClr val="tx2">
              <a:lumMod val="40000"/>
              <a:lumOff val="60000"/>
            </a:schemeClr>
          </a:solidFill>
        </p:spPr>
        <p:txBody>
          <a:bodyPr wrap="none">
            <a:spAutoFit/>
          </a:bodyPr>
          <a:lstStyle/>
          <a:p>
            <a:r>
              <a:rPr lang="it-IT" b="1" dirty="0" smtClean="0"/>
              <a:t>Fonti dirette</a:t>
            </a:r>
            <a:endParaRPr lang="it-IT"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786182" y="285728"/>
            <a:ext cx="1532856" cy="369332"/>
          </a:xfrm>
          <a:prstGeom prst="rect">
            <a:avLst/>
          </a:prstGeom>
          <a:solidFill>
            <a:schemeClr val="tx2">
              <a:lumMod val="40000"/>
              <a:lumOff val="60000"/>
            </a:schemeClr>
          </a:solidFill>
        </p:spPr>
        <p:txBody>
          <a:bodyPr wrap="none">
            <a:spAutoFit/>
          </a:bodyPr>
          <a:lstStyle/>
          <a:p>
            <a:r>
              <a:rPr lang="it-IT" b="1" dirty="0" smtClean="0"/>
              <a:t>Fonti indirette</a:t>
            </a:r>
            <a:endParaRPr lang="it-IT" b="1" dirty="0"/>
          </a:p>
        </p:txBody>
      </p:sp>
      <p:pic>
        <p:nvPicPr>
          <p:cNvPr id="3074" name="Picture 2" descr="H:\SCUOLA\STORIA\1-PREISTORIA\4-NEOLITICO\IMMAGINI\10-PRODUZIONE ARTIGIANALE DI VASI\Fonti indirette.jpg"/>
          <p:cNvPicPr>
            <a:picLocks noChangeAspect="1" noChangeArrowheads="1"/>
          </p:cNvPicPr>
          <p:nvPr/>
        </p:nvPicPr>
        <p:blipFill>
          <a:blip r:embed="rId2"/>
          <a:srcRect/>
          <a:stretch>
            <a:fillRect/>
          </a:stretch>
        </p:blipFill>
        <p:spPr bwMode="auto">
          <a:xfrm>
            <a:off x="1643042" y="1214422"/>
            <a:ext cx="6059424" cy="5107229"/>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500034" y="2428868"/>
            <a:ext cx="7929618"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La produzione domestica di cesti  </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SCUOLA\STORIA\1-PREISTORIA\4-NEOLITICO\ARCHIVIO\neolitico - Copia.jpg"/>
          <p:cNvPicPr>
            <a:picLocks noChangeAspect="1" noChangeArrowheads="1"/>
          </p:cNvPicPr>
          <p:nvPr/>
        </p:nvPicPr>
        <p:blipFill>
          <a:blip r:embed="rId2"/>
          <a:srcRect/>
          <a:stretch>
            <a:fillRect/>
          </a:stretch>
        </p:blipFill>
        <p:spPr bwMode="auto">
          <a:xfrm>
            <a:off x="2571736" y="1214422"/>
            <a:ext cx="3838670" cy="3939159"/>
          </a:xfrm>
          <a:prstGeom prst="rect">
            <a:avLst/>
          </a:prstGeom>
          <a:noFill/>
        </p:spPr>
      </p:pic>
      <p:sp>
        <p:nvSpPr>
          <p:cNvPr id="3" name="CasellaDiTesto 2"/>
          <p:cNvSpPr txBox="1"/>
          <p:nvPr/>
        </p:nvSpPr>
        <p:spPr>
          <a:xfrm>
            <a:off x="1285852" y="5500702"/>
            <a:ext cx="6715172" cy="369332"/>
          </a:xfrm>
          <a:prstGeom prst="rect">
            <a:avLst/>
          </a:prstGeom>
          <a:solidFill>
            <a:schemeClr val="accent2">
              <a:lumMod val="20000"/>
              <a:lumOff val="80000"/>
            </a:schemeClr>
          </a:solidFill>
        </p:spPr>
        <p:txBody>
          <a:bodyPr wrap="square" rtlCol="0">
            <a:spAutoFit/>
          </a:bodyPr>
          <a:lstStyle/>
          <a:p>
            <a:r>
              <a:rPr lang="it-IT" dirty="0" smtClean="0">
                <a:latin typeface="Times New Roman" pitchFamily="18" charset="0"/>
                <a:cs typeface="Times New Roman" pitchFamily="18" charset="0"/>
              </a:rPr>
              <a:t>Le donne si occupavano anche della produzione di cesti per la famiglia </a:t>
            </a:r>
            <a:endParaRPr lang="it-IT" dirty="0">
              <a:latin typeface="Times New Roman" pitchFamily="18" charset="0"/>
              <a:cs typeface="Times New Roman" pitchFamily="18" charset="0"/>
            </a:endParaRPr>
          </a:p>
        </p:txBody>
      </p:sp>
      <p:sp>
        <p:nvSpPr>
          <p:cNvPr id="4" name="Rettangolo 3"/>
          <p:cNvSpPr/>
          <p:nvPr/>
        </p:nvSpPr>
        <p:spPr>
          <a:xfrm>
            <a:off x="4071934" y="285728"/>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SCUOLA\STORIA\1-PREISTORIA\4-NEOLITICO\IMMAGINI\1-NASCITA DELL'AGRICOLTURA\2.jpg"/>
          <p:cNvPicPr>
            <a:picLocks noChangeAspect="1" noChangeArrowheads="1"/>
          </p:cNvPicPr>
          <p:nvPr/>
        </p:nvPicPr>
        <p:blipFill>
          <a:blip r:embed="rId2" cstate="print"/>
          <a:srcRect/>
          <a:stretch>
            <a:fillRect/>
          </a:stretch>
        </p:blipFill>
        <p:spPr bwMode="auto">
          <a:xfrm>
            <a:off x="142846" y="357168"/>
            <a:ext cx="5171556" cy="3015649"/>
          </a:xfrm>
          <a:prstGeom prst="rect">
            <a:avLst/>
          </a:prstGeom>
          <a:noFill/>
        </p:spPr>
      </p:pic>
      <p:pic>
        <p:nvPicPr>
          <p:cNvPr id="3074" name="Picture 2" descr="H:\SCUOLA\STORIA\1-PREISTORIA\4-NEOLITICO\IMMAGINI\1-NASCITA DELL'AGRICOLTURA\3 - Copia.jpg"/>
          <p:cNvPicPr>
            <a:picLocks noChangeAspect="1" noChangeArrowheads="1"/>
          </p:cNvPicPr>
          <p:nvPr/>
        </p:nvPicPr>
        <p:blipFill>
          <a:blip r:embed="rId3" cstate="print"/>
          <a:srcRect/>
          <a:stretch>
            <a:fillRect/>
          </a:stretch>
        </p:blipFill>
        <p:spPr bwMode="auto">
          <a:xfrm>
            <a:off x="214281" y="3571874"/>
            <a:ext cx="5012118" cy="3001933"/>
          </a:xfrm>
          <a:prstGeom prst="rect">
            <a:avLst/>
          </a:prstGeom>
          <a:noFill/>
        </p:spPr>
      </p:pic>
      <p:sp>
        <p:nvSpPr>
          <p:cNvPr id="5" name="CasellaDiTesto 4"/>
          <p:cNvSpPr txBox="1"/>
          <p:nvPr/>
        </p:nvSpPr>
        <p:spPr>
          <a:xfrm>
            <a:off x="5429192" y="785794"/>
            <a:ext cx="3571964" cy="5632311"/>
          </a:xfrm>
          <a:prstGeom prst="rect">
            <a:avLst/>
          </a:prstGeom>
          <a:solidFill>
            <a:schemeClr val="accent2">
              <a:lumMod val="20000"/>
              <a:lumOff val="80000"/>
            </a:schemeClr>
          </a:solidFill>
        </p:spPr>
        <p:txBody>
          <a:bodyPr wrap="square" rtlCol="0">
            <a:spAutoFit/>
          </a:bodyPr>
          <a:lstStyle/>
          <a:p>
            <a:pPr algn="just"/>
            <a:r>
              <a:rPr lang="it-IT" dirty="0" smtClean="0">
                <a:latin typeface="Times New Roman" pitchFamily="18" charset="0"/>
                <a:cs typeface="Times New Roman" pitchFamily="18" charset="0"/>
              </a:rPr>
              <a:t>Circa 10.000 anni fa, con il mitigarsi del clima, la tundra, che occupava la maggior parte dell’Europa, si sposta verso nord lasciando il posto alle foreste di latifoglie, mentre nelle regioni costiere del Mediterraneo si diffonde un tipo di vegetazione in cui predominano fitti cespugli e boscaglie. Questa vegetazione viene chiamata “</a:t>
            </a:r>
            <a:r>
              <a:rPr lang="it-IT" b="1" dirty="0" smtClean="0">
                <a:latin typeface="Times New Roman" pitchFamily="18" charset="0"/>
                <a:cs typeface="Times New Roman" pitchFamily="18" charset="0"/>
              </a:rPr>
              <a:t>macchia mediterranea</a:t>
            </a:r>
            <a:r>
              <a:rPr lang="it-IT" dirty="0" smtClean="0">
                <a:latin typeface="Times New Roman" pitchFamily="18" charset="0"/>
                <a:cs typeface="Times New Roman" pitchFamily="18" charset="0"/>
              </a:rPr>
              <a:t>”. </a:t>
            </a:r>
          </a:p>
          <a:p>
            <a:pPr algn="just"/>
            <a:r>
              <a:rPr lang="it-IT" dirty="0" smtClean="0">
                <a:latin typeface="Times New Roman" pitchFamily="18" charset="0"/>
                <a:cs typeface="Times New Roman" pitchFamily="18" charset="0"/>
              </a:rPr>
              <a:t>È in questo ambiente che fa la sua comparsa l’agricoltura, in particolare nella zona mediorientale definita “</a:t>
            </a:r>
            <a:r>
              <a:rPr lang="it-IT" b="1" dirty="0" smtClean="0">
                <a:latin typeface="Times New Roman" pitchFamily="18" charset="0"/>
                <a:cs typeface="Times New Roman" pitchFamily="18" charset="0"/>
              </a:rPr>
              <a:t>mezzaluna fertile</a:t>
            </a:r>
            <a:r>
              <a:rPr lang="it-IT" dirty="0" smtClean="0">
                <a:latin typeface="Times New Roman" pitchFamily="18" charset="0"/>
                <a:cs typeface="Times New Roman" pitchFamily="18" charset="0"/>
              </a:rPr>
              <a:t>”. Qui i primi agricoltori individuarono nel frumento selvatico la pianta più adatta ad essere addomesticata.</a:t>
            </a:r>
          </a:p>
          <a:p>
            <a:pPr algn="just"/>
            <a:r>
              <a:rPr lang="it-IT" dirty="0" smtClean="0">
                <a:latin typeface="Times New Roman" pitchFamily="18" charset="0"/>
                <a:cs typeface="Times New Roman" pitchFamily="18" charset="0"/>
              </a:rPr>
              <a:t>Fra i 6.000 e i 5.000 anni fa, l’agricoltura si è diffusa in quasi tutta l’Europa.</a:t>
            </a:r>
          </a:p>
        </p:txBody>
      </p:sp>
      <p:sp>
        <p:nvSpPr>
          <p:cNvPr id="6" name="Rettangolo 5"/>
          <p:cNvSpPr/>
          <p:nvPr/>
        </p:nvSpPr>
        <p:spPr>
          <a:xfrm>
            <a:off x="6572264" y="142852"/>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eolítico - História 7º ano"/>
          <p:cNvPicPr>
            <a:picLocks noChangeAspect="1" noChangeArrowheads="1"/>
          </p:cNvPicPr>
          <p:nvPr/>
        </p:nvPicPr>
        <p:blipFill>
          <a:blip r:embed="rId2"/>
          <a:srcRect/>
          <a:stretch>
            <a:fillRect/>
          </a:stretch>
        </p:blipFill>
        <p:spPr bwMode="auto">
          <a:xfrm>
            <a:off x="2357422" y="1571612"/>
            <a:ext cx="4328160" cy="3137916"/>
          </a:xfrm>
          <a:prstGeom prst="rect">
            <a:avLst/>
          </a:prstGeom>
          <a:noFill/>
        </p:spPr>
      </p:pic>
      <p:sp>
        <p:nvSpPr>
          <p:cNvPr id="3" name="Rettangolo 2"/>
          <p:cNvSpPr/>
          <p:nvPr/>
        </p:nvSpPr>
        <p:spPr>
          <a:xfrm>
            <a:off x="3714744" y="357166"/>
            <a:ext cx="1354923" cy="369332"/>
          </a:xfrm>
          <a:prstGeom prst="rect">
            <a:avLst/>
          </a:prstGeom>
          <a:solidFill>
            <a:schemeClr val="tx2">
              <a:lumMod val="40000"/>
              <a:lumOff val="60000"/>
            </a:schemeClr>
          </a:solidFill>
        </p:spPr>
        <p:txBody>
          <a:bodyPr wrap="none">
            <a:spAutoFit/>
          </a:bodyPr>
          <a:lstStyle/>
          <a:p>
            <a:r>
              <a:rPr lang="it-IT" b="1" dirty="0" smtClean="0"/>
              <a:t>Fonti dirette</a:t>
            </a:r>
            <a:endParaRPr lang="it-IT" b="1" dirty="0"/>
          </a:p>
        </p:txBody>
      </p:sp>
      <p:sp>
        <p:nvSpPr>
          <p:cNvPr id="4" name="CasellaDiTesto 3"/>
          <p:cNvSpPr txBox="1"/>
          <p:nvPr/>
        </p:nvSpPr>
        <p:spPr>
          <a:xfrm>
            <a:off x="3786182" y="4857760"/>
            <a:ext cx="1904689" cy="369332"/>
          </a:xfrm>
          <a:prstGeom prst="rect">
            <a:avLst/>
          </a:prstGeom>
          <a:solidFill>
            <a:schemeClr val="accent1"/>
          </a:solidFill>
        </p:spPr>
        <p:txBody>
          <a:bodyPr wrap="none" rtlCol="0">
            <a:spAutoFit/>
          </a:bodyPr>
          <a:lstStyle/>
          <a:p>
            <a:r>
              <a:rPr lang="it-IT" dirty="0" smtClean="0">
                <a:latin typeface="Times New Roman" pitchFamily="18" charset="0"/>
                <a:cs typeface="Times New Roman" pitchFamily="18" charset="0"/>
              </a:rPr>
              <a:t>Cesti del neolitico</a:t>
            </a:r>
            <a:endParaRPr lang="it-IT" dirty="0">
              <a:latin typeface="Times New Roman" pitchFamily="18" charset="0"/>
              <a:cs typeface="Times New Roman"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SCUOLA\STORIA\1-PREISTORIA\4-NEOLITICO\38.jpg"/>
          <p:cNvPicPr>
            <a:picLocks noChangeAspect="1" noChangeArrowheads="1"/>
          </p:cNvPicPr>
          <p:nvPr/>
        </p:nvPicPr>
        <p:blipFill>
          <a:blip r:embed="rId2" cstate="print"/>
          <a:srcRect/>
          <a:stretch>
            <a:fillRect/>
          </a:stretch>
        </p:blipFill>
        <p:spPr bwMode="auto">
          <a:xfrm>
            <a:off x="1571604" y="1428736"/>
            <a:ext cx="6115934" cy="4088953"/>
          </a:xfrm>
          <a:prstGeom prst="rect">
            <a:avLst/>
          </a:prstGeom>
          <a:noFill/>
        </p:spPr>
      </p:pic>
      <p:sp>
        <p:nvSpPr>
          <p:cNvPr id="3" name="Rettangolo 2"/>
          <p:cNvSpPr/>
          <p:nvPr/>
        </p:nvSpPr>
        <p:spPr>
          <a:xfrm>
            <a:off x="3714744" y="428604"/>
            <a:ext cx="1532856" cy="369332"/>
          </a:xfrm>
          <a:prstGeom prst="rect">
            <a:avLst/>
          </a:prstGeom>
          <a:solidFill>
            <a:schemeClr val="tx2">
              <a:lumMod val="40000"/>
              <a:lumOff val="60000"/>
            </a:schemeClr>
          </a:solidFill>
        </p:spPr>
        <p:txBody>
          <a:bodyPr wrap="none">
            <a:spAutoFit/>
          </a:bodyPr>
          <a:lstStyle/>
          <a:p>
            <a:r>
              <a:rPr lang="it-IT" b="1" dirty="0" smtClean="0"/>
              <a:t>Fonti indirette</a:t>
            </a:r>
            <a:endParaRPr lang="it-IT" b="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500034" y="2428868"/>
            <a:ext cx="7929618"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La produzione artigianale di cesti  </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SCUOLA\STORIA\1-PREISTORIA\4-NEOLITICO\IMMAGINI\11-CESTI E STUOIE\Fonti indirette - Copia.jpg"/>
          <p:cNvPicPr>
            <a:picLocks noChangeAspect="1" noChangeArrowheads="1"/>
          </p:cNvPicPr>
          <p:nvPr/>
        </p:nvPicPr>
        <p:blipFill>
          <a:blip r:embed="rId2" cstate="print"/>
          <a:srcRect/>
          <a:stretch>
            <a:fillRect/>
          </a:stretch>
        </p:blipFill>
        <p:spPr bwMode="auto">
          <a:xfrm>
            <a:off x="2285984" y="1928802"/>
            <a:ext cx="4546729" cy="2627237"/>
          </a:xfrm>
          <a:prstGeom prst="rect">
            <a:avLst/>
          </a:prstGeom>
          <a:noFill/>
        </p:spPr>
      </p:pic>
      <p:sp>
        <p:nvSpPr>
          <p:cNvPr id="3" name="CasellaDiTesto 2"/>
          <p:cNvSpPr txBox="1"/>
          <p:nvPr/>
        </p:nvSpPr>
        <p:spPr>
          <a:xfrm>
            <a:off x="939715" y="4765297"/>
            <a:ext cx="7500990" cy="646331"/>
          </a:xfrm>
          <a:prstGeom prst="rect">
            <a:avLst/>
          </a:prstGeom>
          <a:solidFill>
            <a:schemeClr val="accent4">
              <a:lumMod val="20000"/>
              <a:lumOff val="80000"/>
            </a:schemeClr>
          </a:solidFill>
        </p:spPr>
        <p:txBody>
          <a:bodyPr wrap="square" rtlCol="0">
            <a:spAutoFit/>
          </a:bodyPr>
          <a:lstStyle/>
          <a:p>
            <a:r>
              <a:rPr lang="it-IT" dirty="0" smtClean="0">
                <a:latin typeface="Times New Roman" pitchFamily="18" charset="0"/>
                <a:cs typeface="Times New Roman" pitchFamily="18" charset="0"/>
              </a:rPr>
              <a:t>Anche la produzione di cesti diventa un’attività svolta da artigiani uomini che si specializzano in questo lavoro.</a:t>
            </a:r>
            <a:endParaRPr lang="it-IT" dirty="0">
              <a:latin typeface="Times New Roman" pitchFamily="18" charset="0"/>
              <a:cs typeface="Times New Roman" pitchFamily="18" charset="0"/>
            </a:endParaRPr>
          </a:p>
        </p:txBody>
      </p:sp>
      <p:sp>
        <p:nvSpPr>
          <p:cNvPr id="4" name="Rettangolo 3"/>
          <p:cNvSpPr/>
          <p:nvPr/>
        </p:nvSpPr>
        <p:spPr>
          <a:xfrm>
            <a:off x="4000496" y="571480"/>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2.bp.blogspot.com/-HDJ7m-_AT5I/TWO4_VZcOwI/AAAAAAAAAOo/e7wA3IIyZ-I/s1600/emilio+boldrini+il+cestaio_jpg.jpg"/>
          <p:cNvPicPr>
            <a:picLocks noChangeAspect="1" noChangeArrowheads="1"/>
          </p:cNvPicPr>
          <p:nvPr/>
        </p:nvPicPr>
        <p:blipFill>
          <a:blip r:embed="rId2"/>
          <a:srcRect/>
          <a:stretch>
            <a:fillRect/>
          </a:stretch>
        </p:blipFill>
        <p:spPr bwMode="auto">
          <a:xfrm>
            <a:off x="2643174" y="1142984"/>
            <a:ext cx="3657600" cy="5203546"/>
          </a:xfrm>
          <a:prstGeom prst="rect">
            <a:avLst/>
          </a:prstGeom>
          <a:noFill/>
        </p:spPr>
      </p:pic>
      <p:sp>
        <p:nvSpPr>
          <p:cNvPr id="3" name="Rettangolo 2"/>
          <p:cNvSpPr/>
          <p:nvPr/>
        </p:nvSpPr>
        <p:spPr>
          <a:xfrm>
            <a:off x="3714744" y="428604"/>
            <a:ext cx="1532856" cy="369332"/>
          </a:xfrm>
          <a:prstGeom prst="rect">
            <a:avLst/>
          </a:prstGeom>
          <a:solidFill>
            <a:schemeClr val="tx2">
              <a:lumMod val="40000"/>
              <a:lumOff val="60000"/>
            </a:schemeClr>
          </a:solidFill>
        </p:spPr>
        <p:txBody>
          <a:bodyPr wrap="none">
            <a:spAutoFit/>
          </a:bodyPr>
          <a:lstStyle/>
          <a:p>
            <a:r>
              <a:rPr lang="it-IT" b="1" dirty="0" smtClean="0"/>
              <a:t>Fonti indirette</a:t>
            </a:r>
            <a:endParaRPr lang="it-IT" b="1"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2428868"/>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La filatura</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H:\SCUOLA\STORIA\1-PREISTORIA\4-NEOLITICO\IMMAGINI\12-FILATURA\Ipotesi.jpg"/>
          <p:cNvPicPr>
            <a:picLocks noChangeAspect="1" noChangeArrowheads="1"/>
          </p:cNvPicPr>
          <p:nvPr/>
        </p:nvPicPr>
        <p:blipFill>
          <a:blip r:embed="rId2" cstate="print"/>
          <a:srcRect/>
          <a:stretch>
            <a:fillRect/>
          </a:stretch>
        </p:blipFill>
        <p:spPr bwMode="auto">
          <a:xfrm>
            <a:off x="2000232" y="1000108"/>
            <a:ext cx="5099050" cy="4416425"/>
          </a:xfrm>
          <a:prstGeom prst="rect">
            <a:avLst/>
          </a:prstGeom>
          <a:noFill/>
        </p:spPr>
      </p:pic>
      <p:sp>
        <p:nvSpPr>
          <p:cNvPr id="6" name="CasellaDiTesto 5"/>
          <p:cNvSpPr txBox="1"/>
          <p:nvPr/>
        </p:nvSpPr>
        <p:spPr>
          <a:xfrm>
            <a:off x="2714612" y="5643578"/>
            <a:ext cx="3929090" cy="369332"/>
          </a:xfrm>
          <a:prstGeom prst="rect">
            <a:avLst/>
          </a:prstGeom>
          <a:solidFill>
            <a:schemeClr val="accent4">
              <a:lumMod val="20000"/>
              <a:lumOff val="80000"/>
            </a:schemeClr>
          </a:solidFill>
        </p:spPr>
        <p:txBody>
          <a:bodyPr wrap="square" rtlCol="0">
            <a:spAutoFit/>
          </a:bodyPr>
          <a:lstStyle/>
          <a:p>
            <a:r>
              <a:rPr lang="it-IT" dirty="0" smtClean="0">
                <a:latin typeface="Times New Roman" pitchFamily="18" charset="0"/>
                <a:cs typeface="Times New Roman" pitchFamily="18" charset="0"/>
              </a:rPr>
              <a:t>Le donne filavano per l’intera famiglia</a:t>
            </a:r>
            <a:endParaRPr lang="it-IT" dirty="0">
              <a:latin typeface="Times New Roman" pitchFamily="18" charset="0"/>
              <a:cs typeface="Times New Roman" pitchFamily="18" charset="0"/>
            </a:endParaRPr>
          </a:p>
        </p:txBody>
      </p:sp>
      <p:sp>
        <p:nvSpPr>
          <p:cNvPr id="4" name="Rettangolo 3"/>
          <p:cNvSpPr/>
          <p:nvPr/>
        </p:nvSpPr>
        <p:spPr>
          <a:xfrm>
            <a:off x="4071934" y="285728"/>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500430" y="357166"/>
            <a:ext cx="1407821" cy="369332"/>
          </a:xfrm>
          <a:prstGeom prst="rect">
            <a:avLst/>
          </a:prstGeom>
          <a:solidFill>
            <a:schemeClr val="tx2">
              <a:lumMod val="40000"/>
              <a:lumOff val="60000"/>
            </a:schemeClr>
          </a:solidFill>
        </p:spPr>
        <p:txBody>
          <a:bodyPr wrap="none">
            <a:spAutoFit/>
          </a:bodyPr>
          <a:lstStyle/>
          <a:p>
            <a:r>
              <a:rPr lang="it-IT" b="1" dirty="0" smtClean="0"/>
              <a:t>Fonti dirette</a:t>
            </a:r>
            <a:endParaRPr lang="it-IT" b="1" dirty="0"/>
          </a:p>
        </p:txBody>
      </p:sp>
      <p:pic>
        <p:nvPicPr>
          <p:cNvPr id="16385" name="Picture 1" descr="H:\SCUOLA\STORIA\1-PREISTORIA\4-NEOLITICO\IMMAGINI\12-FILATURA\Fonti dirette - Copia (2).jpg"/>
          <p:cNvPicPr>
            <a:picLocks noChangeAspect="1" noChangeArrowheads="1"/>
          </p:cNvPicPr>
          <p:nvPr/>
        </p:nvPicPr>
        <p:blipFill>
          <a:blip r:embed="rId2"/>
          <a:srcRect/>
          <a:stretch>
            <a:fillRect/>
          </a:stretch>
        </p:blipFill>
        <p:spPr bwMode="auto">
          <a:xfrm>
            <a:off x="1000100" y="1785926"/>
            <a:ext cx="3309937" cy="2341563"/>
          </a:xfrm>
          <a:prstGeom prst="rect">
            <a:avLst/>
          </a:prstGeom>
          <a:noFill/>
        </p:spPr>
      </p:pic>
      <p:pic>
        <p:nvPicPr>
          <p:cNvPr id="16386" name="Picture 2" descr="H:\SCUOLA\STORIA\1-PREISTORIA\4-NEOLITICO\IMMAGINI\12-FILATURA\Fonti dirette - Copia.jpg"/>
          <p:cNvPicPr>
            <a:picLocks noChangeAspect="1" noChangeArrowheads="1"/>
          </p:cNvPicPr>
          <p:nvPr/>
        </p:nvPicPr>
        <p:blipFill>
          <a:blip r:embed="rId3"/>
          <a:srcRect/>
          <a:stretch>
            <a:fillRect/>
          </a:stretch>
        </p:blipFill>
        <p:spPr bwMode="auto">
          <a:xfrm>
            <a:off x="5429256" y="1571612"/>
            <a:ext cx="3340100" cy="3840163"/>
          </a:xfrm>
          <a:prstGeom prst="rect">
            <a:avLst/>
          </a:prstGeom>
          <a:noFill/>
        </p:spPr>
      </p:pic>
      <p:sp>
        <p:nvSpPr>
          <p:cNvPr id="6" name="CasellaDiTesto 5"/>
          <p:cNvSpPr txBox="1"/>
          <p:nvPr/>
        </p:nvSpPr>
        <p:spPr>
          <a:xfrm>
            <a:off x="1571604" y="4214818"/>
            <a:ext cx="2217274" cy="369332"/>
          </a:xfrm>
          <a:prstGeom prst="rect">
            <a:avLst/>
          </a:prstGeom>
          <a:solidFill>
            <a:schemeClr val="accent1"/>
          </a:solidFill>
        </p:spPr>
        <p:txBody>
          <a:bodyPr wrap="none" rtlCol="0">
            <a:spAutoFit/>
          </a:bodyPr>
          <a:lstStyle/>
          <a:p>
            <a:r>
              <a:rPr lang="it-IT" dirty="0" smtClean="0">
                <a:latin typeface="Times New Roman" pitchFamily="18" charset="0"/>
                <a:cs typeface="Times New Roman" pitchFamily="18" charset="0"/>
              </a:rPr>
              <a:t>Resti di canapa ritorta</a:t>
            </a:r>
            <a:endParaRPr lang="it-IT" dirty="0">
              <a:latin typeface="Times New Roman" pitchFamily="18" charset="0"/>
              <a:cs typeface="Times New Roman" pitchFamily="18" charset="0"/>
            </a:endParaRPr>
          </a:p>
        </p:txBody>
      </p:sp>
      <p:sp>
        <p:nvSpPr>
          <p:cNvPr id="7" name="CasellaDiTesto 6"/>
          <p:cNvSpPr txBox="1"/>
          <p:nvPr/>
        </p:nvSpPr>
        <p:spPr>
          <a:xfrm>
            <a:off x="6500826" y="5500702"/>
            <a:ext cx="1507016" cy="369332"/>
          </a:xfrm>
          <a:prstGeom prst="rect">
            <a:avLst/>
          </a:prstGeom>
          <a:solidFill>
            <a:schemeClr val="accent1"/>
          </a:solidFill>
        </p:spPr>
        <p:txBody>
          <a:bodyPr wrap="none" rtlCol="0">
            <a:spAutoFit/>
          </a:bodyPr>
          <a:lstStyle/>
          <a:p>
            <a:r>
              <a:rPr lang="it-IT" dirty="0" smtClean="0">
                <a:latin typeface="Times New Roman" pitchFamily="18" charset="0"/>
                <a:cs typeface="Times New Roman" pitchFamily="18" charset="0"/>
              </a:rPr>
              <a:t>Fusi per filare</a:t>
            </a:r>
            <a:endParaRPr lang="it-IT"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786182" y="285728"/>
            <a:ext cx="1532856" cy="369332"/>
          </a:xfrm>
          <a:prstGeom prst="rect">
            <a:avLst/>
          </a:prstGeom>
          <a:solidFill>
            <a:schemeClr val="tx2">
              <a:lumMod val="40000"/>
              <a:lumOff val="60000"/>
            </a:schemeClr>
          </a:solidFill>
        </p:spPr>
        <p:txBody>
          <a:bodyPr wrap="none">
            <a:spAutoFit/>
          </a:bodyPr>
          <a:lstStyle/>
          <a:p>
            <a:r>
              <a:rPr lang="it-IT" b="1" dirty="0" smtClean="0"/>
              <a:t>Fonti indirette</a:t>
            </a:r>
            <a:endParaRPr lang="it-IT" b="1" dirty="0"/>
          </a:p>
        </p:txBody>
      </p:sp>
      <p:pic>
        <p:nvPicPr>
          <p:cNvPr id="15361" name="Picture 1" descr="H:\SCUOLA\STORIA\1-PREISTORIA\4-NEOLITICO\IMMAGINI\12-FILATURA\Fonti indirette.jpg"/>
          <p:cNvPicPr>
            <a:picLocks noChangeAspect="1" noChangeArrowheads="1"/>
          </p:cNvPicPr>
          <p:nvPr/>
        </p:nvPicPr>
        <p:blipFill>
          <a:blip r:embed="rId2" cstate="print"/>
          <a:srcRect/>
          <a:stretch>
            <a:fillRect/>
          </a:stretch>
        </p:blipFill>
        <p:spPr bwMode="auto">
          <a:xfrm>
            <a:off x="2428860" y="928670"/>
            <a:ext cx="4294632" cy="5635752"/>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2428868"/>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La tessitura domestica</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714744" y="71414"/>
            <a:ext cx="1354923" cy="369332"/>
          </a:xfrm>
          <a:prstGeom prst="rect">
            <a:avLst/>
          </a:prstGeom>
          <a:solidFill>
            <a:schemeClr val="tx2">
              <a:lumMod val="40000"/>
              <a:lumOff val="60000"/>
            </a:schemeClr>
          </a:solidFill>
        </p:spPr>
        <p:txBody>
          <a:bodyPr wrap="none">
            <a:spAutoFit/>
          </a:bodyPr>
          <a:lstStyle/>
          <a:p>
            <a:r>
              <a:rPr lang="it-IT" b="1" dirty="0" smtClean="0"/>
              <a:t>Fonti dirette</a:t>
            </a:r>
            <a:endParaRPr lang="it-IT" b="1" dirty="0"/>
          </a:p>
        </p:txBody>
      </p:sp>
      <p:pic>
        <p:nvPicPr>
          <p:cNvPr id="2050" name="Picture 2" descr="H:\SCUOLA\STORIA\1-PREISTORIA\4-NEOLITICO\5.jpg"/>
          <p:cNvPicPr>
            <a:picLocks noChangeAspect="1" noChangeArrowheads="1"/>
          </p:cNvPicPr>
          <p:nvPr/>
        </p:nvPicPr>
        <p:blipFill>
          <a:blip r:embed="rId2" cstate="print"/>
          <a:srcRect/>
          <a:stretch>
            <a:fillRect/>
          </a:stretch>
        </p:blipFill>
        <p:spPr bwMode="auto">
          <a:xfrm>
            <a:off x="2285984" y="714356"/>
            <a:ext cx="4428744" cy="4733544"/>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SCUOLA\STORIA\1-PREISTORIA\4-NEOLITICO\IMMAGINI\13-TESSITURA\Ipotesi.jpg"/>
          <p:cNvPicPr>
            <a:picLocks noChangeAspect="1" noChangeArrowheads="1"/>
          </p:cNvPicPr>
          <p:nvPr/>
        </p:nvPicPr>
        <p:blipFill>
          <a:blip r:embed="rId2" cstate="print"/>
          <a:srcRect/>
          <a:stretch>
            <a:fillRect/>
          </a:stretch>
        </p:blipFill>
        <p:spPr bwMode="auto">
          <a:xfrm>
            <a:off x="500034" y="1285860"/>
            <a:ext cx="8266664" cy="4067983"/>
          </a:xfrm>
          <a:prstGeom prst="rect">
            <a:avLst/>
          </a:prstGeom>
          <a:noFill/>
        </p:spPr>
      </p:pic>
      <p:sp>
        <p:nvSpPr>
          <p:cNvPr id="3" name="CasellaDiTesto 2"/>
          <p:cNvSpPr txBox="1"/>
          <p:nvPr/>
        </p:nvSpPr>
        <p:spPr>
          <a:xfrm>
            <a:off x="1785918" y="5643578"/>
            <a:ext cx="5857916" cy="646331"/>
          </a:xfrm>
          <a:prstGeom prst="rect">
            <a:avLst/>
          </a:prstGeom>
          <a:solidFill>
            <a:schemeClr val="accent3">
              <a:lumMod val="20000"/>
              <a:lumOff val="80000"/>
            </a:schemeClr>
          </a:solidFill>
        </p:spPr>
        <p:txBody>
          <a:bodyPr wrap="square" rtlCol="0">
            <a:spAutoFit/>
          </a:bodyPr>
          <a:lstStyle/>
          <a:p>
            <a:pPr algn="just"/>
            <a:r>
              <a:rPr lang="it-IT" dirty="0" smtClean="0">
                <a:latin typeface="Times New Roman" pitchFamily="18" charset="0"/>
                <a:cs typeface="Times New Roman" pitchFamily="18" charset="0"/>
              </a:rPr>
              <a:t>Le donne producevano tessuti per la famiglia utilizzando telai verticali e orizzontali</a:t>
            </a:r>
            <a:endParaRPr lang="it-IT" dirty="0">
              <a:latin typeface="Times New Roman" pitchFamily="18" charset="0"/>
              <a:cs typeface="Times New Roman" pitchFamily="18" charset="0"/>
            </a:endParaRPr>
          </a:p>
        </p:txBody>
      </p:sp>
      <p:sp>
        <p:nvSpPr>
          <p:cNvPr id="4" name="Rettangolo 3"/>
          <p:cNvSpPr/>
          <p:nvPr/>
        </p:nvSpPr>
        <p:spPr>
          <a:xfrm>
            <a:off x="3929058" y="357166"/>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SCUOLA\STORIA\1-PREISTORIA\4-NEOLITICO\IMMAGINI\13-TESSITURA\Fonti dirette - Copia (2).jpg"/>
          <p:cNvPicPr>
            <a:picLocks noChangeAspect="1" noChangeArrowheads="1"/>
          </p:cNvPicPr>
          <p:nvPr/>
        </p:nvPicPr>
        <p:blipFill>
          <a:blip r:embed="rId2"/>
          <a:srcRect/>
          <a:stretch>
            <a:fillRect/>
          </a:stretch>
        </p:blipFill>
        <p:spPr bwMode="auto">
          <a:xfrm>
            <a:off x="2357422" y="1428736"/>
            <a:ext cx="2389632" cy="4480560"/>
          </a:xfrm>
          <a:prstGeom prst="rect">
            <a:avLst/>
          </a:prstGeom>
          <a:noFill/>
        </p:spPr>
      </p:pic>
      <p:sp>
        <p:nvSpPr>
          <p:cNvPr id="3" name="CasellaDiTesto 2"/>
          <p:cNvSpPr txBox="1"/>
          <p:nvPr/>
        </p:nvSpPr>
        <p:spPr>
          <a:xfrm>
            <a:off x="4857752" y="5286388"/>
            <a:ext cx="3339376" cy="369332"/>
          </a:xfrm>
          <a:prstGeom prst="rect">
            <a:avLst/>
          </a:prstGeom>
          <a:solidFill>
            <a:schemeClr val="accent1"/>
          </a:solidFill>
        </p:spPr>
        <p:txBody>
          <a:bodyPr wrap="none" rtlCol="0">
            <a:spAutoFit/>
          </a:bodyPr>
          <a:lstStyle/>
          <a:p>
            <a:r>
              <a:rPr lang="it-IT" dirty="0" smtClean="0">
                <a:latin typeface="Times New Roman" pitchFamily="18" charset="0"/>
                <a:cs typeface="Times New Roman" pitchFamily="18" charset="0"/>
              </a:rPr>
              <a:t>Frammenti di tessuto del neolitico</a:t>
            </a:r>
            <a:endParaRPr lang="it-IT" dirty="0">
              <a:latin typeface="Times New Roman" pitchFamily="18" charset="0"/>
              <a:cs typeface="Times New Roman" pitchFamily="18" charset="0"/>
            </a:endParaRPr>
          </a:p>
        </p:txBody>
      </p:sp>
      <p:sp>
        <p:nvSpPr>
          <p:cNvPr id="4" name="Rettangolo 3"/>
          <p:cNvSpPr/>
          <p:nvPr/>
        </p:nvSpPr>
        <p:spPr>
          <a:xfrm>
            <a:off x="3500430" y="357166"/>
            <a:ext cx="1407821" cy="369332"/>
          </a:xfrm>
          <a:prstGeom prst="rect">
            <a:avLst/>
          </a:prstGeom>
          <a:solidFill>
            <a:schemeClr val="tx2">
              <a:lumMod val="40000"/>
              <a:lumOff val="60000"/>
            </a:schemeClr>
          </a:solidFill>
        </p:spPr>
        <p:txBody>
          <a:bodyPr wrap="none">
            <a:spAutoFit/>
          </a:bodyPr>
          <a:lstStyle/>
          <a:p>
            <a:r>
              <a:rPr lang="it-IT" b="1" dirty="0" smtClean="0"/>
              <a:t>Fonti dirette</a:t>
            </a:r>
            <a:endParaRPr lang="it-IT" b="1"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SCUOLA\STORIA\1-PREISTORIA\4-NEOLITICO\IMMAGINI\13-TESSITURA\Fonti indirette - Copia.png"/>
          <p:cNvPicPr>
            <a:picLocks noChangeAspect="1" noChangeArrowheads="1"/>
          </p:cNvPicPr>
          <p:nvPr/>
        </p:nvPicPr>
        <p:blipFill>
          <a:blip r:embed="rId2"/>
          <a:srcRect/>
          <a:stretch>
            <a:fillRect/>
          </a:stretch>
        </p:blipFill>
        <p:spPr bwMode="auto">
          <a:xfrm>
            <a:off x="1857356" y="1571612"/>
            <a:ext cx="5448300" cy="4133850"/>
          </a:xfrm>
          <a:prstGeom prst="rect">
            <a:avLst/>
          </a:prstGeom>
          <a:noFill/>
        </p:spPr>
      </p:pic>
      <p:sp>
        <p:nvSpPr>
          <p:cNvPr id="3" name="Rettangolo 2"/>
          <p:cNvSpPr/>
          <p:nvPr/>
        </p:nvSpPr>
        <p:spPr>
          <a:xfrm>
            <a:off x="3786182" y="285728"/>
            <a:ext cx="1532856" cy="369332"/>
          </a:xfrm>
          <a:prstGeom prst="rect">
            <a:avLst/>
          </a:prstGeom>
          <a:solidFill>
            <a:schemeClr val="tx2">
              <a:lumMod val="40000"/>
              <a:lumOff val="60000"/>
            </a:schemeClr>
          </a:solidFill>
        </p:spPr>
        <p:txBody>
          <a:bodyPr wrap="none">
            <a:spAutoFit/>
          </a:bodyPr>
          <a:lstStyle/>
          <a:p>
            <a:r>
              <a:rPr lang="it-IT" b="1" dirty="0" smtClean="0"/>
              <a:t>Fonti indirette</a:t>
            </a:r>
            <a:endParaRPr lang="it-IT" b="1"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2428868"/>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La tessitura artigianale</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214414" y="2071678"/>
            <a:ext cx="6643734" cy="369332"/>
          </a:xfrm>
          <a:prstGeom prst="rect">
            <a:avLst/>
          </a:prstGeom>
          <a:solidFill>
            <a:schemeClr val="accent3">
              <a:lumMod val="20000"/>
              <a:lumOff val="80000"/>
            </a:schemeClr>
          </a:solidFill>
        </p:spPr>
        <p:txBody>
          <a:bodyPr wrap="square" rtlCol="0">
            <a:spAutoFit/>
          </a:bodyPr>
          <a:lstStyle/>
          <a:p>
            <a:r>
              <a:rPr lang="it-IT" dirty="0" smtClean="0">
                <a:latin typeface="Times New Roman" pitchFamily="18" charset="0"/>
                <a:cs typeface="Times New Roman" pitchFamily="18" charset="0"/>
              </a:rPr>
              <a:t>Vi erano artigiani uomini che producevano tessuti per tutto il villaggio</a:t>
            </a:r>
            <a:endParaRPr lang="it-IT" dirty="0">
              <a:latin typeface="Times New Roman" pitchFamily="18" charset="0"/>
              <a:cs typeface="Times New Roman" pitchFamily="18" charset="0"/>
            </a:endParaRPr>
          </a:p>
        </p:txBody>
      </p:sp>
      <p:sp>
        <p:nvSpPr>
          <p:cNvPr id="3" name="Rettangolo 2"/>
          <p:cNvSpPr/>
          <p:nvPr/>
        </p:nvSpPr>
        <p:spPr>
          <a:xfrm>
            <a:off x="3857620" y="571480"/>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SCUOLA\STORIA\1-PREISTORIA\4-NEOLITICO\IMMAGINI\13-TESSITURA\Fonti dirette - Copia.jpg"/>
          <p:cNvPicPr>
            <a:picLocks noChangeAspect="1" noChangeArrowheads="1"/>
          </p:cNvPicPr>
          <p:nvPr/>
        </p:nvPicPr>
        <p:blipFill>
          <a:blip r:embed="rId2"/>
          <a:srcRect/>
          <a:stretch>
            <a:fillRect/>
          </a:stretch>
        </p:blipFill>
        <p:spPr bwMode="auto">
          <a:xfrm>
            <a:off x="2071670" y="1142984"/>
            <a:ext cx="4821936" cy="3163824"/>
          </a:xfrm>
          <a:prstGeom prst="rect">
            <a:avLst/>
          </a:prstGeom>
          <a:noFill/>
        </p:spPr>
      </p:pic>
      <p:sp>
        <p:nvSpPr>
          <p:cNvPr id="3" name="CasellaDiTesto 2"/>
          <p:cNvSpPr txBox="1"/>
          <p:nvPr/>
        </p:nvSpPr>
        <p:spPr>
          <a:xfrm>
            <a:off x="1214414" y="4500570"/>
            <a:ext cx="7000924" cy="923330"/>
          </a:xfrm>
          <a:prstGeom prst="rect">
            <a:avLst/>
          </a:prstGeom>
          <a:solidFill>
            <a:schemeClr val="accent1"/>
          </a:solidFill>
        </p:spPr>
        <p:txBody>
          <a:bodyPr wrap="square" rtlCol="0">
            <a:spAutoFit/>
          </a:bodyPr>
          <a:lstStyle/>
          <a:p>
            <a:pPr algn="just"/>
            <a:r>
              <a:rPr lang="it-IT" dirty="0" smtClean="0">
                <a:latin typeface="Times New Roman" pitchFamily="18" charset="0"/>
                <a:cs typeface="Times New Roman" pitchFamily="18" charset="0"/>
              </a:rPr>
              <a:t>Telaio dipinto nell’interno di un piatto. Accanto al telaio vi è un attrezzo sconosciuto, forse un pettine. Sopra, due uomini appendono i trefoli su un palo.</a:t>
            </a:r>
            <a:endParaRPr lang="it-IT" dirty="0">
              <a:latin typeface="Times New Roman" pitchFamily="18" charset="0"/>
              <a:cs typeface="Times New Roman" pitchFamily="18" charset="0"/>
            </a:endParaRPr>
          </a:p>
        </p:txBody>
      </p:sp>
      <p:sp>
        <p:nvSpPr>
          <p:cNvPr id="4" name="Rettangolo 3"/>
          <p:cNvSpPr/>
          <p:nvPr/>
        </p:nvSpPr>
        <p:spPr>
          <a:xfrm>
            <a:off x="3500430" y="357166"/>
            <a:ext cx="1407821" cy="369332"/>
          </a:xfrm>
          <a:prstGeom prst="rect">
            <a:avLst/>
          </a:prstGeom>
          <a:solidFill>
            <a:schemeClr val="tx2">
              <a:lumMod val="40000"/>
              <a:lumOff val="60000"/>
            </a:schemeClr>
          </a:solidFill>
        </p:spPr>
        <p:txBody>
          <a:bodyPr wrap="none">
            <a:spAutoFit/>
          </a:bodyPr>
          <a:lstStyle/>
          <a:p>
            <a:r>
              <a:rPr lang="it-IT" b="1" dirty="0" smtClean="0"/>
              <a:t>Fonti dirette</a:t>
            </a:r>
            <a:endParaRPr lang="it-IT" b="1"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SCUOLA\STORIA\1-PREISTORIA\4-NEOLITICO\IMMAGINI\13-TESSITURA\Fonti indirette - Copia (2).png"/>
          <p:cNvPicPr>
            <a:picLocks noChangeAspect="1" noChangeArrowheads="1"/>
          </p:cNvPicPr>
          <p:nvPr/>
        </p:nvPicPr>
        <p:blipFill>
          <a:blip r:embed="rId2"/>
          <a:srcRect/>
          <a:stretch>
            <a:fillRect/>
          </a:stretch>
        </p:blipFill>
        <p:spPr bwMode="auto">
          <a:xfrm>
            <a:off x="2643174" y="1214422"/>
            <a:ext cx="4078762" cy="5241048"/>
          </a:xfrm>
          <a:prstGeom prst="rect">
            <a:avLst/>
          </a:prstGeom>
          <a:noFill/>
        </p:spPr>
      </p:pic>
      <p:sp>
        <p:nvSpPr>
          <p:cNvPr id="3" name="Rettangolo 2"/>
          <p:cNvSpPr/>
          <p:nvPr/>
        </p:nvSpPr>
        <p:spPr>
          <a:xfrm>
            <a:off x="3786182" y="285728"/>
            <a:ext cx="1532856" cy="369332"/>
          </a:xfrm>
          <a:prstGeom prst="rect">
            <a:avLst/>
          </a:prstGeom>
          <a:solidFill>
            <a:schemeClr val="tx2">
              <a:lumMod val="40000"/>
              <a:lumOff val="60000"/>
            </a:schemeClr>
          </a:solidFill>
        </p:spPr>
        <p:txBody>
          <a:bodyPr wrap="none">
            <a:spAutoFit/>
          </a:bodyPr>
          <a:lstStyle/>
          <a:p>
            <a:r>
              <a:rPr lang="it-IT" b="1" dirty="0" smtClean="0"/>
              <a:t>Fonti indirette</a:t>
            </a:r>
            <a:endParaRPr lang="it-IT" b="1"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2428868"/>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L’artigianato del legno</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SCUOLA\STORIA\1-PREISTORIA\4-NEOLITICO\IMMAGINI\14-FALEGNAME\Ipotesi.jpg"/>
          <p:cNvPicPr>
            <a:picLocks noChangeAspect="1" noChangeArrowheads="1"/>
          </p:cNvPicPr>
          <p:nvPr/>
        </p:nvPicPr>
        <p:blipFill>
          <a:blip r:embed="rId2"/>
          <a:srcRect/>
          <a:stretch>
            <a:fillRect/>
          </a:stretch>
        </p:blipFill>
        <p:spPr bwMode="auto">
          <a:xfrm>
            <a:off x="2571736" y="1571612"/>
            <a:ext cx="3771138" cy="3427628"/>
          </a:xfrm>
          <a:prstGeom prst="rect">
            <a:avLst/>
          </a:prstGeom>
          <a:noFill/>
        </p:spPr>
      </p:pic>
      <p:sp>
        <p:nvSpPr>
          <p:cNvPr id="4" name="CasellaDiTesto 3"/>
          <p:cNvSpPr txBox="1"/>
          <p:nvPr/>
        </p:nvSpPr>
        <p:spPr>
          <a:xfrm>
            <a:off x="1214414" y="5429264"/>
            <a:ext cx="6336030" cy="369332"/>
          </a:xfrm>
          <a:prstGeom prst="rect">
            <a:avLst/>
          </a:prstGeom>
          <a:solidFill>
            <a:schemeClr val="accent3">
              <a:lumMod val="20000"/>
              <a:lumOff val="80000"/>
            </a:schemeClr>
          </a:solidFill>
        </p:spPr>
        <p:txBody>
          <a:bodyPr wrap="none" rtlCol="0">
            <a:spAutoFit/>
          </a:bodyPr>
          <a:lstStyle/>
          <a:p>
            <a:r>
              <a:rPr lang="it-IT" dirty="0" smtClean="0">
                <a:latin typeface="Times New Roman" pitchFamily="18" charset="0"/>
                <a:cs typeface="Times New Roman" pitchFamily="18" charset="0"/>
              </a:rPr>
              <a:t>La lavorazione del legno era un’attività svolta da artigiani uomini</a:t>
            </a:r>
            <a:endParaRPr lang="it-IT" dirty="0">
              <a:latin typeface="Times New Roman" pitchFamily="18" charset="0"/>
              <a:cs typeface="Times New Roman" pitchFamily="18" charset="0"/>
            </a:endParaRPr>
          </a:p>
        </p:txBody>
      </p:sp>
      <p:sp>
        <p:nvSpPr>
          <p:cNvPr id="5" name="Rettangolo 4"/>
          <p:cNvSpPr/>
          <p:nvPr/>
        </p:nvSpPr>
        <p:spPr>
          <a:xfrm>
            <a:off x="4000496" y="428604"/>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SCUOLA\STORIA\1-PREISTORIA\4-NEOLITICO\IMMAGINI\14-FALEGNAME\Fonti dirette.jpg"/>
          <p:cNvPicPr>
            <a:picLocks noChangeAspect="1" noChangeArrowheads="1"/>
          </p:cNvPicPr>
          <p:nvPr/>
        </p:nvPicPr>
        <p:blipFill>
          <a:blip r:embed="rId2"/>
          <a:srcRect/>
          <a:stretch>
            <a:fillRect/>
          </a:stretch>
        </p:blipFill>
        <p:spPr bwMode="auto">
          <a:xfrm>
            <a:off x="1285852" y="642918"/>
            <a:ext cx="2288286" cy="5496245"/>
          </a:xfrm>
          <a:prstGeom prst="rect">
            <a:avLst/>
          </a:prstGeom>
          <a:noFill/>
        </p:spPr>
      </p:pic>
      <p:sp>
        <p:nvSpPr>
          <p:cNvPr id="3" name="Rettangolo 2"/>
          <p:cNvSpPr/>
          <p:nvPr/>
        </p:nvSpPr>
        <p:spPr>
          <a:xfrm>
            <a:off x="4500562" y="428604"/>
            <a:ext cx="1407821" cy="369332"/>
          </a:xfrm>
          <a:prstGeom prst="rect">
            <a:avLst/>
          </a:prstGeom>
          <a:solidFill>
            <a:schemeClr val="tx2">
              <a:lumMod val="40000"/>
              <a:lumOff val="60000"/>
            </a:schemeClr>
          </a:solidFill>
        </p:spPr>
        <p:txBody>
          <a:bodyPr wrap="none">
            <a:spAutoFit/>
          </a:bodyPr>
          <a:lstStyle/>
          <a:p>
            <a:r>
              <a:rPr lang="it-IT" b="1" dirty="0" smtClean="0"/>
              <a:t>Fonti dirette</a:t>
            </a:r>
            <a:endParaRPr lang="it-IT"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285852" y="2500306"/>
            <a:ext cx="678661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3600" b="0" i="0" u="none" strike="noStrike" cap="none" normalizeH="0" baseline="0" dirty="0" smtClean="0">
                <a:ln>
                  <a:noFill/>
                </a:ln>
                <a:solidFill>
                  <a:srgbClr val="FF0000"/>
                </a:solidFill>
                <a:effectLst/>
                <a:latin typeface="Times New Roman" pitchFamily="18" charset="0"/>
                <a:cs typeface="Times New Roman" pitchFamily="18" charset="0"/>
              </a:rPr>
              <a:t>La tecnica del “taglia e brucia”</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Visualizza immagine di origine"/>
          <p:cNvPicPr>
            <a:picLocks noChangeAspect="1" noChangeArrowheads="1"/>
          </p:cNvPicPr>
          <p:nvPr/>
        </p:nvPicPr>
        <p:blipFill>
          <a:blip r:embed="rId2"/>
          <a:srcRect/>
          <a:stretch>
            <a:fillRect/>
          </a:stretch>
        </p:blipFill>
        <p:spPr bwMode="auto">
          <a:xfrm>
            <a:off x="928662" y="357166"/>
            <a:ext cx="4108856" cy="6185002"/>
          </a:xfrm>
          <a:prstGeom prst="rect">
            <a:avLst/>
          </a:prstGeom>
          <a:noFill/>
        </p:spPr>
      </p:pic>
      <p:sp>
        <p:nvSpPr>
          <p:cNvPr id="3" name="Rettangolo 2"/>
          <p:cNvSpPr/>
          <p:nvPr/>
        </p:nvSpPr>
        <p:spPr>
          <a:xfrm>
            <a:off x="5643570" y="357166"/>
            <a:ext cx="1532856" cy="369332"/>
          </a:xfrm>
          <a:prstGeom prst="rect">
            <a:avLst/>
          </a:prstGeom>
          <a:solidFill>
            <a:schemeClr val="tx2">
              <a:lumMod val="40000"/>
              <a:lumOff val="60000"/>
            </a:schemeClr>
          </a:solidFill>
        </p:spPr>
        <p:txBody>
          <a:bodyPr wrap="none">
            <a:spAutoFit/>
          </a:bodyPr>
          <a:lstStyle/>
          <a:p>
            <a:r>
              <a:rPr lang="it-IT" b="1" dirty="0" smtClean="0"/>
              <a:t>Fonti indirette</a:t>
            </a:r>
            <a:endParaRPr lang="it-IT" b="1"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2428868"/>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Gli insediamenti</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142844" y="1928802"/>
            <a:ext cx="8858312" cy="3693319"/>
          </a:xfrm>
          <a:prstGeom prst="rect">
            <a:avLst/>
          </a:prstGeom>
          <a:solidFill>
            <a:schemeClr val="accent3">
              <a:lumMod val="20000"/>
              <a:lumOff val="80000"/>
            </a:schemeClr>
          </a:solidFill>
        </p:spPr>
        <p:txBody>
          <a:bodyPr wrap="square" rtlCol="0">
            <a:spAutoFit/>
          </a:bodyPr>
          <a:lstStyle/>
          <a:p>
            <a:pPr algn="just"/>
            <a:r>
              <a:rPr lang="it-IT" dirty="0" smtClean="0">
                <a:latin typeface="Times New Roman" pitchFamily="18" charset="0"/>
                <a:cs typeface="Times New Roman" pitchFamily="18" charset="0"/>
              </a:rPr>
              <a:t>Poiché divennero sedentarie, le comunità di agricoltori costruirono delle vere e proprie case. Esse erano naturalmente molto diverse a seconda delle zone in cui erano costruite, in quanto diversi erano i materiali utilizzabili: </a:t>
            </a:r>
            <a:r>
              <a:rPr lang="it-IT" b="1" dirty="0" smtClean="0">
                <a:latin typeface="Times New Roman" pitchFamily="18" charset="0"/>
                <a:cs typeface="Times New Roman" pitchFamily="18" charset="0"/>
              </a:rPr>
              <a:t>legno</a:t>
            </a:r>
            <a:r>
              <a:rPr lang="it-IT" dirty="0" smtClean="0">
                <a:latin typeface="Times New Roman" pitchFamily="18" charset="0"/>
                <a:cs typeface="Times New Roman" pitchFamily="18" charset="0"/>
              </a:rPr>
              <a:t>, </a:t>
            </a:r>
            <a:r>
              <a:rPr lang="it-IT" b="1" dirty="0" smtClean="0">
                <a:latin typeface="Times New Roman" pitchFamily="18" charset="0"/>
                <a:cs typeface="Times New Roman" pitchFamily="18" charset="0"/>
              </a:rPr>
              <a:t>pietra</a:t>
            </a:r>
            <a:r>
              <a:rPr lang="it-IT" dirty="0" smtClean="0">
                <a:latin typeface="Times New Roman" pitchFamily="18" charset="0"/>
                <a:cs typeface="Times New Roman" pitchFamily="18" charset="0"/>
              </a:rPr>
              <a:t>, </a:t>
            </a:r>
            <a:r>
              <a:rPr lang="it-IT" b="1" dirty="0" smtClean="0">
                <a:latin typeface="Times New Roman" pitchFamily="18" charset="0"/>
                <a:cs typeface="Times New Roman" pitchFamily="18" charset="0"/>
              </a:rPr>
              <a:t>fango seccato</a:t>
            </a:r>
            <a:r>
              <a:rPr lang="it-IT" dirty="0" smtClean="0">
                <a:latin typeface="Times New Roman" pitchFamily="18" charset="0"/>
                <a:cs typeface="Times New Roman" pitchFamily="18" charset="0"/>
              </a:rPr>
              <a:t>. La forma delle case poteva essere circolare, rettangolare o di altro tipo.</a:t>
            </a:r>
          </a:p>
          <a:p>
            <a:pPr algn="just"/>
            <a:r>
              <a:rPr lang="it-IT" dirty="0" smtClean="0">
                <a:latin typeface="Times New Roman" pitchFamily="18" charset="0"/>
                <a:cs typeface="Times New Roman" pitchFamily="18" charset="0"/>
              </a:rPr>
              <a:t>Le case mesopotamiche erano di argilla impastata con paglia, mentre la pietra, più rara, poteva essere usata solo per le fondamenta ed il legno per la copertura.</a:t>
            </a:r>
          </a:p>
          <a:p>
            <a:pPr algn="just"/>
            <a:r>
              <a:rPr lang="it-IT" dirty="0" smtClean="0">
                <a:latin typeface="Times New Roman" pitchFamily="18" charset="0"/>
                <a:cs typeface="Times New Roman" pitchFamily="18" charset="0"/>
              </a:rPr>
              <a:t>Le case costruite in zone paludose o di acqua poco profonda (laghi, fiumi) poggiavano su pali ed erano interamente in legno. Queste abitazioni, dette </a:t>
            </a:r>
            <a:r>
              <a:rPr lang="it-IT" b="1" dirty="0" smtClean="0">
                <a:latin typeface="Times New Roman" pitchFamily="18" charset="0"/>
                <a:cs typeface="Times New Roman" pitchFamily="18" charset="0"/>
              </a:rPr>
              <a:t>palafitte</a:t>
            </a:r>
            <a:r>
              <a:rPr lang="it-IT" dirty="0" smtClean="0">
                <a:latin typeface="Times New Roman" pitchFamily="18" charset="0"/>
                <a:cs typeface="Times New Roman" pitchFamily="18" charset="0"/>
              </a:rPr>
              <a:t>, costituivano una difesa contro gli animali selvatici.</a:t>
            </a:r>
          </a:p>
          <a:p>
            <a:pPr algn="just"/>
            <a:r>
              <a:rPr lang="it-IT" dirty="0" smtClean="0">
                <a:latin typeface="Times New Roman" pitchFamily="18" charset="0"/>
                <a:cs typeface="Times New Roman" pitchFamily="18" charset="0"/>
              </a:rPr>
              <a:t>Nelle zone in cui la pietra era abbondante, questo materiale veniva usato per costruire interamente le case.</a:t>
            </a:r>
          </a:p>
          <a:p>
            <a:pPr algn="just"/>
            <a:r>
              <a:rPr lang="it-IT" dirty="0" smtClean="0">
                <a:latin typeface="Times New Roman" pitchFamily="18" charset="0"/>
                <a:cs typeface="Times New Roman" pitchFamily="18" charset="0"/>
              </a:rPr>
              <a:t>Di solito, le case non erano isolate ma raggruppate in </a:t>
            </a:r>
            <a:r>
              <a:rPr lang="it-IT" b="1" dirty="0" smtClean="0">
                <a:latin typeface="Times New Roman" pitchFamily="18" charset="0"/>
                <a:cs typeface="Times New Roman" pitchFamily="18" charset="0"/>
              </a:rPr>
              <a:t>villaggi</a:t>
            </a:r>
            <a:r>
              <a:rPr lang="it-IT" dirty="0" smtClean="0">
                <a:latin typeface="Times New Roman" pitchFamily="18" charset="0"/>
                <a:cs typeface="Times New Roman" pitchFamily="18" charset="0"/>
              </a:rPr>
              <a:t> le cui caratteristiche cambiavano da una zona all’altra.</a:t>
            </a:r>
          </a:p>
        </p:txBody>
      </p:sp>
      <p:sp>
        <p:nvSpPr>
          <p:cNvPr id="6" name="Rettangolo 5"/>
          <p:cNvSpPr/>
          <p:nvPr/>
        </p:nvSpPr>
        <p:spPr>
          <a:xfrm>
            <a:off x="4000496" y="428604"/>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SCUOLA\STORIA\1-PREISTORIA\4-NEOLITICO\64.jpg"/>
          <p:cNvPicPr>
            <a:picLocks noChangeAspect="1" noChangeArrowheads="1"/>
          </p:cNvPicPr>
          <p:nvPr/>
        </p:nvPicPr>
        <p:blipFill>
          <a:blip r:embed="rId2"/>
          <a:srcRect/>
          <a:stretch>
            <a:fillRect/>
          </a:stretch>
        </p:blipFill>
        <p:spPr bwMode="auto">
          <a:xfrm>
            <a:off x="285720" y="357166"/>
            <a:ext cx="4754769" cy="3060000"/>
          </a:xfrm>
          <a:prstGeom prst="rect">
            <a:avLst/>
          </a:prstGeom>
          <a:noFill/>
        </p:spPr>
      </p:pic>
      <p:sp>
        <p:nvSpPr>
          <p:cNvPr id="3" name="CasellaDiTesto 2"/>
          <p:cNvSpPr txBox="1"/>
          <p:nvPr/>
        </p:nvSpPr>
        <p:spPr>
          <a:xfrm>
            <a:off x="285720" y="3500438"/>
            <a:ext cx="2786082" cy="584775"/>
          </a:xfrm>
          <a:prstGeom prst="rect">
            <a:avLst/>
          </a:prstGeom>
          <a:solidFill>
            <a:schemeClr val="accent1"/>
          </a:solidFill>
        </p:spPr>
        <p:txBody>
          <a:bodyPr wrap="square" rtlCol="0">
            <a:spAutoFit/>
          </a:bodyPr>
          <a:lstStyle/>
          <a:p>
            <a:r>
              <a:rPr lang="it-IT" sz="1600" dirty="0" smtClean="0">
                <a:latin typeface="Times New Roman" pitchFamily="18" charset="0"/>
                <a:cs typeface="Times New Roman" pitchFamily="18" charset="0"/>
              </a:rPr>
              <a:t>Ricostruzione di un villaggio palafitticolo</a:t>
            </a:r>
            <a:endParaRPr lang="it-IT" sz="1600" dirty="0">
              <a:latin typeface="Times New Roman" pitchFamily="18" charset="0"/>
              <a:cs typeface="Times New Roman" pitchFamily="18" charset="0"/>
            </a:endParaRPr>
          </a:p>
        </p:txBody>
      </p:sp>
      <p:pic>
        <p:nvPicPr>
          <p:cNvPr id="4" name="Picture 6" descr="H:\SCUOLA\STORIA\1-PREISTORIA\4-NEOLITICO\IMMAGINI\15-VILLAGGIO\Ipotesi - Copia.jpg"/>
          <p:cNvPicPr>
            <a:picLocks noChangeAspect="1" noChangeArrowheads="1"/>
          </p:cNvPicPr>
          <p:nvPr/>
        </p:nvPicPr>
        <p:blipFill>
          <a:blip r:embed="rId3"/>
          <a:srcRect b="13157"/>
          <a:stretch>
            <a:fillRect/>
          </a:stretch>
        </p:blipFill>
        <p:spPr bwMode="auto">
          <a:xfrm>
            <a:off x="4214810" y="3643314"/>
            <a:ext cx="4552188" cy="3059003"/>
          </a:xfrm>
          <a:prstGeom prst="rect">
            <a:avLst/>
          </a:prstGeom>
          <a:noFill/>
        </p:spPr>
      </p:pic>
      <p:sp>
        <p:nvSpPr>
          <p:cNvPr id="5" name="CasellaDiTesto 4"/>
          <p:cNvSpPr txBox="1"/>
          <p:nvPr/>
        </p:nvSpPr>
        <p:spPr>
          <a:xfrm>
            <a:off x="714348" y="5857892"/>
            <a:ext cx="3357586" cy="584775"/>
          </a:xfrm>
          <a:prstGeom prst="rect">
            <a:avLst/>
          </a:prstGeom>
          <a:solidFill>
            <a:schemeClr val="accent1"/>
          </a:solidFill>
        </p:spPr>
        <p:txBody>
          <a:bodyPr wrap="square" rtlCol="0">
            <a:spAutoFit/>
          </a:bodyPr>
          <a:lstStyle/>
          <a:p>
            <a:r>
              <a:rPr lang="it-IT" sz="1600" dirty="0" smtClean="0">
                <a:latin typeface="Times New Roman" pitchFamily="18" charset="0"/>
                <a:cs typeface="Times New Roman" pitchFamily="18" charset="0"/>
              </a:rPr>
              <a:t>Ricostruzione del villaggio neolitico di </a:t>
            </a:r>
            <a:r>
              <a:rPr lang="it-IT" sz="1600" dirty="0" err="1" smtClean="0">
                <a:latin typeface="Times New Roman" pitchFamily="18" charset="0"/>
                <a:cs typeface="Times New Roman" pitchFamily="18" charset="0"/>
              </a:rPr>
              <a:t>Aichbuhl</a:t>
            </a:r>
            <a:endParaRPr lang="it-IT" sz="1600" dirty="0">
              <a:latin typeface="Times New Roman" pitchFamily="18" charset="0"/>
              <a:cs typeface="Times New Roman" pitchFamily="18" charset="0"/>
            </a:endParaRPr>
          </a:p>
        </p:txBody>
      </p:sp>
      <p:sp>
        <p:nvSpPr>
          <p:cNvPr id="6" name="Rettangolo 5"/>
          <p:cNvSpPr/>
          <p:nvPr/>
        </p:nvSpPr>
        <p:spPr>
          <a:xfrm>
            <a:off x="6643702" y="285728"/>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SCUOLA\STORIA\1-PREISTORIA\4-NEOLITICO\IMMAGINI\15-VILLAGGIO\Ipotesi - Copia (2).jpg"/>
          <p:cNvPicPr>
            <a:picLocks noChangeAspect="1" noChangeArrowheads="1"/>
          </p:cNvPicPr>
          <p:nvPr/>
        </p:nvPicPr>
        <p:blipFill>
          <a:blip r:embed="rId2"/>
          <a:srcRect/>
          <a:stretch>
            <a:fillRect/>
          </a:stretch>
        </p:blipFill>
        <p:spPr bwMode="auto">
          <a:xfrm>
            <a:off x="142844" y="214290"/>
            <a:ext cx="4690872" cy="2976677"/>
          </a:xfrm>
          <a:prstGeom prst="rect">
            <a:avLst/>
          </a:prstGeom>
          <a:noFill/>
        </p:spPr>
      </p:pic>
      <p:pic>
        <p:nvPicPr>
          <p:cNvPr id="3" name="Picture 5" descr="H:\SCUOLA\STORIA\1-PREISTORIA\4-NEOLITICO\IMMAGINI\15-VILLAGGIO\Ipotesi - Copia (4).jpg"/>
          <p:cNvPicPr>
            <a:picLocks noChangeAspect="1" noChangeArrowheads="1"/>
          </p:cNvPicPr>
          <p:nvPr/>
        </p:nvPicPr>
        <p:blipFill>
          <a:blip r:embed="rId3"/>
          <a:srcRect/>
          <a:stretch>
            <a:fillRect/>
          </a:stretch>
        </p:blipFill>
        <p:spPr bwMode="auto">
          <a:xfrm>
            <a:off x="5000628" y="2143116"/>
            <a:ext cx="3947282" cy="903427"/>
          </a:xfrm>
          <a:prstGeom prst="rect">
            <a:avLst/>
          </a:prstGeom>
          <a:noFill/>
        </p:spPr>
      </p:pic>
      <p:pic>
        <p:nvPicPr>
          <p:cNvPr id="4" name="Picture 4" descr="H:\SCUOLA\STORIA\1-PREISTORIA\4-NEOLITICO\IMMAGINI\15-VILLAGGIO\Ipotesi - Copia (3).jpg"/>
          <p:cNvPicPr>
            <a:picLocks noChangeAspect="1" noChangeArrowheads="1"/>
          </p:cNvPicPr>
          <p:nvPr/>
        </p:nvPicPr>
        <p:blipFill>
          <a:blip r:embed="rId4"/>
          <a:srcRect/>
          <a:stretch>
            <a:fillRect/>
          </a:stretch>
        </p:blipFill>
        <p:spPr bwMode="auto">
          <a:xfrm>
            <a:off x="3857620" y="3286124"/>
            <a:ext cx="5134295" cy="3378647"/>
          </a:xfrm>
          <a:prstGeom prst="rect">
            <a:avLst/>
          </a:prstGeom>
          <a:noFill/>
        </p:spPr>
      </p:pic>
      <p:pic>
        <p:nvPicPr>
          <p:cNvPr id="5" name="Picture 7" descr="H:\SCUOLA\STORIA\1-PREISTORIA\4-NEOLITICO\IMMAGINI\15-VILLAGGIO\Ipotesi - Copia (5).jpg"/>
          <p:cNvPicPr>
            <a:picLocks noChangeAspect="1" noChangeArrowheads="1"/>
          </p:cNvPicPr>
          <p:nvPr/>
        </p:nvPicPr>
        <p:blipFill>
          <a:blip r:embed="rId5"/>
          <a:srcRect/>
          <a:stretch>
            <a:fillRect/>
          </a:stretch>
        </p:blipFill>
        <p:spPr bwMode="auto">
          <a:xfrm>
            <a:off x="214282" y="3786190"/>
            <a:ext cx="3423514" cy="2576413"/>
          </a:xfrm>
          <a:prstGeom prst="rect">
            <a:avLst/>
          </a:prstGeom>
          <a:noFill/>
        </p:spPr>
      </p:pic>
      <p:sp>
        <p:nvSpPr>
          <p:cNvPr id="6" name="Rettangolo 5"/>
          <p:cNvSpPr/>
          <p:nvPr/>
        </p:nvSpPr>
        <p:spPr>
          <a:xfrm>
            <a:off x="6500826" y="285728"/>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Picture 3" descr="H:\SCUOLA\STORIA\1-PREISTORIA\4-NEOLITICO\61.jpg"/>
          <p:cNvPicPr>
            <a:picLocks noChangeAspect="1" noChangeArrowheads="1"/>
          </p:cNvPicPr>
          <p:nvPr/>
        </p:nvPicPr>
        <p:blipFill>
          <a:blip r:embed="rId2" cstate="print"/>
          <a:srcRect/>
          <a:stretch>
            <a:fillRect/>
          </a:stretch>
        </p:blipFill>
        <p:spPr bwMode="auto">
          <a:xfrm>
            <a:off x="214284" y="2857499"/>
            <a:ext cx="2019178" cy="2755453"/>
          </a:xfrm>
          <a:prstGeom prst="rect">
            <a:avLst/>
          </a:prstGeom>
          <a:noFill/>
        </p:spPr>
      </p:pic>
      <p:pic>
        <p:nvPicPr>
          <p:cNvPr id="84996" name="Picture 4" descr="H:\SCUOLA\STORIA\1-PREISTORIA\4-NEOLITICO\IMMAGINI\15-VILLAGGIO\Fonti dirette - Copia (2).jpg"/>
          <p:cNvPicPr>
            <a:picLocks noChangeAspect="1" noChangeArrowheads="1"/>
          </p:cNvPicPr>
          <p:nvPr/>
        </p:nvPicPr>
        <p:blipFill>
          <a:blip r:embed="rId3" cstate="print"/>
          <a:srcRect/>
          <a:stretch>
            <a:fillRect/>
          </a:stretch>
        </p:blipFill>
        <p:spPr bwMode="auto">
          <a:xfrm>
            <a:off x="5357818" y="4071942"/>
            <a:ext cx="3644585" cy="2338913"/>
          </a:xfrm>
          <a:prstGeom prst="rect">
            <a:avLst/>
          </a:prstGeom>
          <a:noFill/>
        </p:spPr>
      </p:pic>
      <p:pic>
        <p:nvPicPr>
          <p:cNvPr id="84997" name="Picture 5" descr="H:\SCUOLA\STORIA\1-PREISTORIA\4-NEOLITICO\IMMAGINI\15-VILLAGGIO\Fonti dirette - Copia (3).jpg"/>
          <p:cNvPicPr>
            <a:picLocks noChangeAspect="1" noChangeArrowheads="1"/>
          </p:cNvPicPr>
          <p:nvPr/>
        </p:nvPicPr>
        <p:blipFill>
          <a:blip r:embed="rId4" cstate="print"/>
          <a:srcRect/>
          <a:stretch>
            <a:fillRect/>
          </a:stretch>
        </p:blipFill>
        <p:spPr bwMode="auto">
          <a:xfrm>
            <a:off x="2500298" y="3500438"/>
            <a:ext cx="2759111" cy="2446020"/>
          </a:xfrm>
          <a:prstGeom prst="rect">
            <a:avLst/>
          </a:prstGeom>
          <a:noFill/>
        </p:spPr>
      </p:pic>
      <p:pic>
        <p:nvPicPr>
          <p:cNvPr id="84998" name="Picture 6" descr="H:\SCUOLA\STORIA\1-PREISTORIA\4-NEOLITICO\IMMAGINI\15-VILLAGGIO\Fonti dirette - Copia.jpg"/>
          <p:cNvPicPr>
            <a:picLocks noChangeAspect="1" noChangeArrowheads="1"/>
          </p:cNvPicPr>
          <p:nvPr/>
        </p:nvPicPr>
        <p:blipFill>
          <a:blip r:embed="rId5" cstate="print"/>
          <a:srcRect/>
          <a:stretch>
            <a:fillRect/>
          </a:stretch>
        </p:blipFill>
        <p:spPr bwMode="auto">
          <a:xfrm>
            <a:off x="4214810" y="142852"/>
            <a:ext cx="4641162" cy="3104970"/>
          </a:xfrm>
          <a:prstGeom prst="rect">
            <a:avLst/>
          </a:prstGeom>
          <a:noFill/>
        </p:spPr>
      </p:pic>
      <p:pic>
        <p:nvPicPr>
          <p:cNvPr id="84999" name="Picture 7" descr="H:\SCUOLA\STORIA\1-PREISTORIA\4-NEOLITICO\62.jpg"/>
          <p:cNvPicPr>
            <a:picLocks noChangeAspect="1" noChangeArrowheads="1"/>
          </p:cNvPicPr>
          <p:nvPr/>
        </p:nvPicPr>
        <p:blipFill>
          <a:blip r:embed="rId6"/>
          <a:srcRect/>
          <a:stretch>
            <a:fillRect/>
          </a:stretch>
        </p:blipFill>
        <p:spPr bwMode="auto">
          <a:xfrm>
            <a:off x="142844" y="214290"/>
            <a:ext cx="3398642" cy="2187245"/>
          </a:xfrm>
          <a:prstGeom prst="rect">
            <a:avLst/>
          </a:prstGeom>
          <a:noFill/>
        </p:spPr>
      </p:pic>
      <p:sp>
        <p:nvSpPr>
          <p:cNvPr id="8" name="CasellaDiTesto 7"/>
          <p:cNvSpPr txBox="1"/>
          <p:nvPr/>
        </p:nvSpPr>
        <p:spPr>
          <a:xfrm>
            <a:off x="142844" y="2214554"/>
            <a:ext cx="3409211" cy="307777"/>
          </a:xfrm>
          <a:prstGeom prst="rect">
            <a:avLst/>
          </a:prstGeom>
          <a:solidFill>
            <a:schemeClr val="accent1"/>
          </a:solidFill>
        </p:spPr>
        <p:txBody>
          <a:bodyPr wrap="square" rtlCol="0">
            <a:spAutoFit/>
          </a:bodyPr>
          <a:lstStyle/>
          <a:p>
            <a:r>
              <a:rPr lang="it-IT" sz="1400" dirty="0" smtClean="0">
                <a:latin typeface="Times New Roman" pitchFamily="18" charset="0"/>
                <a:cs typeface="Times New Roman" pitchFamily="18" charset="0"/>
              </a:rPr>
              <a:t>Resti di fondamenta di villaggio su palafitte</a:t>
            </a:r>
            <a:endParaRPr lang="it-IT" sz="1400" dirty="0">
              <a:latin typeface="Times New Roman" pitchFamily="18" charset="0"/>
              <a:cs typeface="Times New Roman" pitchFamily="18" charset="0"/>
            </a:endParaRPr>
          </a:p>
        </p:txBody>
      </p:sp>
      <p:sp>
        <p:nvSpPr>
          <p:cNvPr id="9" name="CasellaDiTesto 8"/>
          <p:cNvSpPr txBox="1"/>
          <p:nvPr/>
        </p:nvSpPr>
        <p:spPr>
          <a:xfrm>
            <a:off x="142844" y="5643578"/>
            <a:ext cx="2214578" cy="523220"/>
          </a:xfrm>
          <a:prstGeom prst="rect">
            <a:avLst/>
          </a:prstGeom>
          <a:solidFill>
            <a:schemeClr val="accent1"/>
          </a:solidFill>
        </p:spPr>
        <p:txBody>
          <a:bodyPr wrap="square" rtlCol="0">
            <a:spAutoFit/>
          </a:bodyPr>
          <a:lstStyle/>
          <a:p>
            <a:r>
              <a:rPr lang="it-IT" sz="1400" dirty="0" smtClean="0">
                <a:latin typeface="Times New Roman" pitchFamily="18" charset="0"/>
                <a:cs typeface="Times New Roman" pitchFamily="18" charset="0"/>
              </a:rPr>
              <a:t>Graffiti della Valcamonica rappresentanti delle palafitte</a:t>
            </a:r>
            <a:endParaRPr lang="it-IT" sz="1400" dirty="0">
              <a:latin typeface="Times New Roman" pitchFamily="18" charset="0"/>
              <a:cs typeface="Times New Roman" pitchFamily="18" charset="0"/>
            </a:endParaRPr>
          </a:p>
        </p:txBody>
      </p:sp>
      <p:sp>
        <p:nvSpPr>
          <p:cNvPr id="10" name="Rettangolo 9"/>
          <p:cNvSpPr/>
          <p:nvPr/>
        </p:nvSpPr>
        <p:spPr>
          <a:xfrm>
            <a:off x="2857488" y="6215082"/>
            <a:ext cx="1407821" cy="369332"/>
          </a:xfrm>
          <a:prstGeom prst="rect">
            <a:avLst/>
          </a:prstGeom>
          <a:solidFill>
            <a:schemeClr val="tx2">
              <a:lumMod val="40000"/>
              <a:lumOff val="60000"/>
            </a:schemeClr>
          </a:solidFill>
        </p:spPr>
        <p:txBody>
          <a:bodyPr wrap="none">
            <a:spAutoFit/>
          </a:bodyPr>
          <a:lstStyle/>
          <a:p>
            <a:r>
              <a:rPr lang="it-IT" b="1" dirty="0" smtClean="0"/>
              <a:t>Fonti dirette</a:t>
            </a:r>
            <a:endParaRPr lang="it-IT" b="1"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SCUOLA\STORIA\1-PREISTORIA\4-NEOLITICO\66.png"/>
          <p:cNvPicPr>
            <a:picLocks noChangeAspect="1" noChangeArrowheads="1"/>
          </p:cNvPicPr>
          <p:nvPr/>
        </p:nvPicPr>
        <p:blipFill>
          <a:blip r:embed="rId2"/>
          <a:srcRect/>
          <a:stretch>
            <a:fillRect/>
          </a:stretch>
        </p:blipFill>
        <p:spPr bwMode="auto">
          <a:xfrm>
            <a:off x="4643438" y="4071942"/>
            <a:ext cx="3733324" cy="2552700"/>
          </a:xfrm>
          <a:prstGeom prst="rect">
            <a:avLst/>
          </a:prstGeom>
          <a:noFill/>
        </p:spPr>
      </p:pic>
      <p:pic>
        <p:nvPicPr>
          <p:cNvPr id="87044" name="Picture 4" descr="H:\SCUOLA\STORIA\1-PREISTORIA\4-NEOLITICO\IMMAGINI\15-VILLAGGIO\Fonti indirette - Copia.jpg"/>
          <p:cNvPicPr>
            <a:picLocks noChangeAspect="1" noChangeArrowheads="1"/>
          </p:cNvPicPr>
          <p:nvPr/>
        </p:nvPicPr>
        <p:blipFill>
          <a:blip r:embed="rId3"/>
          <a:srcRect/>
          <a:stretch>
            <a:fillRect/>
          </a:stretch>
        </p:blipFill>
        <p:spPr bwMode="auto">
          <a:xfrm>
            <a:off x="500034" y="1428736"/>
            <a:ext cx="3577400" cy="4908328"/>
          </a:xfrm>
          <a:prstGeom prst="rect">
            <a:avLst/>
          </a:prstGeom>
          <a:noFill/>
        </p:spPr>
      </p:pic>
      <p:sp>
        <p:nvSpPr>
          <p:cNvPr id="5" name="Rettangolo 4"/>
          <p:cNvSpPr/>
          <p:nvPr/>
        </p:nvSpPr>
        <p:spPr>
          <a:xfrm>
            <a:off x="1285852" y="285728"/>
            <a:ext cx="1532856" cy="369332"/>
          </a:xfrm>
          <a:prstGeom prst="rect">
            <a:avLst/>
          </a:prstGeom>
          <a:solidFill>
            <a:schemeClr val="tx2">
              <a:lumMod val="40000"/>
              <a:lumOff val="60000"/>
            </a:schemeClr>
          </a:solidFill>
        </p:spPr>
        <p:txBody>
          <a:bodyPr wrap="none">
            <a:spAutoFit/>
          </a:bodyPr>
          <a:lstStyle/>
          <a:p>
            <a:r>
              <a:rPr lang="it-IT" b="1" dirty="0" smtClean="0"/>
              <a:t>Fonti indirette</a:t>
            </a:r>
            <a:endParaRPr lang="it-IT" b="1" dirty="0"/>
          </a:p>
        </p:txBody>
      </p:sp>
      <p:pic>
        <p:nvPicPr>
          <p:cNvPr id="14338" name="Picture 2" descr="https://static.ilmanifesto.it/2019/06/dogon.jpg"/>
          <p:cNvPicPr>
            <a:picLocks noChangeAspect="1" noChangeArrowheads="1"/>
          </p:cNvPicPr>
          <p:nvPr/>
        </p:nvPicPr>
        <p:blipFill>
          <a:blip r:embed="rId4"/>
          <a:srcRect/>
          <a:stretch>
            <a:fillRect/>
          </a:stretch>
        </p:blipFill>
        <p:spPr bwMode="auto">
          <a:xfrm>
            <a:off x="4357686" y="285728"/>
            <a:ext cx="4709668" cy="3535477"/>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2428868"/>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Le miniere di selce</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86248" y="3929066"/>
            <a:ext cx="4500594" cy="2031325"/>
          </a:xfrm>
          <a:prstGeom prst="rect">
            <a:avLst/>
          </a:prstGeom>
          <a:solidFill>
            <a:schemeClr val="accent4">
              <a:lumMod val="20000"/>
              <a:lumOff val="80000"/>
            </a:schemeClr>
          </a:solidFill>
        </p:spPr>
        <p:txBody>
          <a:bodyPr wrap="square" rtlCol="0">
            <a:spAutoFit/>
          </a:bodyPr>
          <a:lstStyle/>
          <a:p>
            <a:pPr algn="just"/>
            <a:r>
              <a:rPr lang="it-IT" dirty="0" smtClean="0">
                <a:latin typeface="Times New Roman" pitchFamily="18" charset="0"/>
                <a:cs typeface="Times New Roman" pitchFamily="18" charset="0"/>
              </a:rPr>
              <a:t>Alcuni gruppi neolitici scavavano pozzi profondi anche più di 20 metri, costruivano armature di legno, per impedire che la terra franasse, ed aprivano delle gallerie orizzontali sottoterra. </a:t>
            </a:r>
          </a:p>
          <a:p>
            <a:pPr algn="just"/>
            <a:r>
              <a:rPr lang="it-IT" dirty="0" smtClean="0">
                <a:latin typeface="Times New Roman" pitchFamily="18" charset="0"/>
                <a:cs typeface="Times New Roman" pitchFamily="18" charset="0"/>
              </a:rPr>
              <a:t>La selce estratta veniva scambiata con prodotti agricoli.</a:t>
            </a:r>
            <a:endParaRPr lang="it-IT" dirty="0">
              <a:latin typeface="Times New Roman" pitchFamily="18" charset="0"/>
              <a:cs typeface="Times New Roman" pitchFamily="18" charset="0"/>
            </a:endParaRPr>
          </a:p>
        </p:txBody>
      </p:sp>
      <p:pic>
        <p:nvPicPr>
          <p:cNvPr id="1026" name="Picture 2" descr="H:\SCUOLA\STORIA\1-PREISTORIA\4-NEOLITICO\IMMAGINI\17-MINIERE SELCE\Ipotesi.jpg"/>
          <p:cNvPicPr>
            <a:picLocks noChangeAspect="1" noChangeArrowheads="1"/>
          </p:cNvPicPr>
          <p:nvPr/>
        </p:nvPicPr>
        <p:blipFill>
          <a:blip r:embed="rId2"/>
          <a:srcRect r="24755"/>
          <a:stretch>
            <a:fillRect/>
          </a:stretch>
        </p:blipFill>
        <p:spPr bwMode="auto">
          <a:xfrm>
            <a:off x="142844" y="142852"/>
            <a:ext cx="6115818" cy="3387852"/>
          </a:xfrm>
          <a:prstGeom prst="rect">
            <a:avLst/>
          </a:prstGeom>
          <a:noFill/>
        </p:spPr>
      </p:pic>
      <p:pic>
        <p:nvPicPr>
          <p:cNvPr id="1027" name="Picture 3" descr="H:\SCUOLA\STORIA\1-PREISTORIA\4-NEOLITICO\IMMAGINI\17-MINIERE SELCE\aurign1.jpg"/>
          <p:cNvPicPr>
            <a:picLocks noChangeAspect="1" noChangeArrowheads="1"/>
          </p:cNvPicPr>
          <p:nvPr/>
        </p:nvPicPr>
        <p:blipFill>
          <a:blip r:embed="rId3"/>
          <a:srcRect/>
          <a:stretch>
            <a:fillRect/>
          </a:stretch>
        </p:blipFill>
        <p:spPr bwMode="auto">
          <a:xfrm>
            <a:off x="285720" y="3643314"/>
            <a:ext cx="3440430" cy="2837688"/>
          </a:xfrm>
          <a:prstGeom prst="rect">
            <a:avLst/>
          </a:prstGeom>
          <a:noFill/>
        </p:spPr>
      </p:pic>
      <p:sp>
        <p:nvSpPr>
          <p:cNvPr id="5" name="Rettangolo 4"/>
          <p:cNvSpPr/>
          <p:nvPr/>
        </p:nvSpPr>
        <p:spPr>
          <a:xfrm>
            <a:off x="7215206" y="500042"/>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929058" y="285728"/>
            <a:ext cx="1407821" cy="369332"/>
          </a:xfrm>
          <a:prstGeom prst="rect">
            <a:avLst/>
          </a:prstGeom>
          <a:solidFill>
            <a:schemeClr val="tx2">
              <a:lumMod val="40000"/>
              <a:lumOff val="60000"/>
            </a:schemeClr>
          </a:solidFill>
        </p:spPr>
        <p:txBody>
          <a:bodyPr wrap="none">
            <a:spAutoFit/>
          </a:bodyPr>
          <a:lstStyle/>
          <a:p>
            <a:r>
              <a:rPr lang="it-IT" b="1" dirty="0" smtClean="0"/>
              <a:t>Fonti dirette</a:t>
            </a:r>
            <a:endParaRPr lang="it-IT" b="1" dirty="0"/>
          </a:p>
        </p:txBody>
      </p:sp>
      <p:pic>
        <p:nvPicPr>
          <p:cNvPr id="2051" name="Picture 3" descr="H:\SCUOLA\STORIA\1-PREISTORIA\4-NEOLITICO\IMMAGINI\17-MINIERE SELCE\Fonti dirette - Copia.jpg"/>
          <p:cNvPicPr>
            <a:picLocks noChangeAspect="1" noChangeArrowheads="1"/>
          </p:cNvPicPr>
          <p:nvPr/>
        </p:nvPicPr>
        <p:blipFill>
          <a:blip r:embed="rId2" cstate="print"/>
          <a:srcRect/>
          <a:stretch>
            <a:fillRect/>
          </a:stretch>
        </p:blipFill>
        <p:spPr bwMode="auto">
          <a:xfrm>
            <a:off x="214282" y="928670"/>
            <a:ext cx="8797503" cy="5661233"/>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SCUOLA\STORIA\1-PREISTORIA\4-NEOLITICO\IMMAGINI\3-TAGLIA E BRUCIA\Fonti indirette - Copia.jpg"/>
          <p:cNvPicPr>
            <a:picLocks noChangeAspect="1" noChangeArrowheads="1"/>
          </p:cNvPicPr>
          <p:nvPr/>
        </p:nvPicPr>
        <p:blipFill>
          <a:blip r:embed="rId2" cstate="print"/>
          <a:srcRect/>
          <a:stretch>
            <a:fillRect/>
          </a:stretch>
        </p:blipFill>
        <p:spPr bwMode="auto">
          <a:xfrm>
            <a:off x="214282" y="1071546"/>
            <a:ext cx="3983126" cy="5367162"/>
          </a:xfrm>
          <a:prstGeom prst="rect">
            <a:avLst/>
          </a:prstGeom>
          <a:noFill/>
        </p:spPr>
      </p:pic>
      <p:sp>
        <p:nvSpPr>
          <p:cNvPr id="4" name="CasellaDiTesto 3"/>
          <p:cNvSpPr txBox="1"/>
          <p:nvPr/>
        </p:nvSpPr>
        <p:spPr>
          <a:xfrm>
            <a:off x="4643438" y="2214554"/>
            <a:ext cx="3929090" cy="1754326"/>
          </a:xfrm>
          <a:prstGeom prst="rect">
            <a:avLst/>
          </a:prstGeom>
          <a:solidFill>
            <a:schemeClr val="accent2">
              <a:lumMod val="20000"/>
              <a:lumOff val="80000"/>
            </a:schemeClr>
          </a:solidFill>
        </p:spPr>
        <p:txBody>
          <a:bodyPr wrap="square" rtlCol="0">
            <a:spAutoFit/>
          </a:bodyPr>
          <a:lstStyle/>
          <a:p>
            <a:pPr algn="just"/>
            <a:r>
              <a:rPr lang="it-IT" dirty="0" smtClean="0">
                <a:latin typeface="Times New Roman" pitchFamily="18" charset="0"/>
                <a:cs typeface="Times New Roman" pitchFamily="18" charset="0"/>
              </a:rPr>
              <a:t>Per far posto alla coltivazione dei cereali, gli agricoltori utilizzavano la tecnica del “</a:t>
            </a:r>
            <a:r>
              <a:rPr lang="it-IT" b="1" dirty="0" smtClean="0">
                <a:latin typeface="Times New Roman" pitchFamily="18" charset="0"/>
                <a:cs typeface="Times New Roman" pitchFamily="18" charset="0"/>
              </a:rPr>
              <a:t>taglia e brucia</a:t>
            </a:r>
            <a:r>
              <a:rPr lang="it-IT" dirty="0" smtClean="0">
                <a:latin typeface="Times New Roman" pitchFamily="18" charset="0"/>
                <a:cs typeface="Times New Roman" pitchFamily="18" charset="0"/>
              </a:rPr>
              <a:t>”: prima abbattevano gli alberi con scuri e asce, successivamente li bruciavano per fertilizzare il terreno con la cenere. </a:t>
            </a:r>
            <a:endParaRPr lang="it-IT" dirty="0">
              <a:latin typeface="Times New Roman" pitchFamily="18" charset="0"/>
              <a:cs typeface="Times New Roman" pitchFamily="18" charset="0"/>
            </a:endParaRPr>
          </a:p>
        </p:txBody>
      </p:sp>
      <p:sp>
        <p:nvSpPr>
          <p:cNvPr id="5" name="Rettangolo 4"/>
          <p:cNvSpPr/>
          <p:nvPr/>
        </p:nvSpPr>
        <p:spPr>
          <a:xfrm>
            <a:off x="4857752" y="214290"/>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omini-isole-figi-pietra-tranchet"/>
          <p:cNvPicPr>
            <a:picLocks noChangeAspect="1" noChangeArrowheads="1"/>
          </p:cNvPicPr>
          <p:nvPr/>
        </p:nvPicPr>
        <p:blipFill>
          <a:blip r:embed="rId2"/>
          <a:srcRect/>
          <a:stretch>
            <a:fillRect/>
          </a:stretch>
        </p:blipFill>
        <p:spPr bwMode="auto">
          <a:xfrm>
            <a:off x="1785918" y="1500174"/>
            <a:ext cx="5425059" cy="2629662"/>
          </a:xfrm>
          <a:prstGeom prst="rect">
            <a:avLst/>
          </a:prstGeom>
          <a:noFill/>
        </p:spPr>
      </p:pic>
      <p:sp>
        <p:nvSpPr>
          <p:cNvPr id="3" name="Rettangolo 2"/>
          <p:cNvSpPr/>
          <p:nvPr/>
        </p:nvSpPr>
        <p:spPr>
          <a:xfrm>
            <a:off x="642910" y="4429132"/>
            <a:ext cx="8286808" cy="1754326"/>
          </a:xfrm>
          <a:prstGeom prst="rect">
            <a:avLst/>
          </a:prstGeom>
          <a:solidFill>
            <a:schemeClr val="accent1"/>
          </a:solidFill>
        </p:spPr>
        <p:txBody>
          <a:bodyPr wrap="square">
            <a:spAutoFit/>
          </a:bodyPr>
          <a:lstStyle/>
          <a:p>
            <a:pPr algn="just"/>
            <a:r>
              <a:rPr lang="it-IT" dirty="0" smtClean="0">
                <a:latin typeface="Times New Roman" pitchFamily="18" charset="0"/>
                <a:cs typeface="Times New Roman" pitchFamily="18" charset="0"/>
              </a:rPr>
              <a:t>Uomini delle isole Figi con il bastone da scavo corredato da una pietra levigata.  Il bastone da scavo è costruito con due pezzi di legno tenuti assieme da una legatura di vimini. La pietra levigata (nel nostro caso un </a:t>
            </a:r>
            <a:r>
              <a:rPr lang="it-IT" dirty="0" err="1" smtClean="0">
                <a:latin typeface="Times New Roman" pitchFamily="18" charset="0"/>
                <a:cs typeface="Times New Roman" pitchFamily="18" charset="0"/>
              </a:rPr>
              <a:t>tranchet</a:t>
            </a:r>
            <a:r>
              <a:rPr lang="it-IT" dirty="0" smtClean="0">
                <a:latin typeface="Times New Roman" pitchFamily="18" charset="0"/>
                <a:cs typeface="Times New Roman" pitchFamily="18" charset="0"/>
              </a:rPr>
              <a:t>, disegnato al naturale), essendo cuneiforme, viene fissata a pressione fra i due legni del bastone, in modo da poter essere sostituiti con facilità.</a:t>
            </a:r>
          </a:p>
          <a:p>
            <a:r>
              <a:rPr lang="it-IT" dirty="0" smtClean="0"/>
              <a:t> </a:t>
            </a:r>
            <a:endParaRPr lang="it-IT" dirty="0"/>
          </a:p>
        </p:txBody>
      </p:sp>
      <p:sp>
        <p:nvSpPr>
          <p:cNvPr id="4" name="Rettangolo 3"/>
          <p:cNvSpPr/>
          <p:nvPr/>
        </p:nvSpPr>
        <p:spPr>
          <a:xfrm>
            <a:off x="3857620" y="428604"/>
            <a:ext cx="1532856" cy="369332"/>
          </a:xfrm>
          <a:prstGeom prst="rect">
            <a:avLst/>
          </a:prstGeom>
          <a:solidFill>
            <a:schemeClr val="tx2">
              <a:lumMod val="40000"/>
              <a:lumOff val="60000"/>
            </a:schemeClr>
          </a:solidFill>
        </p:spPr>
        <p:txBody>
          <a:bodyPr wrap="none">
            <a:spAutoFit/>
          </a:bodyPr>
          <a:lstStyle/>
          <a:p>
            <a:r>
              <a:rPr lang="it-IT" b="1" dirty="0" smtClean="0"/>
              <a:t>Fonti indirette</a:t>
            </a:r>
            <a:endParaRPr lang="it-IT" b="1"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2428868"/>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Il commercio</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SCUOLA\STORIA\1-PREISTORIA\4-NEOLITICO\IMMAGINI\19-MEZZI DI TRASPORTO\Ipotesi.jpg"/>
          <p:cNvPicPr>
            <a:picLocks noChangeAspect="1" noChangeArrowheads="1"/>
          </p:cNvPicPr>
          <p:nvPr/>
        </p:nvPicPr>
        <p:blipFill>
          <a:blip r:embed="rId2" cstate="print"/>
          <a:srcRect t="48537" b="1151"/>
          <a:stretch>
            <a:fillRect/>
          </a:stretch>
        </p:blipFill>
        <p:spPr bwMode="auto">
          <a:xfrm>
            <a:off x="285720" y="4357694"/>
            <a:ext cx="6619281" cy="2380497"/>
          </a:xfrm>
          <a:prstGeom prst="rect">
            <a:avLst/>
          </a:prstGeom>
          <a:noFill/>
        </p:spPr>
      </p:pic>
      <p:pic>
        <p:nvPicPr>
          <p:cNvPr id="97283" name="Picture 3" descr="H:\SCUOLA\STORIA\1-PREISTORIA\4-NEOLITICO\IMMAGINI\19-MEZZI DI TRASPORTO\Ipotesi.jpg"/>
          <p:cNvPicPr>
            <a:picLocks noChangeAspect="1" noChangeArrowheads="1"/>
          </p:cNvPicPr>
          <p:nvPr/>
        </p:nvPicPr>
        <p:blipFill>
          <a:blip r:embed="rId3" cstate="print"/>
          <a:srcRect r="32009" b="51463"/>
          <a:stretch>
            <a:fillRect/>
          </a:stretch>
        </p:blipFill>
        <p:spPr bwMode="auto">
          <a:xfrm>
            <a:off x="142844" y="1571612"/>
            <a:ext cx="4316820" cy="2202779"/>
          </a:xfrm>
          <a:prstGeom prst="rect">
            <a:avLst/>
          </a:prstGeom>
          <a:noFill/>
        </p:spPr>
      </p:pic>
      <p:sp>
        <p:nvSpPr>
          <p:cNvPr id="4" name="CasellaDiTesto 3"/>
          <p:cNvSpPr txBox="1"/>
          <p:nvPr/>
        </p:nvSpPr>
        <p:spPr>
          <a:xfrm>
            <a:off x="4643438" y="0"/>
            <a:ext cx="4357718" cy="4247317"/>
          </a:xfrm>
          <a:prstGeom prst="rect">
            <a:avLst/>
          </a:prstGeom>
          <a:solidFill>
            <a:schemeClr val="accent4">
              <a:lumMod val="20000"/>
              <a:lumOff val="80000"/>
            </a:schemeClr>
          </a:solidFill>
        </p:spPr>
        <p:txBody>
          <a:bodyPr wrap="square" rtlCol="0">
            <a:spAutoFit/>
          </a:bodyPr>
          <a:lstStyle/>
          <a:p>
            <a:pPr algn="just"/>
            <a:r>
              <a:rPr lang="it-IT" dirty="0" smtClean="0">
                <a:latin typeface="Times New Roman" pitchFamily="18" charset="0"/>
                <a:cs typeface="Times New Roman" pitchFamily="18" charset="0"/>
              </a:rPr>
              <a:t>Durante il neolitico, gli uomini, potendo disporre di una quantità di prodotti superiore all’effettivo bisogno, incominciarono a servirsene per scambiarli con altri di cui avevano necessità (grano con carne, cibi con attrezzi da lavoro, pelli con latte ecc.). Nacque, in tal modo, la prima forma di commercio: il </a:t>
            </a:r>
            <a:r>
              <a:rPr lang="it-IT" b="1" dirty="0" smtClean="0">
                <a:latin typeface="Times New Roman" pitchFamily="18" charset="0"/>
                <a:cs typeface="Times New Roman" pitchFamily="18" charset="0"/>
              </a:rPr>
              <a:t>baratto</a:t>
            </a:r>
            <a:r>
              <a:rPr lang="it-IT" dirty="0" smtClean="0">
                <a:latin typeface="Times New Roman" pitchFamily="18" charset="0"/>
                <a:cs typeface="Times New Roman" pitchFamily="18" charset="0"/>
              </a:rPr>
              <a:t>. Ad un certo momento, l’attività commerciale, iniziata fra persone e luoghi vicini, prese a svolgersi anche fra persone e luoghi lontani, specialmente dopo la scoperta della ruota e quindi l’uso di </a:t>
            </a:r>
            <a:r>
              <a:rPr lang="it-IT" b="1" dirty="0" smtClean="0">
                <a:latin typeface="Times New Roman" pitchFamily="18" charset="0"/>
                <a:cs typeface="Times New Roman" pitchFamily="18" charset="0"/>
              </a:rPr>
              <a:t>carri </a:t>
            </a:r>
            <a:r>
              <a:rPr lang="it-IT" dirty="0" smtClean="0">
                <a:latin typeface="Times New Roman" pitchFamily="18" charset="0"/>
                <a:cs typeface="Times New Roman" pitchFamily="18" charset="0"/>
              </a:rPr>
              <a:t>trainati da animali. A sua volta,  la costruzione delle prime </a:t>
            </a:r>
            <a:r>
              <a:rPr lang="it-IT" b="1" dirty="0" smtClean="0">
                <a:latin typeface="Times New Roman" pitchFamily="18" charset="0"/>
                <a:cs typeface="Times New Roman" pitchFamily="18" charset="0"/>
              </a:rPr>
              <a:t>barche</a:t>
            </a:r>
            <a:r>
              <a:rPr lang="it-IT" dirty="0" smtClean="0">
                <a:latin typeface="Times New Roman" pitchFamily="18" charset="0"/>
                <a:cs typeface="Times New Roman" pitchFamily="18" charset="0"/>
              </a:rPr>
              <a:t> favorì gli scambi attraverso le vie d’acqua.   </a:t>
            </a:r>
            <a:endParaRPr lang="it-IT" b="1" dirty="0">
              <a:latin typeface="Times New Roman" pitchFamily="18" charset="0"/>
              <a:cs typeface="Times New Roman" pitchFamily="18" charset="0"/>
            </a:endParaRPr>
          </a:p>
        </p:txBody>
      </p:sp>
      <p:sp>
        <p:nvSpPr>
          <p:cNvPr id="5" name="Rettangolo 4"/>
          <p:cNvSpPr/>
          <p:nvPr/>
        </p:nvSpPr>
        <p:spPr>
          <a:xfrm>
            <a:off x="1500166" y="357166"/>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ecnologia.annibalepinotti.it/images/tecnologia/aree-tecnologiche/dalla-ruota-all-astronave/17-A.jpg"/>
          <p:cNvPicPr>
            <a:picLocks noChangeAspect="1" noChangeArrowheads="1"/>
          </p:cNvPicPr>
          <p:nvPr/>
        </p:nvPicPr>
        <p:blipFill>
          <a:blip r:embed="rId2"/>
          <a:srcRect/>
          <a:stretch>
            <a:fillRect/>
          </a:stretch>
        </p:blipFill>
        <p:spPr bwMode="auto">
          <a:xfrm>
            <a:off x="642910" y="500042"/>
            <a:ext cx="4210050" cy="2248662"/>
          </a:xfrm>
          <a:prstGeom prst="rect">
            <a:avLst/>
          </a:prstGeom>
          <a:noFill/>
        </p:spPr>
      </p:pic>
      <p:pic>
        <p:nvPicPr>
          <p:cNvPr id="1030" name="Picture 6" descr="Visualizza immagine di origine"/>
          <p:cNvPicPr>
            <a:picLocks noChangeAspect="1" noChangeArrowheads="1"/>
          </p:cNvPicPr>
          <p:nvPr/>
        </p:nvPicPr>
        <p:blipFill>
          <a:blip r:embed="rId3"/>
          <a:srcRect/>
          <a:stretch>
            <a:fillRect/>
          </a:stretch>
        </p:blipFill>
        <p:spPr bwMode="auto">
          <a:xfrm>
            <a:off x="6143636" y="1071546"/>
            <a:ext cx="2793016" cy="4328160"/>
          </a:xfrm>
          <a:prstGeom prst="rect">
            <a:avLst/>
          </a:prstGeom>
          <a:noFill/>
        </p:spPr>
      </p:pic>
      <p:pic>
        <p:nvPicPr>
          <p:cNvPr id="1031" name="Picture 7" descr="H:\SCUOLA\STORIA\1-PREISTORIA\4-NEOLITICO\IMMAGINI\19-MEZZI DI TRASPORTO\Fonti dirette - Copia (3).jpg"/>
          <p:cNvPicPr>
            <a:picLocks noChangeAspect="1" noChangeArrowheads="1"/>
          </p:cNvPicPr>
          <p:nvPr/>
        </p:nvPicPr>
        <p:blipFill>
          <a:blip r:embed="rId4" cstate="print"/>
          <a:srcRect b="11378"/>
          <a:stretch>
            <a:fillRect/>
          </a:stretch>
        </p:blipFill>
        <p:spPr bwMode="auto">
          <a:xfrm>
            <a:off x="428582" y="3428991"/>
            <a:ext cx="5254508" cy="2545826"/>
          </a:xfrm>
          <a:prstGeom prst="rect">
            <a:avLst/>
          </a:prstGeom>
          <a:noFill/>
        </p:spPr>
      </p:pic>
      <p:sp>
        <p:nvSpPr>
          <p:cNvPr id="7" name="CasellaDiTesto 6"/>
          <p:cNvSpPr txBox="1"/>
          <p:nvPr/>
        </p:nvSpPr>
        <p:spPr>
          <a:xfrm>
            <a:off x="428597" y="6000768"/>
            <a:ext cx="5214973" cy="584775"/>
          </a:xfrm>
          <a:prstGeom prst="rect">
            <a:avLst/>
          </a:prstGeom>
          <a:solidFill>
            <a:schemeClr val="accent1"/>
          </a:solidFill>
        </p:spPr>
        <p:txBody>
          <a:bodyPr wrap="square" rtlCol="0">
            <a:spAutoFit/>
          </a:bodyPr>
          <a:lstStyle/>
          <a:p>
            <a:pPr algn="just"/>
            <a:r>
              <a:rPr lang="it-IT" sz="1600" dirty="0" smtClean="0">
                <a:latin typeface="Times New Roman" pitchFamily="18" charset="0"/>
                <a:cs typeface="Times New Roman" pitchFamily="18" charset="0"/>
              </a:rPr>
              <a:t>Modellino di carro proveniente da un villaggio neolitico sul fiume Indo</a:t>
            </a:r>
            <a:endParaRPr lang="it-IT" sz="1600" dirty="0">
              <a:latin typeface="Times New Roman" pitchFamily="18" charset="0"/>
              <a:cs typeface="Times New Roman" pitchFamily="18" charset="0"/>
            </a:endParaRPr>
          </a:p>
        </p:txBody>
      </p:sp>
      <p:sp>
        <p:nvSpPr>
          <p:cNvPr id="8" name="CasellaDiTesto 7"/>
          <p:cNvSpPr txBox="1"/>
          <p:nvPr/>
        </p:nvSpPr>
        <p:spPr>
          <a:xfrm>
            <a:off x="6786578" y="5429264"/>
            <a:ext cx="1630575" cy="338554"/>
          </a:xfrm>
          <a:prstGeom prst="rect">
            <a:avLst/>
          </a:prstGeom>
          <a:solidFill>
            <a:schemeClr val="accent1"/>
          </a:solidFill>
        </p:spPr>
        <p:txBody>
          <a:bodyPr wrap="none" rtlCol="0">
            <a:spAutoFit/>
          </a:bodyPr>
          <a:lstStyle/>
          <a:p>
            <a:r>
              <a:rPr lang="it-IT" sz="1600" dirty="0" smtClean="0">
                <a:latin typeface="Times New Roman" pitchFamily="18" charset="0"/>
                <a:cs typeface="Times New Roman" pitchFamily="18" charset="0"/>
              </a:rPr>
              <a:t>Canoa preistorica</a:t>
            </a:r>
            <a:endParaRPr lang="it-IT" sz="1600" dirty="0">
              <a:latin typeface="Times New Roman" pitchFamily="18" charset="0"/>
              <a:cs typeface="Times New Roman" pitchFamily="18" charset="0"/>
            </a:endParaRPr>
          </a:p>
        </p:txBody>
      </p:sp>
      <p:sp>
        <p:nvSpPr>
          <p:cNvPr id="9" name="CasellaDiTesto 8"/>
          <p:cNvSpPr txBox="1"/>
          <p:nvPr/>
        </p:nvSpPr>
        <p:spPr>
          <a:xfrm>
            <a:off x="1571604" y="2786058"/>
            <a:ext cx="2428892" cy="338554"/>
          </a:xfrm>
          <a:prstGeom prst="rect">
            <a:avLst/>
          </a:prstGeom>
          <a:solidFill>
            <a:schemeClr val="accent1"/>
          </a:solidFill>
        </p:spPr>
        <p:txBody>
          <a:bodyPr wrap="square" rtlCol="0">
            <a:spAutoFit/>
          </a:bodyPr>
          <a:lstStyle/>
          <a:p>
            <a:r>
              <a:rPr lang="it-IT" sz="1600" dirty="0" smtClean="0">
                <a:latin typeface="Times New Roman" pitchFamily="18" charset="0"/>
                <a:cs typeface="Times New Roman" pitchFamily="18" charset="0"/>
              </a:rPr>
              <a:t>Ruote di carro del neolitico</a:t>
            </a:r>
            <a:endParaRPr lang="it-IT" sz="1600" dirty="0">
              <a:latin typeface="Times New Roman" pitchFamily="18" charset="0"/>
              <a:cs typeface="Times New Roman" pitchFamily="18" charset="0"/>
            </a:endParaRPr>
          </a:p>
        </p:txBody>
      </p:sp>
      <p:sp>
        <p:nvSpPr>
          <p:cNvPr id="10" name="Rettangolo 9"/>
          <p:cNvSpPr/>
          <p:nvPr/>
        </p:nvSpPr>
        <p:spPr>
          <a:xfrm>
            <a:off x="5429256" y="214290"/>
            <a:ext cx="1407821" cy="369332"/>
          </a:xfrm>
          <a:prstGeom prst="rect">
            <a:avLst/>
          </a:prstGeom>
          <a:solidFill>
            <a:schemeClr val="tx2">
              <a:lumMod val="40000"/>
              <a:lumOff val="60000"/>
            </a:schemeClr>
          </a:solidFill>
        </p:spPr>
        <p:txBody>
          <a:bodyPr wrap="none">
            <a:spAutoFit/>
          </a:bodyPr>
          <a:lstStyle/>
          <a:p>
            <a:r>
              <a:rPr lang="it-IT" b="1" dirty="0" smtClean="0"/>
              <a:t>Fonti dirette</a:t>
            </a:r>
            <a:endParaRPr lang="it-IT" b="1"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SCUOLA\STORIA\1-PREISTORIA\4-NEOLITICO\IMMAGINI\19-MEZZI DI TRASPORTO\Fonti indirette - Copia (2).jpg"/>
          <p:cNvPicPr>
            <a:picLocks noChangeAspect="1" noChangeArrowheads="1"/>
          </p:cNvPicPr>
          <p:nvPr/>
        </p:nvPicPr>
        <p:blipFill>
          <a:blip r:embed="rId2" cstate="print"/>
          <a:srcRect/>
          <a:stretch>
            <a:fillRect/>
          </a:stretch>
        </p:blipFill>
        <p:spPr bwMode="auto">
          <a:xfrm>
            <a:off x="285721" y="1357301"/>
            <a:ext cx="5141854" cy="2808305"/>
          </a:xfrm>
          <a:prstGeom prst="rect">
            <a:avLst/>
          </a:prstGeom>
          <a:noFill/>
        </p:spPr>
      </p:pic>
      <p:pic>
        <p:nvPicPr>
          <p:cNvPr id="98307" name="Picture 3" descr="H:\SCUOLA\STORIA\1-PREISTORIA\4-NEOLITICO\IMMAGINI\19-MEZZI DI TRASPORTO\Fonti indirette - Copia.jpg"/>
          <p:cNvPicPr>
            <a:picLocks noChangeAspect="1" noChangeArrowheads="1"/>
          </p:cNvPicPr>
          <p:nvPr/>
        </p:nvPicPr>
        <p:blipFill>
          <a:blip r:embed="rId3" cstate="print"/>
          <a:srcRect/>
          <a:stretch>
            <a:fillRect/>
          </a:stretch>
        </p:blipFill>
        <p:spPr bwMode="auto">
          <a:xfrm>
            <a:off x="5572132" y="857232"/>
            <a:ext cx="3415284" cy="5116068"/>
          </a:xfrm>
          <a:prstGeom prst="rect">
            <a:avLst/>
          </a:prstGeom>
          <a:noFill/>
        </p:spPr>
      </p:pic>
      <p:sp>
        <p:nvSpPr>
          <p:cNvPr id="4" name="CasellaDiTesto 3"/>
          <p:cNvSpPr txBox="1"/>
          <p:nvPr/>
        </p:nvSpPr>
        <p:spPr>
          <a:xfrm>
            <a:off x="1357290" y="4214818"/>
            <a:ext cx="3117648" cy="338554"/>
          </a:xfrm>
          <a:prstGeom prst="rect">
            <a:avLst/>
          </a:prstGeom>
          <a:solidFill>
            <a:schemeClr val="accent1"/>
          </a:solidFill>
        </p:spPr>
        <p:txBody>
          <a:bodyPr wrap="none" rtlCol="0">
            <a:spAutoFit/>
          </a:bodyPr>
          <a:lstStyle/>
          <a:p>
            <a:r>
              <a:rPr lang="it-IT" sz="1600" dirty="0" smtClean="0">
                <a:latin typeface="Times New Roman" pitchFamily="18" charset="0"/>
                <a:cs typeface="Times New Roman" pitchFamily="18" charset="0"/>
              </a:rPr>
              <a:t>Carro agricolo del </a:t>
            </a:r>
            <a:r>
              <a:rPr lang="it-IT" sz="1600" dirty="0" err="1" smtClean="0">
                <a:latin typeface="Times New Roman" pitchFamily="18" charset="0"/>
                <a:cs typeface="Times New Roman" pitchFamily="18" charset="0"/>
              </a:rPr>
              <a:t>Rajastan</a:t>
            </a:r>
            <a:r>
              <a:rPr lang="it-IT" sz="1600" dirty="0" smtClean="0">
                <a:latin typeface="Times New Roman" pitchFamily="18" charset="0"/>
                <a:cs typeface="Times New Roman" pitchFamily="18" charset="0"/>
              </a:rPr>
              <a:t> (India)</a:t>
            </a:r>
            <a:endParaRPr lang="it-IT" sz="1600" dirty="0">
              <a:latin typeface="Times New Roman" pitchFamily="18" charset="0"/>
              <a:cs typeface="Times New Roman" pitchFamily="18" charset="0"/>
            </a:endParaRPr>
          </a:p>
        </p:txBody>
      </p:sp>
      <p:sp>
        <p:nvSpPr>
          <p:cNvPr id="5" name="CasellaDiTesto 4"/>
          <p:cNvSpPr txBox="1"/>
          <p:nvPr/>
        </p:nvSpPr>
        <p:spPr>
          <a:xfrm>
            <a:off x="5572132" y="6000768"/>
            <a:ext cx="3429024" cy="584775"/>
          </a:xfrm>
          <a:prstGeom prst="rect">
            <a:avLst/>
          </a:prstGeom>
          <a:solidFill>
            <a:schemeClr val="accent1"/>
          </a:solidFill>
        </p:spPr>
        <p:txBody>
          <a:bodyPr wrap="square" rtlCol="0">
            <a:spAutoFit/>
          </a:bodyPr>
          <a:lstStyle/>
          <a:p>
            <a:pPr algn="just"/>
            <a:r>
              <a:rPr lang="it-IT" sz="1600" dirty="0" smtClean="0">
                <a:latin typeface="Times New Roman" pitchFamily="18" charset="0"/>
                <a:cs typeface="Times New Roman" pitchFamily="18" charset="0"/>
              </a:rPr>
              <a:t>Popolazione della Nuova Guinea che fa uso di canoe</a:t>
            </a:r>
            <a:endParaRPr lang="it-IT" sz="1600" dirty="0">
              <a:latin typeface="Times New Roman" pitchFamily="18" charset="0"/>
              <a:cs typeface="Times New Roman" pitchFamily="18" charset="0"/>
            </a:endParaRPr>
          </a:p>
        </p:txBody>
      </p:sp>
      <p:sp>
        <p:nvSpPr>
          <p:cNvPr id="6" name="Rettangolo 5"/>
          <p:cNvSpPr/>
          <p:nvPr/>
        </p:nvSpPr>
        <p:spPr>
          <a:xfrm>
            <a:off x="3643306" y="285728"/>
            <a:ext cx="1532856" cy="369332"/>
          </a:xfrm>
          <a:prstGeom prst="rect">
            <a:avLst/>
          </a:prstGeom>
          <a:solidFill>
            <a:schemeClr val="tx2">
              <a:lumMod val="40000"/>
              <a:lumOff val="60000"/>
            </a:schemeClr>
          </a:solidFill>
        </p:spPr>
        <p:txBody>
          <a:bodyPr wrap="none">
            <a:spAutoFit/>
          </a:bodyPr>
          <a:lstStyle/>
          <a:p>
            <a:r>
              <a:rPr lang="it-IT" b="1" dirty="0" smtClean="0"/>
              <a:t>Fonti indirette</a:t>
            </a:r>
            <a:endParaRPr lang="it-IT" b="1"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2428868"/>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La società</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00034" y="1785926"/>
            <a:ext cx="8286808" cy="2031325"/>
          </a:xfrm>
          <a:prstGeom prst="rect">
            <a:avLst/>
          </a:prstGeom>
          <a:solidFill>
            <a:schemeClr val="accent4">
              <a:lumMod val="20000"/>
              <a:lumOff val="80000"/>
            </a:schemeClr>
          </a:solidFill>
        </p:spPr>
        <p:txBody>
          <a:bodyPr wrap="square" rtlCol="0">
            <a:spAutoFit/>
          </a:bodyPr>
          <a:lstStyle/>
          <a:p>
            <a:pPr algn="just"/>
            <a:r>
              <a:rPr lang="it-IT" dirty="0" smtClean="0">
                <a:latin typeface="Times New Roman" pitchFamily="18" charset="0"/>
                <a:cs typeface="Times New Roman" pitchFamily="18" charset="0"/>
              </a:rPr>
              <a:t>Le comunità del neolitico erano divise in </a:t>
            </a:r>
            <a:r>
              <a:rPr lang="it-IT" b="1" dirty="0" smtClean="0">
                <a:latin typeface="Times New Roman" pitchFamily="18" charset="0"/>
                <a:cs typeface="Times New Roman" pitchFamily="18" charset="0"/>
              </a:rPr>
              <a:t>clan totemici</a:t>
            </a:r>
            <a:r>
              <a:rPr lang="it-IT" dirty="0" smtClean="0">
                <a:latin typeface="Times New Roman" pitchFamily="18" charset="0"/>
                <a:cs typeface="Times New Roman" pitchFamily="18" charset="0"/>
              </a:rPr>
              <a:t>, formati da gruppi di famiglie che si riconoscevano in un antenato comune. Le famiglie conducevano una vita in larga parte autonoma, ognuna sotto la guida di un capofamiglia o patriarca, che era il genitore maschio più anziano. La famiglia, composta da 20-30 persone, comprendeva il patriarca, la moglie, i figli, le mogli dei figli e i nipoti.</a:t>
            </a:r>
          </a:p>
          <a:p>
            <a:pPr algn="just"/>
            <a:r>
              <a:rPr lang="it-IT" dirty="0" smtClean="0">
                <a:latin typeface="Times New Roman" pitchFamily="18" charset="0"/>
                <a:cs typeface="Times New Roman" pitchFamily="18" charset="0"/>
              </a:rPr>
              <a:t>Le decisioni più importanti, riguardanti la comunità, venivano prese dai più </a:t>
            </a:r>
            <a:r>
              <a:rPr lang="it-IT" b="1" dirty="0" smtClean="0">
                <a:latin typeface="Times New Roman" pitchFamily="18" charset="0"/>
                <a:cs typeface="Times New Roman" pitchFamily="18" charset="0"/>
              </a:rPr>
              <a:t>anziani</a:t>
            </a:r>
            <a:r>
              <a:rPr lang="it-IT" dirty="0" smtClean="0">
                <a:latin typeface="Times New Roman" pitchFamily="18" charset="0"/>
                <a:cs typeface="Times New Roman" pitchFamily="18" charset="0"/>
              </a:rPr>
              <a:t> del villaggio.</a:t>
            </a:r>
          </a:p>
        </p:txBody>
      </p:sp>
      <p:sp>
        <p:nvSpPr>
          <p:cNvPr id="3" name="Rettangolo 2"/>
          <p:cNvSpPr/>
          <p:nvPr/>
        </p:nvSpPr>
        <p:spPr>
          <a:xfrm>
            <a:off x="4000496" y="428604"/>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SCUOLA\STORIA\1-PREISTORIA\4-NEOLITICO\IMMAGINI\20-SOCIETA'\Fonti dirette.jpg"/>
          <p:cNvPicPr>
            <a:picLocks noChangeAspect="1" noChangeArrowheads="1"/>
          </p:cNvPicPr>
          <p:nvPr/>
        </p:nvPicPr>
        <p:blipFill>
          <a:blip r:embed="rId2" cstate="print"/>
          <a:srcRect/>
          <a:stretch>
            <a:fillRect/>
          </a:stretch>
        </p:blipFill>
        <p:spPr bwMode="auto">
          <a:xfrm>
            <a:off x="2428860" y="1000108"/>
            <a:ext cx="4212184" cy="5236395"/>
          </a:xfrm>
          <a:prstGeom prst="rect">
            <a:avLst/>
          </a:prstGeom>
          <a:noFill/>
        </p:spPr>
      </p:pic>
      <p:sp>
        <p:nvSpPr>
          <p:cNvPr id="3" name="Rettangolo 2"/>
          <p:cNvSpPr/>
          <p:nvPr/>
        </p:nvSpPr>
        <p:spPr>
          <a:xfrm>
            <a:off x="3786182" y="214290"/>
            <a:ext cx="1407821" cy="369332"/>
          </a:xfrm>
          <a:prstGeom prst="rect">
            <a:avLst/>
          </a:prstGeom>
          <a:solidFill>
            <a:schemeClr val="tx2">
              <a:lumMod val="40000"/>
              <a:lumOff val="60000"/>
            </a:schemeClr>
          </a:solidFill>
        </p:spPr>
        <p:txBody>
          <a:bodyPr wrap="none">
            <a:spAutoFit/>
          </a:bodyPr>
          <a:lstStyle/>
          <a:p>
            <a:r>
              <a:rPr lang="it-IT" b="1" dirty="0" smtClean="0"/>
              <a:t>Fonti dirette</a:t>
            </a:r>
            <a:endParaRPr lang="it-IT" b="1"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 descr="H:\SCUOLA\STORIA\1-PREISTORIA\4-NEOLITICO\IMMAGINI\20-SOCIETA'\Fonti indirette - Copia.jpg"/>
          <p:cNvPicPr>
            <a:picLocks noChangeAspect="1" noChangeArrowheads="1"/>
          </p:cNvPicPr>
          <p:nvPr/>
        </p:nvPicPr>
        <p:blipFill>
          <a:blip r:embed="rId2"/>
          <a:srcRect/>
          <a:stretch>
            <a:fillRect/>
          </a:stretch>
        </p:blipFill>
        <p:spPr bwMode="auto">
          <a:xfrm>
            <a:off x="1928794" y="1214422"/>
            <a:ext cx="5572354" cy="3714902"/>
          </a:xfrm>
          <a:prstGeom prst="rect">
            <a:avLst/>
          </a:prstGeom>
          <a:noFill/>
        </p:spPr>
      </p:pic>
      <p:sp>
        <p:nvSpPr>
          <p:cNvPr id="3" name="CasellaDiTesto 2"/>
          <p:cNvSpPr txBox="1"/>
          <p:nvPr/>
        </p:nvSpPr>
        <p:spPr>
          <a:xfrm>
            <a:off x="2000232" y="5072074"/>
            <a:ext cx="5500726" cy="861774"/>
          </a:xfrm>
          <a:prstGeom prst="rect">
            <a:avLst/>
          </a:prstGeom>
          <a:solidFill>
            <a:schemeClr val="accent1"/>
          </a:solidFill>
        </p:spPr>
        <p:txBody>
          <a:bodyPr wrap="square" rtlCol="0">
            <a:spAutoFit/>
          </a:bodyPr>
          <a:lstStyle/>
          <a:p>
            <a:pPr algn="just"/>
            <a:r>
              <a:rPr lang="it-IT" sz="1600" dirty="0" smtClean="0">
                <a:latin typeface="Times New Roman" pitchFamily="18" charset="0"/>
                <a:cs typeface="Times New Roman" pitchFamily="18" charset="0"/>
              </a:rPr>
              <a:t>Anziani di un villaggio dei </a:t>
            </a:r>
            <a:r>
              <a:rPr lang="it-IT" sz="1600" dirty="0" err="1" smtClean="0">
                <a:latin typeface="Times New Roman" pitchFamily="18" charset="0"/>
                <a:cs typeface="Times New Roman" pitchFamily="18" charset="0"/>
              </a:rPr>
              <a:t>Dogon</a:t>
            </a:r>
            <a:r>
              <a:rPr lang="it-IT" sz="1600" dirty="0" smtClean="0">
                <a:latin typeface="Times New Roman" pitchFamily="18" charset="0"/>
                <a:cs typeface="Times New Roman" pitchFamily="18" charset="0"/>
              </a:rPr>
              <a:t> riuniti sotto il “</a:t>
            </a:r>
            <a:r>
              <a:rPr lang="it-IT" sz="1600" dirty="0" err="1" smtClean="0">
                <a:latin typeface="Times New Roman" pitchFamily="18" charset="0"/>
                <a:cs typeface="Times New Roman" pitchFamily="18" charset="0"/>
              </a:rPr>
              <a:t>togu</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na</a:t>
            </a:r>
            <a:r>
              <a:rPr lang="it-IT" sz="1600" dirty="0" smtClean="0">
                <a:latin typeface="Times New Roman" pitchFamily="18" charset="0"/>
                <a:cs typeface="Times New Roman" pitchFamily="18" charset="0"/>
              </a:rPr>
              <a:t>” o “grande riparo”. Il “Consiglio degli anziani” ha il compito di prendere le decisioni che riguardano l’intero villaggio</a:t>
            </a:r>
            <a:r>
              <a:rPr lang="it-IT" dirty="0" smtClean="0"/>
              <a:t>.</a:t>
            </a:r>
            <a:endParaRPr lang="it-IT" dirty="0"/>
          </a:p>
        </p:txBody>
      </p:sp>
      <p:sp>
        <p:nvSpPr>
          <p:cNvPr id="4" name="Rettangolo 3"/>
          <p:cNvSpPr/>
          <p:nvPr/>
        </p:nvSpPr>
        <p:spPr>
          <a:xfrm>
            <a:off x="3643306" y="285728"/>
            <a:ext cx="1532856" cy="369332"/>
          </a:xfrm>
          <a:prstGeom prst="rect">
            <a:avLst/>
          </a:prstGeom>
          <a:solidFill>
            <a:schemeClr val="tx2">
              <a:lumMod val="40000"/>
              <a:lumOff val="60000"/>
            </a:schemeClr>
          </a:solidFill>
        </p:spPr>
        <p:txBody>
          <a:bodyPr wrap="none">
            <a:spAutoFit/>
          </a:bodyPr>
          <a:lstStyle/>
          <a:p>
            <a:r>
              <a:rPr lang="it-IT" b="1" dirty="0" smtClean="0"/>
              <a:t>Fonti indirette</a:t>
            </a:r>
            <a:endParaRPr lang="it-IT" b="1"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7158" y="4500570"/>
            <a:ext cx="8429684" cy="1815882"/>
          </a:xfrm>
          <a:prstGeom prst="rect">
            <a:avLst/>
          </a:prstGeom>
          <a:solidFill>
            <a:schemeClr val="accent1"/>
          </a:solidFill>
        </p:spPr>
        <p:txBody>
          <a:bodyPr wrap="square" rtlCol="0">
            <a:spAutoFit/>
          </a:bodyPr>
          <a:lstStyle/>
          <a:p>
            <a:pPr algn="just"/>
            <a:r>
              <a:rPr lang="it-IT" sz="1600" dirty="0" smtClean="0">
                <a:latin typeface="Times New Roman" pitchFamily="18" charset="0"/>
                <a:cs typeface="Times New Roman" pitchFamily="18" charset="0"/>
              </a:rPr>
              <a:t>Ogni villaggio </a:t>
            </a:r>
            <a:r>
              <a:rPr lang="it-IT" sz="1600" dirty="0" err="1" smtClean="0">
                <a:latin typeface="Times New Roman" pitchFamily="18" charset="0"/>
                <a:cs typeface="Times New Roman" pitchFamily="18" charset="0"/>
              </a:rPr>
              <a:t>dogon</a:t>
            </a:r>
            <a:r>
              <a:rPr lang="it-IT" sz="1600" dirty="0" smtClean="0">
                <a:latin typeface="Times New Roman" pitchFamily="18" charset="0"/>
                <a:cs typeface="Times New Roman" pitchFamily="18" charset="0"/>
              </a:rPr>
              <a:t> è composto da uno o più clan totemici chiamati </a:t>
            </a:r>
            <a:r>
              <a:rPr lang="it-IT" sz="1600" i="1" dirty="0" smtClean="0">
                <a:latin typeface="Times New Roman" pitchFamily="18" charset="0"/>
                <a:cs typeface="Times New Roman" pitchFamily="18" charset="0"/>
              </a:rPr>
              <a:t>ginna</a:t>
            </a:r>
            <a:r>
              <a:rPr lang="it-IT" sz="1600" dirty="0" smtClean="0">
                <a:latin typeface="Times New Roman" pitchFamily="18" charset="0"/>
                <a:cs typeface="Times New Roman" pitchFamily="18" charset="0"/>
              </a:rPr>
              <a:t>. Ogni </a:t>
            </a:r>
            <a:r>
              <a:rPr lang="it-IT" sz="1600" i="1" dirty="0" smtClean="0">
                <a:latin typeface="Times New Roman" pitchFamily="18" charset="0"/>
                <a:cs typeface="Times New Roman" pitchFamily="18" charset="0"/>
              </a:rPr>
              <a:t>ginna </a:t>
            </a:r>
            <a:r>
              <a:rPr lang="it-IT" sz="1600" dirty="0" smtClean="0">
                <a:latin typeface="Times New Roman" pitchFamily="18" charset="0"/>
                <a:cs typeface="Times New Roman" pitchFamily="18" charset="0"/>
              </a:rPr>
              <a:t>è composta da tutte le famiglie che discendono in linea maschile da uno stesso antenato chiamato </a:t>
            </a:r>
            <a:r>
              <a:rPr lang="it-IT" sz="1600" i="1" dirty="0" err="1" smtClean="0">
                <a:latin typeface="Times New Roman" pitchFamily="18" charset="0"/>
                <a:cs typeface="Times New Roman" pitchFamily="18" charset="0"/>
              </a:rPr>
              <a:t>nommo</a:t>
            </a:r>
            <a:r>
              <a:rPr lang="it-IT" sz="1600" dirty="0" smtClean="0">
                <a:latin typeface="Times New Roman" pitchFamily="18" charset="0"/>
                <a:cs typeface="Times New Roman" pitchFamily="18" charset="0"/>
              </a:rPr>
              <a:t>. A capo del </a:t>
            </a:r>
            <a:r>
              <a:rPr lang="it-IT" sz="1600" i="1" dirty="0" smtClean="0">
                <a:latin typeface="Times New Roman" pitchFamily="18" charset="0"/>
                <a:cs typeface="Times New Roman" pitchFamily="18" charset="0"/>
              </a:rPr>
              <a:t>ginna </a:t>
            </a:r>
            <a:r>
              <a:rPr lang="it-IT" sz="1600" dirty="0" smtClean="0">
                <a:latin typeface="Times New Roman" pitchFamily="18" charset="0"/>
                <a:cs typeface="Times New Roman" pitchFamily="18" charset="0"/>
              </a:rPr>
              <a:t>vi è il patriarca, l’uomo più anziano del gruppo. Ogni “grande famiglia” possiede un determinato terreno da coltivare; questo terreno viene suddiviso dal patriarca in campi che annualmente affida alle varie famiglie per la coltivazione. </a:t>
            </a:r>
          </a:p>
          <a:p>
            <a:pPr algn="just"/>
            <a:r>
              <a:rPr lang="it-IT" sz="1600" dirty="0" smtClean="0">
                <a:latin typeface="Times New Roman" pitchFamily="18" charset="0"/>
                <a:cs typeface="Times New Roman" pitchFamily="18" charset="0"/>
              </a:rPr>
              <a:t>All’epoca della semina e del raccolto, tutto il gruppo offre, per mezzo del prete totemico, dei sacrifici sugli altari del </a:t>
            </a:r>
            <a:r>
              <a:rPr lang="it-IT" sz="1600" i="1" dirty="0" err="1" smtClean="0">
                <a:latin typeface="Times New Roman" pitchFamily="18" charset="0"/>
                <a:cs typeface="Times New Roman" pitchFamily="18" charset="0"/>
              </a:rPr>
              <a:t>nommo</a:t>
            </a:r>
            <a:r>
              <a:rPr lang="it-IT" sz="1600" dirty="0" smtClean="0">
                <a:latin typeface="Times New Roman" pitchFamily="18" charset="0"/>
                <a:cs typeface="Times New Roman" pitchFamily="18" charset="0"/>
              </a:rPr>
              <a:t>.</a:t>
            </a:r>
            <a:endParaRPr lang="it-IT" sz="1600" dirty="0">
              <a:latin typeface="Times New Roman" pitchFamily="18" charset="0"/>
              <a:cs typeface="Times New Roman" pitchFamily="18" charset="0"/>
            </a:endParaRPr>
          </a:p>
        </p:txBody>
      </p:sp>
      <p:pic>
        <p:nvPicPr>
          <p:cNvPr id="101378" name="Picture 2" descr="H:\SCUOLA\STORIA\1-PREISTORIA\4-NEOLITICO\IMMAGINI\20-SOCIETA'\Fonti indirette - Copia (2).jpg"/>
          <p:cNvPicPr>
            <a:picLocks noChangeAspect="1" noChangeArrowheads="1"/>
          </p:cNvPicPr>
          <p:nvPr/>
        </p:nvPicPr>
        <p:blipFill>
          <a:blip r:embed="rId2"/>
          <a:srcRect/>
          <a:stretch>
            <a:fillRect/>
          </a:stretch>
        </p:blipFill>
        <p:spPr bwMode="auto">
          <a:xfrm>
            <a:off x="285720" y="714356"/>
            <a:ext cx="4147718" cy="3078785"/>
          </a:xfrm>
          <a:prstGeom prst="rect">
            <a:avLst/>
          </a:prstGeom>
          <a:noFill/>
        </p:spPr>
      </p:pic>
      <p:sp>
        <p:nvSpPr>
          <p:cNvPr id="5" name="CasellaDiTesto 4"/>
          <p:cNvSpPr txBox="1"/>
          <p:nvPr/>
        </p:nvSpPr>
        <p:spPr>
          <a:xfrm>
            <a:off x="1643042" y="3929066"/>
            <a:ext cx="1500198" cy="338554"/>
          </a:xfrm>
          <a:prstGeom prst="rect">
            <a:avLst/>
          </a:prstGeom>
          <a:solidFill>
            <a:schemeClr val="accent1"/>
          </a:solidFill>
        </p:spPr>
        <p:txBody>
          <a:bodyPr wrap="square" rtlCol="0">
            <a:spAutoFit/>
          </a:bodyPr>
          <a:lstStyle/>
          <a:p>
            <a:r>
              <a:rPr lang="it-IT" sz="1600" dirty="0" smtClean="0">
                <a:latin typeface="Times New Roman" pitchFamily="18" charset="0"/>
                <a:cs typeface="Times New Roman" pitchFamily="18" charset="0"/>
              </a:rPr>
              <a:t>Patriarca </a:t>
            </a:r>
            <a:r>
              <a:rPr lang="it-IT" sz="1600" dirty="0" err="1" smtClean="0">
                <a:latin typeface="Times New Roman" pitchFamily="18" charset="0"/>
                <a:cs typeface="Times New Roman" pitchFamily="18" charset="0"/>
              </a:rPr>
              <a:t>dogon</a:t>
            </a:r>
            <a:endParaRPr lang="it-IT" sz="1600" dirty="0">
              <a:latin typeface="Times New Roman" pitchFamily="18" charset="0"/>
              <a:cs typeface="Times New Roman" pitchFamily="18" charset="0"/>
            </a:endParaRPr>
          </a:p>
        </p:txBody>
      </p:sp>
      <p:sp>
        <p:nvSpPr>
          <p:cNvPr id="6" name="CasellaDiTesto 5"/>
          <p:cNvSpPr txBox="1"/>
          <p:nvPr/>
        </p:nvSpPr>
        <p:spPr>
          <a:xfrm>
            <a:off x="5357818" y="3929066"/>
            <a:ext cx="3000396" cy="338554"/>
          </a:xfrm>
          <a:prstGeom prst="rect">
            <a:avLst/>
          </a:prstGeom>
          <a:solidFill>
            <a:schemeClr val="accent1"/>
          </a:solidFill>
        </p:spPr>
        <p:txBody>
          <a:bodyPr wrap="square" rtlCol="0">
            <a:spAutoFit/>
          </a:bodyPr>
          <a:lstStyle/>
          <a:p>
            <a:r>
              <a:rPr lang="it-IT" sz="1600" dirty="0" smtClean="0">
                <a:latin typeface="Times New Roman" pitchFamily="18" charset="0"/>
                <a:cs typeface="Times New Roman" pitchFamily="18" charset="0"/>
              </a:rPr>
              <a:t>Altare di un </a:t>
            </a:r>
            <a:r>
              <a:rPr lang="it-IT" sz="1600" i="1" dirty="0" err="1" smtClean="0">
                <a:latin typeface="Times New Roman" pitchFamily="18" charset="0"/>
                <a:cs typeface="Times New Roman" pitchFamily="18" charset="0"/>
              </a:rPr>
              <a:t>nommo</a:t>
            </a:r>
            <a:r>
              <a:rPr lang="it-IT" sz="1600" i="1" dirty="0" smtClean="0">
                <a:latin typeface="Times New Roman" pitchFamily="18" charset="0"/>
                <a:cs typeface="Times New Roman" pitchFamily="18" charset="0"/>
              </a:rPr>
              <a:t> </a:t>
            </a:r>
            <a:r>
              <a:rPr lang="it-IT" sz="1600" dirty="0" smtClean="0">
                <a:latin typeface="Times New Roman" pitchFamily="18" charset="0"/>
                <a:cs typeface="Times New Roman" pitchFamily="18" charset="0"/>
              </a:rPr>
              <a:t>con le offerte </a:t>
            </a:r>
            <a:endParaRPr lang="it-IT" sz="1600" dirty="0">
              <a:latin typeface="Times New Roman" pitchFamily="18" charset="0"/>
              <a:cs typeface="Times New Roman" pitchFamily="18" charset="0"/>
            </a:endParaRPr>
          </a:p>
        </p:txBody>
      </p:sp>
      <p:pic>
        <p:nvPicPr>
          <p:cNvPr id="1026" name="Picture 2" descr="H:\SCUOLA\STORIA\1-PREISTORIA\4-NEOLITICO\87.jpg"/>
          <p:cNvPicPr>
            <a:picLocks noChangeAspect="1" noChangeArrowheads="1"/>
          </p:cNvPicPr>
          <p:nvPr/>
        </p:nvPicPr>
        <p:blipFill>
          <a:blip r:embed="rId3"/>
          <a:srcRect/>
          <a:stretch>
            <a:fillRect/>
          </a:stretch>
        </p:blipFill>
        <p:spPr bwMode="auto">
          <a:xfrm>
            <a:off x="5000628" y="714356"/>
            <a:ext cx="3566526" cy="3106522"/>
          </a:xfrm>
          <a:prstGeom prst="rect">
            <a:avLst/>
          </a:prstGeom>
          <a:noFill/>
        </p:spPr>
      </p:pic>
      <p:sp>
        <p:nvSpPr>
          <p:cNvPr id="7" name="Rettangolo 6"/>
          <p:cNvSpPr/>
          <p:nvPr/>
        </p:nvSpPr>
        <p:spPr>
          <a:xfrm>
            <a:off x="3929058" y="142852"/>
            <a:ext cx="1532856" cy="369332"/>
          </a:xfrm>
          <a:prstGeom prst="rect">
            <a:avLst/>
          </a:prstGeom>
          <a:solidFill>
            <a:schemeClr val="tx2">
              <a:lumMod val="40000"/>
              <a:lumOff val="60000"/>
            </a:schemeClr>
          </a:solidFill>
        </p:spPr>
        <p:txBody>
          <a:bodyPr wrap="none">
            <a:spAutoFit/>
          </a:bodyPr>
          <a:lstStyle/>
          <a:p>
            <a:r>
              <a:rPr lang="it-IT" b="1" dirty="0" smtClean="0"/>
              <a:t>Fonti indirette</a:t>
            </a:r>
            <a:endParaRPr lang="it-IT"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6357950" y="142852"/>
            <a:ext cx="1354923" cy="369332"/>
          </a:xfrm>
          <a:prstGeom prst="rect">
            <a:avLst/>
          </a:prstGeom>
          <a:solidFill>
            <a:schemeClr val="tx2">
              <a:lumMod val="40000"/>
              <a:lumOff val="60000"/>
            </a:schemeClr>
          </a:solidFill>
        </p:spPr>
        <p:txBody>
          <a:bodyPr wrap="none">
            <a:spAutoFit/>
          </a:bodyPr>
          <a:lstStyle/>
          <a:p>
            <a:r>
              <a:rPr lang="it-IT" b="1" dirty="0" smtClean="0"/>
              <a:t>Fonti dirette</a:t>
            </a:r>
            <a:endParaRPr lang="it-IT" b="1" dirty="0"/>
          </a:p>
        </p:txBody>
      </p:sp>
      <p:pic>
        <p:nvPicPr>
          <p:cNvPr id="4098" name="Picture 2" descr="H:\SCUOLA\STORIA\1-PREISTORIA\4-NEOLITICO\IMMAGINI\3-TAGLIA E BRUCIA\Fonti dirette - Copia (2).jpg"/>
          <p:cNvPicPr>
            <a:picLocks noChangeAspect="1" noChangeArrowheads="1"/>
          </p:cNvPicPr>
          <p:nvPr/>
        </p:nvPicPr>
        <p:blipFill>
          <a:blip r:embed="rId2" cstate="print"/>
          <a:srcRect/>
          <a:stretch>
            <a:fillRect/>
          </a:stretch>
        </p:blipFill>
        <p:spPr bwMode="auto">
          <a:xfrm>
            <a:off x="142844" y="214290"/>
            <a:ext cx="4143329" cy="3165043"/>
          </a:xfrm>
          <a:prstGeom prst="rect">
            <a:avLst/>
          </a:prstGeom>
          <a:noFill/>
        </p:spPr>
      </p:pic>
      <p:sp>
        <p:nvSpPr>
          <p:cNvPr id="8" name="CasellaDiTesto 7"/>
          <p:cNvSpPr txBox="1"/>
          <p:nvPr/>
        </p:nvSpPr>
        <p:spPr>
          <a:xfrm>
            <a:off x="214282" y="3429000"/>
            <a:ext cx="4000528" cy="646331"/>
          </a:xfrm>
          <a:prstGeom prst="rect">
            <a:avLst/>
          </a:prstGeom>
          <a:solidFill>
            <a:srgbClr val="FFC000"/>
          </a:solidFill>
        </p:spPr>
        <p:txBody>
          <a:bodyPr wrap="square" rtlCol="0">
            <a:spAutoFit/>
          </a:bodyPr>
          <a:lstStyle/>
          <a:p>
            <a:pPr algn="just"/>
            <a:r>
              <a:rPr lang="it-IT" dirty="0" smtClean="0">
                <a:latin typeface="Times New Roman" pitchFamily="18" charset="0"/>
                <a:cs typeface="Times New Roman" pitchFamily="18" charset="0"/>
              </a:rPr>
              <a:t>La scure viene utilizzata per abbattere gli alberi e per spaccare il legno</a:t>
            </a:r>
            <a:endParaRPr lang="it-IT" dirty="0">
              <a:latin typeface="Times New Roman" pitchFamily="18" charset="0"/>
              <a:cs typeface="Times New Roman" pitchFamily="18" charset="0"/>
            </a:endParaRPr>
          </a:p>
        </p:txBody>
      </p:sp>
      <p:pic>
        <p:nvPicPr>
          <p:cNvPr id="4099" name="Picture 3" descr="H:\SCUOLA\STORIA\1-PREISTORIA\4-NEOLITICO\IMMAGINI\3-TAGLIA E BRUCIA\Fonti dirette - Copia.jpg"/>
          <p:cNvPicPr>
            <a:picLocks noChangeAspect="1" noChangeArrowheads="1"/>
          </p:cNvPicPr>
          <p:nvPr/>
        </p:nvPicPr>
        <p:blipFill>
          <a:blip r:embed="rId3"/>
          <a:srcRect/>
          <a:stretch>
            <a:fillRect/>
          </a:stretch>
        </p:blipFill>
        <p:spPr bwMode="auto">
          <a:xfrm>
            <a:off x="4500562" y="1857364"/>
            <a:ext cx="4481292" cy="3761476"/>
          </a:xfrm>
          <a:prstGeom prst="rect">
            <a:avLst/>
          </a:prstGeom>
          <a:noFill/>
        </p:spPr>
      </p:pic>
      <p:sp>
        <p:nvSpPr>
          <p:cNvPr id="10" name="CasellaDiTesto 9"/>
          <p:cNvSpPr txBox="1"/>
          <p:nvPr/>
        </p:nvSpPr>
        <p:spPr>
          <a:xfrm>
            <a:off x="4572000" y="5715016"/>
            <a:ext cx="4357718" cy="646331"/>
          </a:xfrm>
          <a:prstGeom prst="rect">
            <a:avLst/>
          </a:prstGeom>
          <a:solidFill>
            <a:srgbClr val="FFC000"/>
          </a:solidFill>
        </p:spPr>
        <p:txBody>
          <a:bodyPr wrap="square" rtlCol="0">
            <a:spAutoFit/>
          </a:bodyPr>
          <a:lstStyle/>
          <a:p>
            <a:r>
              <a:rPr lang="it-IT" dirty="0" smtClean="0">
                <a:latin typeface="Times New Roman" pitchFamily="18" charset="0"/>
                <a:cs typeface="Times New Roman" pitchFamily="18" charset="0"/>
              </a:rPr>
              <a:t>L’ascia serve ad asportare una sottile sezione di legno da un blocco più grande</a:t>
            </a:r>
            <a:endParaRPr lang="it-IT"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2428868"/>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La religione</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714488"/>
            <a:ext cx="8858312" cy="2308324"/>
          </a:xfrm>
          <a:prstGeom prst="rect">
            <a:avLst/>
          </a:prstGeom>
          <a:solidFill>
            <a:schemeClr val="accent4">
              <a:lumMod val="20000"/>
              <a:lumOff val="80000"/>
            </a:schemeClr>
          </a:solidFill>
        </p:spPr>
        <p:txBody>
          <a:bodyPr wrap="square" rtlCol="0">
            <a:spAutoFit/>
          </a:bodyPr>
          <a:lstStyle/>
          <a:p>
            <a:pPr algn="just"/>
            <a:r>
              <a:rPr lang="it-IT" dirty="0" smtClean="0">
                <a:latin typeface="Times New Roman" pitchFamily="18" charset="0"/>
                <a:cs typeface="Times New Roman" pitchFamily="18" charset="0"/>
              </a:rPr>
              <a:t>La nuova civiltà dell’agricoltura sviluppa un particolare senso religioso. La vita dell’uomo dipende, ora, dalle condizioni climatiche e dall’avvicendamento delle stagioni, perciò egli venera i corpi celesti e, in particolare, il Sole.</a:t>
            </a:r>
          </a:p>
          <a:p>
            <a:pPr algn="just"/>
            <a:r>
              <a:rPr lang="it-IT" dirty="0" smtClean="0">
                <a:latin typeface="Times New Roman" pitchFamily="18" charset="0"/>
                <a:cs typeface="Times New Roman" pitchFamily="18" charset="0"/>
              </a:rPr>
              <a:t>A questa religione degli </a:t>
            </a:r>
            <a:r>
              <a:rPr lang="it-IT" b="1" dirty="0" smtClean="0">
                <a:latin typeface="Times New Roman" pitchFamily="18" charset="0"/>
                <a:cs typeface="Times New Roman" pitchFamily="18" charset="0"/>
              </a:rPr>
              <a:t>astri</a:t>
            </a:r>
            <a:r>
              <a:rPr lang="it-IT" dirty="0" smtClean="0">
                <a:latin typeface="Times New Roman" pitchFamily="18" charset="0"/>
                <a:cs typeface="Times New Roman" pitchFamily="18" charset="0"/>
              </a:rPr>
              <a:t> e del </a:t>
            </a:r>
            <a:r>
              <a:rPr lang="it-IT" b="1" dirty="0" smtClean="0">
                <a:latin typeface="Times New Roman" pitchFamily="18" charset="0"/>
                <a:cs typeface="Times New Roman" pitchFamily="18" charset="0"/>
              </a:rPr>
              <a:t>Sole</a:t>
            </a:r>
            <a:r>
              <a:rPr lang="it-IT" dirty="0" smtClean="0">
                <a:latin typeface="Times New Roman" pitchFamily="18" charset="0"/>
                <a:cs typeface="Times New Roman" pitchFamily="18" charset="0"/>
              </a:rPr>
              <a:t>, è collegata la grande diffusione dei </a:t>
            </a:r>
            <a:r>
              <a:rPr lang="it-IT" b="1" dirty="0" smtClean="0">
                <a:latin typeface="Times New Roman" pitchFamily="18" charset="0"/>
                <a:cs typeface="Times New Roman" pitchFamily="18" charset="0"/>
              </a:rPr>
              <a:t>monumenti megalitici </a:t>
            </a:r>
            <a:r>
              <a:rPr lang="it-IT" dirty="0" smtClean="0">
                <a:latin typeface="Times New Roman" pitchFamily="18" charset="0"/>
                <a:cs typeface="Times New Roman" pitchFamily="18" charset="0"/>
              </a:rPr>
              <a:t>(menhir, dolmen, cromlech) che, nel terzo millennio a.C., si estende in tutta Europa. Questi giganteschi monumenti avevano, generalmente, </a:t>
            </a:r>
            <a:r>
              <a:rPr lang="it-IT" b="1" dirty="0" smtClean="0">
                <a:latin typeface="Times New Roman" pitchFamily="18" charset="0"/>
                <a:cs typeface="Times New Roman" pitchFamily="18" charset="0"/>
              </a:rPr>
              <a:t>funzioni funebri </a:t>
            </a:r>
            <a:r>
              <a:rPr lang="it-IT" dirty="0" smtClean="0">
                <a:latin typeface="Times New Roman" pitchFamily="18" charset="0"/>
                <a:cs typeface="Times New Roman" pitchFamily="18" charset="0"/>
              </a:rPr>
              <a:t>(tombe) </a:t>
            </a:r>
            <a:r>
              <a:rPr lang="it-IT" b="1" dirty="0" smtClean="0">
                <a:latin typeface="Times New Roman" pitchFamily="18" charset="0"/>
                <a:cs typeface="Times New Roman" pitchFamily="18" charset="0"/>
              </a:rPr>
              <a:t>o religiose </a:t>
            </a:r>
            <a:r>
              <a:rPr lang="it-IT" dirty="0" smtClean="0">
                <a:latin typeface="Times New Roman" pitchFamily="18" charset="0"/>
                <a:cs typeface="Times New Roman" pitchFamily="18" charset="0"/>
              </a:rPr>
              <a:t>(altari o luoghi di riunione), ma erano anche un </a:t>
            </a:r>
            <a:r>
              <a:rPr lang="it-IT" b="1" dirty="0" smtClean="0">
                <a:latin typeface="Times New Roman" pitchFamily="18" charset="0"/>
                <a:cs typeface="Times New Roman" pitchFamily="18" charset="0"/>
              </a:rPr>
              <a:t>punto di orientamento </a:t>
            </a:r>
            <a:r>
              <a:rPr lang="it-IT" dirty="0" smtClean="0">
                <a:latin typeface="Times New Roman" pitchFamily="18" charset="0"/>
                <a:cs typeface="Times New Roman" pitchFamily="18" charset="0"/>
              </a:rPr>
              <a:t>per conoscere la posizione degli astri nel corso del giorno o in determinati periodi dell’anno.</a:t>
            </a:r>
          </a:p>
        </p:txBody>
      </p:sp>
      <p:sp>
        <p:nvSpPr>
          <p:cNvPr id="3" name="Rettangolo 2"/>
          <p:cNvSpPr/>
          <p:nvPr/>
        </p:nvSpPr>
        <p:spPr>
          <a:xfrm>
            <a:off x="4000496" y="428604"/>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SCUOLA\STORIA\1-PREISTORIA\4-NEOLITICO\IMMAGINI\21-RELIGIONE\1-ADORAZIONE DEGLI ASTRI\Ipotesi - Copia (2).JPG"/>
          <p:cNvPicPr>
            <a:picLocks noChangeAspect="1" noChangeArrowheads="1"/>
          </p:cNvPicPr>
          <p:nvPr/>
        </p:nvPicPr>
        <p:blipFill>
          <a:blip r:embed="rId2" cstate="print"/>
          <a:srcRect/>
          <a:stretch>
            <a:fillRect/>
          </a:stretch>
        </p:blipFill>
        <p:spPr bwMode="auto">
          <a:xfrm>
            <a:off x="428596" y="357166"/>
            <a:ext cx="8499475" cy="6200775"/>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SCUOLA\STORIA\1-PREISTORIA\4-NEOLITICO\IMMAGINI\21-RELIGIONE\1-ADORAZIONE DEGLI ASTRI\Ipotesi - Copia (3).JPG"/>
          <p:cNvPicPr>
            <a:picLocks noChangeAspect="1" noChangeArrowheads="1"/>
          </p:cNvPicPr>
          <p:nvPr/>
        </p:nvPicPr>
        <p:blipFill>
          <a:blip r:embed="rId2" cstate="print"/>
          <a:srcRect/>
          <a:stretch>
            <a:fillRect/>
          </a:stretch>
        </p:blipFill>
        <p:spPr bwMode="auto">
          <a:xfrm>
            <a:off x="285720" y="142852"/>
            <a:ext cx="8651748" cy="6361684"/>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SCUOLA\STORIA\1-PREISTORIA\4-NEOLITICO\IMMAGINI\21-RELIGIONE\1-ADORAZIONE DEGLI ASTRI\Ipotesi - Copia.JPG"/>
          <p:cNvPicPr>
            <a:picLocks noChangeAspect="1" noChangeArrowheads="1"/>
          </p:cNvPicPr>
          <p:nvPr/>
        </p:nvPicPr>
        <p:blipFill>
          <a:blip r:embed="rId2" cstate="print"/>
          <a:srcRect/>
          <a:stretch>
            <a:fillRect/>
          </a:stretch>
        </p:blipFill>
        <p:spPr bwMode="auto">
          <a:xfrm>
            <a:off x="928662" y="785794"/>
            <a:ext cx="7171944" cy="5513832"/>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comune.pisa.it/gr-archeologico/archeobuti/ww8.jpg"/>
          <p:cNvPicPr>
            <a:picLocks noChangeAspect="1" noChangeArrowheads="1"/>
          </p:cNvPicPr>
          <p:nvPr/>
        </p:nvPicPr>
        <p:blipFill>
          <a:blip r:embed="rId2"/>
          <a:srcRect/>
          <a:stretch>
            <a:fillRect/>
          </a:stretch>
        </p:blipFill>
        <p:spPr bwMode="auto">
          <a:xfrm>
            <a:off x="142844" y="142852"/>
            <a:ext cx="3912596" cy="2931810"/>
          </a:xfrm>
          <a:prstGeom prst="rect">
            <a:avLst/>
          </a:prstGeom>
          <a:noFill/>
        </p:spPr>
      </p:pic>
      <p:sp>
        <p:nvSpPr>
          <p:cNvPr id="3" name="Rettangolo 2"/>
          <p:cNvSpPr/>
          <p:nvPr/>
        </p:nvSpPr>
        <p:spPr>
          <a:xfrm>
            <a:off x="4071934" y="142852"/>
            <a:ext cx="4286280" cy="1384995"/>
          </a:xfrm>
          <a:prstGeom prst="rect">
            <a:avLst/>
          </a:prstGeom>
          <a:solidFill>
            <a:schemeClr val="accent1"/>
          </a:solidFill>
        </p:spPr>
        <p:txBody>
          <a:bodyPr wrap="square">
            <a:spAutoFit/>
          </a:bodyPr>
          <a:lstStyle/>
          <a:p>
            <a:pPr algn="just"/>
            <a:r>
              <a:rPr lang="it-IT" sz="1400" dirty="0" smtClean="0">
                <a:latin typeface="Times New Roman" pitchFamily="18" charset="0"/>
                <a:cs typeface="Times New Roman" pitchFamily="18" charset="0"/>
              </a:rPr>
              <a:t>Incisioni rupestri del Neolitico. Raffigurazione di scena di </a:t>
            </a:r>
            <a:r>
              <a:rPr lang="it-IT" sz="1400" b="1" dirty="0" smtClean="0">
                <a:latin typeface="Times New Roman" pitchFamily="18" charset="0"/>
                <a:cs typeface="Times New Roman" pitchFamily="18" charset="0"/>
              </a:rPr>
              <a:t>adorazione del sole </a:t>
            </a:r>
            <a:r>
              <a:rPr lang="it-IT" sz="1400" dirty="0" smtClean="0">
                <a:latin typeface="Times New Roman" pitchFamily="18" charset="0"/>
                <a:cs typeface="Times New Roman" pitchFamily="18" charset="0"/>
              </a:rPr>
              <a:t>con numerose figure di </a:t>
            </a:r>
            <a:r>
              <a:rPr lang="it-IT" sz="1400" i="1" dirty="0" smtClean="0">
                <a:latin typeface="Times New Roman" pitchFamily="18" charset="0"/>
                <a:cs typeface="Times New Roman" pitchFamily="18" charset="0"/>
              </a:rPr>
              <a:t>oranti </a:t>
            </a:r>
            <a:r>
              <a:rPr lang="it-IT" sz="1400" dirty="0" smtClean="0">
                <a:latin typeface="Times New Roman" pitchFamily="18" charset="0"/>
                <a:cs typeface="Times New Roman" pitchFamily="18" charset="0"/>
              </a:rPr>
              <a:t>stilizzati. Altri sembrano essere dei giocolieri o portatori di doni. Si notino a sinistra le figure di oranti privi di testa e orizzontali (defunti ?). (</a:t>
            </a:r>
            <a:r>
              <a:rPr lang="it-IT" sz="1400" dirty="0" err="1" smtClean="0">
                <a:latin typeface="Times New Roman" pitchFamily="18" charset="0"/>
                <a:cs typeface="Times New Roman" pitchFamily="18" charset="0"/>
              </a:rPr>
              <a:t>Coren</a:t>
            </a:r>
            <a:r>
              <a:rPr lang="it-IT" sz="1400" dirty="0" smtClean="0">
                <a:latin typeface="Times New Roman" pitchFamily="18" charset="0"/>
                <a:cs typeface="Times New Roman" pitchFamily="18" charset="0"/>
              </a:rPr>
              <a:t> del </a:t>
            </a:r>
            <a:r>
              <a:rPr lang="it-IT" sz="1400" dirty="0" err="1" smtClean="0">
                <a:latin typeface="Times New Roman" pitchFamily="18" charset="0"/>
                <a:cs typeface="Times New Roman" pitchFamily="18" charset="0"/>
              </a:rPr>
              <a:t>Valento</a:t>
            </a:r>
            <a:r>
              <a:rPr lang="it-IT" sz="1400" dirty="0" smtClean="0">
                <a:latin typeface="Times New Roman" pitchFamily="18" charset="0"/>
                <a:cs typeface="Times New Roman" pitchFamily="18" charset="0"/>
              </a:rPr>
              <a:t>, Valcamonica , Brescia)</a:t>
            </a:r>
            <a:endParaRPr lang="it-IT" sz="1400" dirty="0">
              <a:latin typeface="Times New Roman" pitchFamily="18" charset="0"/>
              <a:cs typeface="Times New Roman" pitchFamily="18" charset="0"/>
            </a:endParaRPr>
          </a:p>
        </p:txBody>
      </p:sp>
      <p:pic>
        <p:nvPicPr>
          <p:cNvPr id="2052" name="Picture 4" descr="Visualizza immagine di origine"/>
          <p:cNvPicPr>
            <a:picLocks noChangeAspect="1" noChangeArrowheads="1"/>
          </p:cNvPicPr>
          <p:nvPr/>
        </p:nvPicPr>
        <p:blipFill>
          <a:blip r:embed="rId3"/>
          <a:srcRect/>
          <a:stretch>
            <a:fillRect/>
          </a:stretch>
        </p:blipFill>
        <p:spPr bwMode="auto">
          <a:xfrm>
            <a:off x="142844" y="3214686"/>
            <a:ext cx="4572000" cy="2857500"/>
          </a:xfrm>
          <a:prstGeom prst="rect">
            <a:avLst/>
          </a:prstGeom>
          <a:noFill/>
        </p:spPr>
      </p:pic>
      <p:pic>
        <p:nvPicPr>
          <p:cNvPr id="2053" name="Picture 5" descr="H:\SCUOLA\STORIA\1-PREISTORIA\4-NEOLITICO\IMMAGINI\21-RELIGIONE\1-ADORAZIONE DEGLI ASTRI\Fonti dirette - Copia (2).jpg"/>
          <p:cNvPicPr>
            <a:picLocks noChangeAspect="1" noChangeArrowheads="1"/>
          </p:cNvPicPr>
          <p:nvPr/>
        </p:nvPicPr>
        <p:blipFill>
          <a:blip r:embed="rId4"/>
          <a:srcRect/>
          <a:stretch>
            <a:fillRect/>
          </a:stretch>
        </p:blipFill>
        <p:spPr bwMode="auto">
          <a:xfrm>
            <a:off x="5000628" y="3786190"/>
            <a:ext cx="4000073" cy="2652735"/>
          </a:xfrm>
          <a:prstGeom prst="rect">
            <a:avLst/>
          </a:prstGeom>
          <a:noFill/>
        </p:spPr>
      </p:pic>
      <p:pic>
        <p:nvPicPr>
          <p:cNvPr id="2054" name="Picture 6" descr="H:\SCUOLA\STORIA\1-PREISTORIA\4-NEOLITICO\IMMAGINI\21-RELIGIONE\1-ADORAZIONE DEGLI ASTRI\Fonti dirette - Copia (3).jpg"/>
          <p:cNvPicPr>
            <a:picLocks noChangeAspect="1" noChangeArrowheads="1"/>
          </p:cNvPicPr>
          <p:nvPr/>
        </p:nvPicPr>
        <p:blipFill>
          <a:blip r:embed="rId5"/>
          <a:srcRect/>
          <a:stretch>
            <a:fillRect/>
          </a:stretch>
        </p:blipFill>
        <p:spPr bwMode="auto">
          <a:xfrm>
            <a:off x="5786446" y="1643050"/>
            <a:ext cx="3174187" cy="2084466"/>
          </a:xfrm>
          <a:prstGeom prst="rect">
            <a:avLst/>
          </a:prstGeom>
          <a:noFill/>
        </p:spPr>
      </p:pic>
      <p:sp>
        <p:nvSpPr>
          <p:cNvPr id="7" name="CasellaDiTesto 6"/>
          <p:cNvSpPr txBox="1"/>
          <p:nvPr/>
        </p:nvSpPr>
        <p:spPr>
          <a:xfrm>
            <a:off x="4857752" y="2000240"/>
            <a:ext cx="898003" cy="338554"/>
          </a:xfrm>
          <a:prstGeom prst="rect">
            <a:avLst/>
          </a:prstGeom>
          <a:solidFill>
            <a:schemeClr val="accent1"/>
          </a:solidFill>
        </p:spPr>
        <p:txBody>
          <a:bodyPr wrap="none" rtlCol="0">
            <a:spAutoFit/>
          </a:bodyPr>
          <a:lstStyle/>
          <a:p>
            <a:r>
              <a:rPr lang="it-IT" sz="1600" dirty="0" smtClean="0">
                <a:latin typeface="Times New Roman" pitchFamily="18" charset="0"/>
                <a:cs typeface="Times New Roman" pitchFamily="18" charset="0"/>
              </a:rPr>
              <a:t>Dolmen </a:t>
            </a:r>
            <a:endParaRPr lang="it-IT" sz="1600" dirty="0">
              <a:latin typeface="Times New Roman" pitchFamily="18" charset="0"/>
              <a:cs typeface="Times New Roman" pitchFamily="18" charset="0"/>
            </a:endParaRPr>
          </a:p>
        </p:txBody>
      </p:sp>
      <p:sp>
        <p:nvSpPr>
          <p:cNvPr id="8" name="CasellaDiTesto 7"/>
          <p:cNvSpPr txBox="1"/>
          <p:nvPr/>
        </p:nvSpPr>
        <p:spPr>
          <a:xfrm>
            <a:off x="357158" y="6143644"/>
            <a:ext cx="2217274" cy="338554"/>
          </a:xfrm>
          <a:prstGeom prst="rect">
            <a:avLst/>
          </a:prstGeom>
          <a:solidFill>
            <a:schemeClr val="accent1"/>
          </a:solidFill>
        </p:spPr>
        <p:txBody>
          <a:bodyPr wrap="none" rtlCol="0">
            <a:spAutoFit/>
          </a:bodyPr>
          <a:lstStyle/>
          <a:p>
            <a:r>
              <a:rPr lang="it-IT" sz="1600" dirty="0" smtClean="0">
                <a:latin typeface="Times New Roman" pitchFamily="18" charset="0"/>
                <a:cs typeface="Times New Roman" pitchFamily="18" charset="0"/>
              </a:rPr>
              <a:t>Cromlech di Stonehenge</a:t>
            </a:r>
            <a:endParaRPr lang="it-IT" sz="1600" dirty="0">
              <a:latin typeface="Times New Roman" pitchFamily="18" charset="0"/>
              <a:cs typeface="Times New Roman" pitchFamily="18" charset="0"/>
            </a:endParaRPr>
          </a:p>
        </p:txBody>
      </p:sp>
      <p:sp>
        <p:nvSpPr>
          <p:cNvPr id="9" name="CasellaDiTesto 8"/>
          <p:cNvSpPr txBox="1"/>
          <p:nvPr/>
        </p:nvSpPr>
        <p:spPr>
          <a:xfrm>
            <a:off x="5857884" y="6429396"/>
            <a:ext cx="2590774" cy="338554"/>
          </a:xfrm>
          <a:prstGeom prst="rect">
            <a:avLst/>
          </a:prstGeom>
          <a:solidFill>
            <a:schemeClr val="accent1"/>
          </a:solidFill>
        </p:spPr>
        <p:txBody>
          <a:bodyPr wrap="none" rtlCol="0">
            <a:spAutoFit/>
          </a:bodyPr>
          <a:lstStyle/>
          <a:p>
            <a:r>
              <a:rPr lang="it-IT" sz="1600" dirty="0" smtClean="0">
                <a:latin typeface="Times New Roman" pitchFamily="18" charset="0"/>
                <a:cs typeface="Times New Roman" pitchFamily="18" charset="0"/>
              </a:rPr>
              <a:t>I menhir di </a:t>
            </a:r>
            <a:r>
              <a:rPr lang="it-IT" sz="1600" dirty="0" err="1" smtClean="0">
                <a:latin typeface="Times New Roman" pitchFamily="18" charset="0"/>
                <a:cs typeface="Times New Roman" pitchFamily="18" charset="0"/>
              </a:rPr>
              <a:t>Carnac</a:t>
            </a:r>
            <a:r>
              <a:rPr lang="it-IT" sz="1600" dirty="0" smtClean="0">
                <a:latin typeface="Times New Roman" pitchFamily="18" charset="0"/>
                <a:cs typeface="Times New Roman" pitchFamily="18" charset="0"/>
              </a:rPr>
              <a:t> (Francia) </a:t>
            </a:r>
            <a:endParaRPr lang="it-IT" sz="1600" dirty="0">
              <a:latin typeface="Times New Roman" pitchFamily="18" charset="0"/>
              <a:cs typeface="Times New Roman" pitchFamily="18" charset="0"/>
            </a:endParaRPr>
          </a:p>
        </p:txBody>
      </p:sp>
      <p:sp>
        <p:nvSpPr>
          <p:cNvPr id="10" name="Rettangolo 9"/>
          <p:cNvSpPr/>
          <p:nvPr/>
        </p:nvSpPr>
        <p:spPr>
          <a:xfrm>
            <a:off x="3143240" y="6286520"/>
            <a:ext cx="1407821" cy="369332"/>
          </a:xfrm>
          <a:prstGeom prst="rect">
            <a:avLst/>
          </a:prstGeom>
          <a:solidFill>
            <a:schemeClr val="tx2">
              <a:lumMod val="40000"/>
              <a:lumOff val="60000"/>
            </a:schemeClr>
          </a:solidFill>
        </p:spPr>
        <p:txBody>
          <a:bodyPr wrap="none">
            <a:spAutoFit/>
          </a:bodyPr>
          <a:lstStyle/>
          <a:p>
            <a:r>
              <a:rPr lang="it-IT" b="1" dirty="0" smtClean="0"/>
              <a:t>Fonti dirette</a:t>
            </a:r>
            <a:endParaRPr lang="it-IT" b="1"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000232" y="2690336"/>
            <a:ext cx="5143536" cy="1200329"/>
          </a:xfrm>
          <a:prstGeom prst="rect">
            <a:avLst/>
          </a:prstGeom>
          <a:solidFill>
            <a:schemeClr val="accent4">
              <a:lumMod val="20000"/>
              <a:lumOff val="80000"/>
            </a:schemeClr>
          </a:solidFill>
        </p:spPr>
        <p:txBody>
          <a:bodyPr wrap="square">
            <a:spAutoFit/>
          </a:bodyPr>
          <a:lstStyle/>
          <a:p>
            <a:pPr algn="just"/>
            <a:r>
              <a:rPr lang="it-IT" dirty="0" smtClean="0">
                <a:latin typeface="Times New Roman" pitchFamily="18" charset="0"/>
                <a:cs typeface="Times New Roman" pitchFamily="18" charset="0"/>
              </a:rPr>
              <a:t>Accanto alla religione degli astri, si sviluppano anche culti collegati alla procreazione degli animali e alla fertilità della terra. Appaiono, quasi ovunque, il culto del</a:t>
            </a:r>
            <a:r>
              <a:rPr lang="it-IT" b="1" dirty="0" smtClean="0">
                <a:latin typeface="Times New Roman" pitchFamily="18" charset="0"/>
                <a:cs typeface="Times New Roman" pitchFamily="18" charset="0"/>
              </a:rPr>
              <a:t> toro </a:t>
            </a:r>
            <a:r>
              <a:rPr lang="it-IT" dirty="0" smtClean="0">
                <a:latin typeface="Times New Roman" pitchFamily="18" charset="0"/>
                <a:cs typeface="Times New Roman" pitchFamily="18" charset="0"/>
              </a:rPr>
              <a:t>e quello della</a:t>
            </a:r>
            <a:r>
              <a:rPr lang="it-IT" b="1" dirty="0" smtClean="0">
                <a:latin typeface="Times New Roman" pitchFamily="18" charset="0"/>
                <a:cs typeface="Times New Roman" pitchFamily="18" charset="0"/>
              </a:rPr>
              <a:t> dea-madre</a:t>
            </a:r>
            <a:r>
              <a:rPr lang="it-IT" dirty="0" smtClean="0">
                <a:latin typeface="Times New Roman" pitchFamily="18" charset="0"/>
                <a:cs typeface="Times New Roman" pitchFamily="18" charset="0"/>
              </a:rPr>
              <a:t>.</a:t>
            </a:r>
            <a:endParaRPr lang="it-IT" dirty="0">
              <a:latin typeface="Times New Roman" pitchFamily="18" charset="0"/>
              <a:cs typeface="Times New Roman" pitchFamily="18" charset="0"/>
            </a:endParaRPr>
          </a:p>
        </p:txBody>
      </p:sp>
      <p:sp>
        <p:nvSpPr>
          <p:cNvPr id="3" name="Rettangolo 2"/>
          <p:cNvSpPr/>
          <p:nvPr/>
        </p:nvSpPr>
        <p:spPr>
          <a:xfrm>
            <a:off x="4000496" y="428604"/>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SCUOLA\STORIA\1-PREISTORIA\4-NEOLITICO\IMMAGINI\21-RELIGIONE\2-FERTILITA'\Fonti dirette - Copia (2).png"/>
          <p:cNvPicPr>
            <a:picLocks noChangeAspect="1" noChangeArrowheads="1"/>
          </p:cNvPicPr>
          <p:nvPr/>
        </p:nvPicPr>
        <p:blipFill>
          <a:blip r:embed="rId2"/>
          <a:srcRect/>
          <a:stretch>
            <a:fillRect/>
          </a:stretch>
        </p:blipFill>
        <p:spPr bwMode="auto">
          <a:xfrm>
            <a:off x="285721" y="357174"/>
            <a:ext cx="5059048" cy="2788572"/>
          </a:xfrm>
          <a:prstGeom prst="rect">
            <a:avLst/>
          </a:prstGeom>
          <a:noFill/>
        </p:spPr>
      </p:pic>
      <p:pic>
        <p:nvPicPr>
          <p:cNvPr id="4099" name="Picture 3" descr="H:\SCUOLA\STORIA\1-PREISTORIA\4-NEOLITICO\IMMAGINI\21-RELIGIONE\2-FERTILITA'\Fonti dirette - Copia.png"/>
          <p:cNvPicPr>
            <a:picLocks noChangeAspect="1" noChangeArrowheads="1"/>
          </p:cNvPicPr>
          <p:nvPr/>
        </p:nvPicPr>
        <p:blipFill>
          <a:blip r:embed="rId3"/>
          <a:srcRect/>
          <a:stretch>
            <a:fillRect/>
          </a:stretch>
        </p:blipFill>
        <p:spPr bwMode="auto">
          <a:xfrm>
            <a:off x="5857884" y="714356"/>
            <a:ext cx="3097905" cy="4009905"/>
          </a:xfrm>
          <a:prstGeom prst="rect">
            <a:avLst/>
          </a:prstGeom>
          <a:noFill/>
        </p:spPr>
      </p:pic>
      <p:sp>
        <p:nvSpPr>
          <p:cNvPr id="4" name="CasellaDiTesto 3"/>
          <p:cNvSpPr txBox="1"/>
          <p:nvPr/>
        </p:nvSpPr>
        <p:spPr>
          <a:xfrm>
            <a:off x="357158" y="3214686"/>
            <a:ext cx="4500594" cy="584775"/>
          </a:xfrm>
          <a:prstGeom prst="rect">
            <a:avLst/>
          </a:prstGeom>
          <a:solidFill>
            <a:schemeClr val="accent1"/>
          </a:solidFill>
        </p:spPr>
        <p:txBody>
          <a:bodyPr wrap="square" rtlCol="0">
            <a:spAutoFit/>
          </a:bodyPr>
          <a:lstStyle/>
          <a:p>
            <a:r>
              <a:rPr lang="it-IT" sz="1600" dirty="0" smtClean="0">
                <a:latin typeface="Times New Roman" pitchFamily="18" charset="0"/>
                <a:cs typeface="Times New Roman" pitchFamily="18" charset="0"/>
              </a:rPr>
              <a:t>Il muro di un santuario di </a:t>
            </a:r>
            <a:r>
              <a:rPr lang="it-IT" sz="1600" dirty="0" err="1" smtClean="0">
                <a:latin typeface="Times New Roman" pitchFamily="18" charset="0"/>
                <a:cs typeface="Times New Roman" pitchFamily="18" charset="0"/>
              </a:rPr>
              <a:t>Catal</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Hujuk</a:t>
            </a:r>
            <a:r>
              <a:rPr lang="it-IT" sz="1600" dirty="0" smtClean="0">
                <a:latin typeface="Times New Roman" pitchFamily="18" charset="0"/>
                <a:cs typeface="Times New Roman" pitchFamily="18" charset="0"/>
              </a:rPr>
              <a:t> con affrescato un </a:t>
            </a:r>
            <a:r>
              <a:rPr lang="it-IT" sz="1600" b="1" dirty="0" smtClean="0">
                <a:latin typeface="Times New Roman" pitchFamily="18" charset="0"/>
                <a:cs typeface="Times New Roman" pitchFamily="18" charset="0"/>
              </a:rPr>
              <a:t>toro</a:t>
            </a:r>
            <a:endParaRPr lang="it-IT" sz="1600" b="1" dirty="0">
              <a:latin typeface="Times New Roman" pitchFamily="18" charset="0"/>
              <a:cs typeface="Times New Roman" pitchFamily="18" charset="0"/>
            </a:endParaRPr>
          </a:p>
        </p:txBody>
      </p:sp>
      <p:sp>
        <p:nvSpPr>
          <p:cNvPr id="5" name="CasellaDiTesto 4"/>
          <p:cNvSpPr txBox="1"/>
          <p:nvPr/>
        </p:nvSpPr>
        <p:spPr>
          <a:xfrm>
            <a:off x="5715008" y="4786322"/>
            <a:ext cx="3214710" cy="584775"/>
          </a:xfrm>
          <a:prstGeom prst="rect">
            <a:avLst/>
          </a:prstGeom>
          <a:solidFill>
            <a:schemeClr val="accent1"/>
          </a:solidFill>
        </p:spPr>
        <p:txBody>
          <a:bodyPr wrap="square" rtlCol="0">
            <a:spAutoFit/>
          </a:bodyPr>
          <a:lstStyle/>
          <a:p>
            <a:r>
              <a:rPr lang="it-IT" sz="1600" dirty="0" smtClean="0">
                <a:latin typeface="Times New Roman" pitchFamily="18" charset="0"/>
                <a:cs typeface="Times New Roman" pitchFamily="18" charset="0"/>
              </a:rPr>
              <a:t>Statuetta raffigurante la </a:t>
            </a:r>
            <a:r>
              <a:rPr lang="it-IT" sz="1600" b="1" dirty="0" smtClean="0">
                <a:latin typeface="Times New Roman" pitchFamily="18" charset="0"/>
                <a:cs typeface="Times New Roman" pitchFamily="18" charset="0"/>
              </a:rPr>
              <a:t>Dea-Madre </a:t>
            </a:r>
            <a:r>
              <a:rPr lang="it-IT" sz="1600" dirty="0" smtClean="0">
                <a:latin typeface="Times New Roman" pitchFamily="18" charset="0"/>
                <a:cs typeface="Times New Roman" pitchFamily="18" charset="0"/>
              </a:rPr>
              <a:t>(</a:t>
            </a:r>
            <a:r>
              <a:rPr lang="it-IT" sz="1600" dirty="0" err="1" smtClean="0">
                <a:latin typeface="Times New Roman" pitchFamily="18" charset="0"/>
                <a:cs typeface="Times New Roman" pitchFamily="18" charset="0"/>
              </a:rPr>
              <a:t>Catal-Huyuk</a:t>
            </a:r>
            <a:r>
              <a:rPr lang="it-IT" sz="1600" dirty="0" smtClean="0">
                <a:latin typeface="Times New Roman" pitchFamily="18" charset="0"/>
                <a:cs typeface="Times New Roman" pitchFamily="18" charset="0"/>
              </a:rPr>
              <a:t>)</a:t>
            </a:r>
            <a:endParaRPr lang="it-IT" sz="1600" dirty="0">
              <a:latin typeface="Times New Roman" pitchFamily="18" charset="0"/>
              <a:cs typeface="Times New Roman" pitchFamily="18" charset="0"/>
            </a:endParaRPr>
          </a:p>
        </p:txBody>
      </p:sp>
      <p:sp>
        <p:nvSpPr>
          <p:cNvPr id="6" name="Rettangolo 5"/>
          <p:cNvSpPr/>
          <p:nvPr/>
        </p:nvSpPr>
        <p:spPr>
          <a:xfrm>
            <a:off x="1643042" y="4857760"/>
            <a:ext cx="1407821" cy="369332"/>
          </a:xfrm>
          <a:prstGeom prst="rect">
            <a:avLst/>
          </a:prstGeom>
          <a:solidFill>
            <a:schemeClr val="tx2">
              <a:lumMod val="40000"/>
              <a:lumOff val="60000"/>
            </a:schemeClr>
          </a:solidFill>
        </p:spPr>
        <p:txBody>
          <a:bodyPr wrap="none">
            <a:spAutoFit/>
          </a:bodyPr>
          <a:lstStyle/>
          <a:p>
            <a:r>
              <a:rPr lang="it-IT" b="1" dirty="0" smtClean="0"/>
              <a:t>Fonti dirette</a:t>
            </a:r>
            <a:endParaRPr lang="it-IT" b="1"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000232" y="2428868"/>
            <a:ext cx="4929190" cy="877163"/>
          </a:xfrm>
          <a:prstGeom prst="rect">
            <a:avLst/>
          </a:prstGeom>
          <a:noFill/>
          <a:ln w="9525">
            <a:noFill/>
            <a:miter lim="800000"/>
            <a:headEnd/>
            <a:tailEnd/>
          </a:ln>
          <a:effectLst/>
        </p:spPr>
        <p:txBody>
          <a:bodyPr vert="horz" wrap="square" lIns="180918"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600" dirty="0" smtClean="0">
                <a:solidFill>
                  <a:srgbClr val="FF0000"/>
                </a:solidFill>
                <a:latin typeface="Times New Roman" pitchFamily="18" charset="0"/>
                <a:cs typeface="Times New Roman" pitchFamily="18" charset="0"/>
              </a:rPr>
              <a:t>Il culto dei morti</a:t>
            </a:r>
            <a:endParaRPr kumimoji="0" lang="it-IT" sz="36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57224" y="1714488"/>
            <a:ext cx="7286677" cy="2031325"/>
          </a:xfrm>
          <a:prstGeom prst="rect">
            <a:avLst/>
          </a:prstGeom>
          <a:solidFill>
            <a:schemeClr val="accent1">
              <a:lumMod val="20000"/>
              <a:lumOff val="80000"/>
            </a:schemeClr>
          </a:solidFill>
        </p:spPr>
        <p:txBody>
          <a:bodyPr wrap="square" rtlCol="0">
            <a:spAutoFit/>
          </a:bodyPr>
          <a:lstStyle/>
          <a:p>
            <a:pPr algn="just"/>
            <a:r>
              <a:rPr lang="it-IT" dirty="0" smtClean="0">
                <a:latin typeface="Times New Roman" pitchFamily="18" charset="0"/>
                <a:cs typeface="Times New Roman" pitchFamily="18" charset="0"/>
              </a:rPr>
              <a:t>Alcune popolazioni del neolitico seppellivano i morti sotto o accanto alla casa, oppure in luoghi speciali chiamati </a:t>
            </a:r>
            <a:r>
              <a:rPr lang="it-IT" b="1" dirty="0" smtClean="0">
                <a:latin typeface="Times New Roman" pitchFamily="18" charset="0"/>
                <a:cs typeface="Times New Roman" pitchFamily="18" charset="0"/>
              </a:rPr>
              <a:t>necropoli</a:t>
            </a:r>
            <a:r>
              <a:rPr lang="it-IT" dirty="0" smtClean="0">
                <a:latin typeface="Times New Roman" pitchFamily="18" charset="0"/>
                <a:cs typeface="Times New Roman" pitchFamily="18" charset="0"/>
              </a:rPr>
              <a:t>; altre, invece, usavano cremare i cadaveri e conservarne le ceneri.</a:t>
            </a:r>
          </a:p>
          <a:p>
            <a:pPr algn="just"/>
            <a:r>
              <a:rPr lang="it-IT" dirty="0" smtClean="0">
                <a:latin typeface="Times New Roman" pitchFamily="18" charset="0"/>
                <a:cs typeface="Times New Roman" pitchFamily="18" charset="0"/>
              </a:rPr>
              <a:t>Gli uomini del neolitico avevano cura dei morti, probabilmente perché temevano che il defunto, privato della vita, potesse nutrire risentimento verso i sopravvissuti, oppure perché desideravano avere ancora l’aiuto  e il conforto che il defunto aveva saputo dare loro mentre era in vita.</a:t>
            </a:r>
            <a:endParaRPr lang="it-IT" dirty="0">
              <a:latin typeface="Times New Roman" pitchFamily="18" charset="0"/>
              <a:cs typeface="Times New Roman" pitchFamily="18" charset="0"/>
            </a:endParaRPr>
          </a:p>
        </p:txBody>
      </p:sp>
      <p:sp>
        <p:nvSpPr>
          <p:cNvPr id="3" name="Rettangolo 2"/>
          <p:cNvSpPr/>
          <p:nvPr/>
        </p:nvSpPr>
        <p:spPr>
          <a:xfrm>
            <a:off x="4000496" y="428604"/>
            <a:ext cx="831318" cy="369332"/>
          </a:xfrm>
          <a:prstGeom prst="rect">
            <a:avLst/>
          </a:prstGeom>
          <a:solidFill>
            <a:schemeClr val="tx2">
              <a:lumMod val="40000"/>
              <a:lumOff val="60000"/>
            </a:schemeClr>
          </a:solidFill>
        </p:spPr>
        <p:txBody>
          <a:bodyPr wrap="none">
            <a:spAutoFit/>
          </a:bodyPr>
          <a:lstStyle/>
          <a:p>
            <a:r>
              <a:rPr lang="it-IT" b="1" dirty="0" smtClean="0"/>
              <a:t>Ipotesi</a:t>
            </a:r>
            <a:endParaRPr lang="it-IT"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000232" y="142852"/>
            <a:ext cx="1532856" cy="369332"/>
          </a:xfrm>
          <a:prstGeom prst="rect">
            <a:avLst/>
          </a:prstGeom>
          <a:solidFill>
            <a:schemeClr val="tx2">
              <a:lumMod val="40000"/>
              <a:lumOff val="60000"/>
            </a:schemeClr>
          </a:solidFill>
        </p:spPr>
        <p:txBody>
          <a:bodyPr wrap="none">
            <a:spAutoFit/>
          </a:bodyPr>
          <a:lstStyle/>
          <a:p>
            <a:r>
              <a:rPr lang="it-IT" b="1" dirty="0" smtClean="0"/>
              <a:t>Fonti indirette</a:t>
            </a:r>
            <a:endParaRPr lang="it-IT" b="1" dirty="0"/>
          </a:p>
        </p:txBody>
      </p:sp>
      <p:pic>
        <p:nvPicPr>
          <p:cNvPr id="4098" name="Picture 2" descr="H:\SCUOLA\STORIA\1-PREISTORIA\4-NEOLITICO\IMMAGINI\3-TAGLIA E BRUCIA\Fonti indirette - Copia.jpg"/>
          <p:cNvPicPr>
            <a:picLocks noChangeAspect="1" noChangeArrowheads="1"/>
          </p:cNvPicPr>
          <p:nvPr/>
        </p:nvPicPr>
        <p:blipFill>
          <a:blip r:embed="rId2" cstate="print"/>
          <a:srcRect/>
          <a:stretch>
            <a:fillRect/>
          </a:stretch>
        </p:blipFill>
        <p:spPr bwMode="auto">
          <a:xfrm>
            <a:off x="142844" y="1285860"/>
            <a:ext cx="3982578" cy="3187598"/>
          </a:xfrm>
          <a:prstGeom prst="rect">
            <a:avLst/>
          </a:prstGeom>
          <a:noFill/>
        </p:spPr>
      </p:pic>
      <p:pic>
        <p:nvPicPr>
          <p:cNvPr id="4099" name="Picture 3" descr="H:\SCUOLA\STORIA\1-PREISTORIA\4-NEOLITICO\IMMAGINI\3-TAGLIA E BRUCIA\Fonti indirette - Copia (2).jpg"/>
          <p:cNvPicPr>
            <a:picLocks noChangeAspect="1" noChangeArrowheads="1"/>
          </p:cNvPicPr>
          <p:nvPr/>
        </p:nvPicPr>
        <p:blipFill>
          <a:blip r:embed="rId3" cstate="print"/>
          <a:srcRect/>
          <a:stretch>
            <a:fillRect/>
          </a:stretch>
        </p:blipFill>
        <p:spPr bwMode="auto">
          <a:xfrm>
            <a:off x="4572000" y="3429000"/>
            <a:ext cx="2234123" cy="3296046"/>
          </a:xfrm>
          <a:prstGeom prst="rect">
            <a:avLst/>
          </a:prstGeom>
          <a:noFill/>
        </p:spPr>
      </p:pic>
      <p:pic>
        <p:nvPicPr>
          <p:cNvPr id="4100" name="Picture 4" descr="H:\SCUOLA\STORIA\1-PREISTORIA\4-NEOLITICO\IMMAGINI\3-TAGLIA E BRUCIA\Fonti indirette - Copia (3).jpg"/>
          <p:cNvPicPr>
            <a:picLocks noChangeAspect="1" noChangeArrowheads="1"/>
          </p:cNvPicPr>
          <p:nvPr/>
        </p:nvPicPr>
        <p:blipFill>
          <a:blip r:embed="rId4" cstate="print"/>
          <a:srcRect/>
          <a:stretch>
            <a:fillRect/>
          </a:stretch>
        </p:blipFill>
        <p:spPr bwMode="auto">
          <a:xfrm>
            <a:off x="5786446" y="285728"/>
            <a:ext cx="3042818" cy="2127931"/>
          </a:xfrm>
          <a:prstGeom prst="rect">
            <a:avLst/>
          </a:prstGeom>
          <a:noFill/>
        </p:spPr>
      </p:pic>
      <p:sp>
        <p:nvSpPr>
          <p:cNvPr id="7" name="CasellaDiTesto 6"/>
          <p:cNvSpPr txBox="1"/>
          <p:nvPr/>
        </p:nvSpPr>
        <p:spPr>
          <a:xfrm>
            <a:off x="214282" y="4500570"/>
            <a:ext cx="3143272" cy="923330"/>
          </a:xfrm>
          <a:prstGeom prst="rect">
            <a:avLst/>
          </a:prstGeom>
          <a:solidFill>
            <a:schemeClr val="accent1"/>
          </a:solidFill>
        </p:spPr>
        <p:txBody>
          <a:bodyPr wrap="square" rtlCol="0">
            <a:spAutoFit/>
          </a:bodyPr>
          <a:lstStyle/>
          <a:p>
            <a:pPr algn="just"/>
            <a:r>
              <a:rPr lang="it-IT" dirty="0" smtClean="0">
                <a:latin typeface="Times New Roman" pitchFamily="18" charset="0"/>
                <a:cs typeface="Times New Roman" pitchFamily="18" charset="0"/>
              </a:rPr>
              <a:t>Coltivatori dell’Amazzonia che utilizzano la tecnica del “taglia e brucia”</a:t>
            </a:r>
            <a:endParaRPr lang="it-IT" dirty="0">
              <a:latin typeface="Times New Roman" pitchFamily="18" charset="0"/>
              <a:cs typeface="Times New Roman" pitchFamily="18" charset="0"/>
            </a:endParaRPr>
          </a:p>
        </p:txBody>
      </p:sp>
      <p:sp>
        <p:nvSpPr>
          <p:cNvPr id="8" name="CasellaDiTesto 7"/>
          <p:cNvSpPr txBox="1"/>
          <p:nvPr/>
        </p:nvSpPr>
        <p:spPr>
          <a:xfrm>
            <a:off x="6929454" y="5715016"/>
            <a:ext cx="2143140" cy="646331"/>
          </a:xfrm>
          <a:prstGeom prst="rect">
            <a:avLst/>
          </a:prstGeom>
          <a:solidFill>
            <a:schemeClr val="accent1"/>
          </a:solidFill>
        </p:spPr>
        <p:txBody>
          <a:bodyPr wrap="square" rtlCol="0">
            <a:spAutoFit/>
          </a:bodyPr>
          <a:lstStyle/>
          <a:p>
            <a:r>
              <a:rPr lang="it-IT" dirty="0" smtClean="0">
                <a:latin typeface="Times New Roman" pitchFamily="18" charset="0"/>
                <a:cs typeface="Times New Roman" pitchFamily="18" charset="0"/>
              </a:rPr>
              <a:t>Artigiano pigmeo che fabbrica un’ascia </a:t>
            </a:r>
            <a:endParaRPr lang="it-IT" dirty="0">
              <a:latin typeface="Times New Roman" pitchFamily="18" charset="0"/>
              <a:cs typeface="Times New Roman" pitchFamily="18" charset="0"/>
            </a:endParaRPr>
          </a:p>
        </p:txBody>
      </p:sp>
      <p:sp>
        <p:nvSpPr>
          <p:cNvPr id="9" name="CasellaDiTesto 8"/>
          <p:cNvSpPr txBox="1"/>
          <p:nvPr/>
        </p:nvSpPr>
        <p:spPr>
          <a:xfrm>
            <a:off x="5786446" y="2500306"/>
            <a:ext cx="3009093" cy="369332"/>
          </a:xfrm>
          <a:prstGeom prst="rect">
            <a:avLst/>
          </a:prstGeom>
          <a:solidFill>
            <a:schemeClr val="accent1"/>
          </a:solidFill>
        </p:spPr>
        <p:txBody>
          <a:bodyPr wrap="none" rtlCol="0">
            <a:spAutoFit/>
          </a:bodyPr>
          <a:lstStyle/>
          <a:p>
            <a:r>
              <a:rPr lang="it-IT" dirty="0" err="1" smtClean="0">
                <a:latin typeface="Times New Roman" pitchFamily="18" charset="0"/>
                <a:cs typeface="Times New Roman" pitchFamily="18" charset="0"/>
              </a:rPr>
              <a:t>Tasaday</a:t>
            </a:r>
            <a:r>
              <a:rPr lang="it-IT" dirty="0" smtClean="0">
                <a:latin typeface="Times New Roman" pitchFamily="18" charset="0"/>
                <a:cs typeface="Times New Roman" pitchFamily="18" charset="0"/>
              </a:rPr>
              <a:t> con scure immanicata</a:t>
            </a:r>
            <a:endParaRPr lang="it-IT" dirty="0">
              <a:latin typeface="Times New Roman" pitchFamily="18" charset="0"/>
              <a:cs typeface="Times New Roman" pitchFamily="18"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H:\SCUOLA\STORIA\1-PREISTORIA\4-NEOLITICO\IMMAGINI\21-RELIGIONE\3-CULTO DEI MORTI\Fonti dirette.jpg"/>
          <p:cNvPicPr>
            <a:picLocks noChangeAspect="1" noChangeArrowheads="1"/>
          </p:cNvPicPr>
          <p:nvPr/>
        </p:nvPicPr>
        <p:blipFill>
          <a:blip r:embed="rId2"/>
          <a:srcRect/>
          <a:stretch>
            <a:fillRect/>
          </a:stretch>
        </p:blipFill>
        <p:spPr bwMode="auto">
          <a:xfrm>
            <a:off x="4143372" y="285728"/>
            <a:ext cx="4788599" cy="2460308"/>
          </a:xfrm>
          <a:prstGeom prst="rect">
            <a:avLst/>
          </a:prstGeom>
          <a:noFill/>
        </p:spPr>
      </p:pic>
      <p:pic>
        <p:nvPicPr>
          <p:cNvPr id="5124" name="Picture 4" descr="H:\SCUOLA\STORIA\1-PREISTORIA\4-NEOLITICO\IMMAGINI\21-RELIGIONE\3-CULTO DEI MORTI\Fonti dirette - Copia (2).jpg"/>
          <p:cNvPicPr>
            <a:picLocks noChangeAspect="1" noChangeArrowheads="1"/>
          </p:cNvPicPr>
          <p:nvPr/>
        </p:nvPicPr>
        <p:blipFill>
          <a:blip r:embed="rId3"/>
          <a:srcRect/>
          <a:stretch>
            <a:fillRect/>
          </a:stretch>
        </p:blipFill>
        <p:spPr bwMode="auto">
          <a:xfrm>
            <a:off x="4286248" y="2928934"/>
            <a:ext cx="4508849" cy="3366135"/>
          </a:xfrm>
          <a:prstGeom prst="rect">
            <a:avLst/>
          </a:prstGeom>
          <a:noFill/>
        </p:spPr>
      </p:pic>
      <p:pic>
        <p:nvPicPr>
          <p:cNvPr id="5125" name="Picture 5" descr="H:\SCUOLA\STORIA\1-PREISTORIA\4-NEOLITICO\IMMAGINI\21-RELIGIONE\3-CULTO DEI MORTI\Fonti dirette - Copia (3).jpg"/>
          <p:cNvPicPr>
            <a:picLocks noChangeAspect="1" noChangeArrowheads="1"/>
          </p:cNvPicPr>
          <p:nvPr/>
        </p:nvPicPr>
        <p:blipFill>
          <a:blip r:embed="rId4"/>
          <a:srcRect/>
          <a:stretch>
            <a:fillRect/>
          </a:stretch>
        </p:blipFill>
        <p:spPr bwMode="auto">
          <a:xfrm>
            <a:off x="500034" y="2500306"/>
            <a:ext cx="3288792" cy="4047744"/>
          </a:xfrm>
          <a:prstGeom prst="rect">
            <a:avLst/>
          </a:prstGeom>
          <a:noFill/>
        </p:spPr>
      </p:pic>
      <p:sp>
        <p:nvSpPr>
          <p:cNvPr id="7" name="Rettangolo 6"/>
          <p:cNvSpPr/>
          <p:nvPr/>
        </p:nvSpPr>
        <p:spPr>
          <a:xfrm>
            <a:off x="1214414" y="142852"/>
            <a:ext cx="1407821" cy="369332"/>
          </a:xfrm>
          <a:prstGeom prst="rect">
            <a:avLst/>
          </a:prstGeom>
          <a:solidFill>
            <a:schemeClr val="tx2">
              <a:lumMod val="40000"/>
              <a:lumOff val="60000"/>
            </a:schemeClr>
          </a:solidFill>
        </p:spPr>
        <p:txBody>
          <a:bodyPr wrap="none">
            <a:spAutoFit/>
          </a:bodyPr>
          <a:lstStyle/>
          <a:p>
            <a:r>
              <a:rPr lang="it-IT" b="1" dirty="0" smtClean="0"/>
              <a:t>Fonti dirette</a:t>
            </a:r>
            <a:endParaRPr lang="it-IT" b="1" dirty="0"/>
          </a:p>
        </p:txBody>
      </p:sp>
      <p:sp>
        <p:nvSpPr>
          <p:cNvPr id="8" name="CasellaDiTesto 7"/>
          <p:cNvSpPr txBox="1"/>
          <p:nvPr/>
        </p:nvSpPr>
        <p:spPr>
          <a:xfrm>
            <a:off x="642910" y="1500174"/>
            <a:ext cx="2953053" cy="338554"/>
          </a:xfrm>
          <a:prstGeom prst="rect">
            <a:avLst/>
          </a:prstGeom>
          <a:solidFill>
            <a:schemeClr val="accent1"/>
          </a:solidFill>
        </p:spPr>
        <p:txBody>
          <a:bodyPr wrap="none" rtlCol="0">
            <a:spAutoFit/>
          </a:bodyPr>
          <a:lstStyle/>
          <a:p>
            <a:r>
              <a:rPr lang="it-IT" sz="1600" dirty="0" smtClean="0">
                <a:latin typeface="Times New Roman" pitchFamily="18" charset="0"/>
                <a:cs typeface="Times New Roman" pitchFamily="18" charset="0"/>
              </a:rPr>
              <a:t>Necropoli di </a:t>
            </a:r>
            <a:r>
              <a:rPr lang="it-IT" sz="1600" dirty="0" err="1" smtClean="0">
                <a:latin typeface="Times New Roman" pitchFamily="18" charset="0"/>
                <a:cs typeface="Times New Roman" pitchFamily="18" charset="0"/>
              </a:rPr>
              <a:t>Newgrange</a:t>
            </a:r>
            <a:r>
              <a:rPr lang="it-IT" sz="1600" dirty="0" smtClean="0">
                <a:latin typeface="Times New Roman" pitchFamily="18" charset="0"/>
                <a:cs typeface="Times New Roman" pitchFamily="18" charset="0"/>
              </a:rPr>
              <a:t> (Scozia)</a:t>
            </a:r>
            <a:endParaRPr lang="it-IT" sz="1600" dirty="0">
              <a:latin typeface="Times New Roman" pitchFamily="18" charset="0"/>
              <a:cs typeface="Times New Roman" pitchFamily="18"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SCUOLA\STORIA\1-PREISTORIA\4-NEOLITICO\IMMAGINI\21-RELIGIONE\3-CULTO DEI MORTI\Fonti dirette - Copia.jpg"/>
          <p:cNvPicPr>
            <a:picLocks noChangeAspect="1" noChangeArrowheads="1"/>
          </p:cNvPicPr>
          <p:nvPr/>
        </p:nvPicPr>
        <p:blipFill>
          <a:blip r:embed="rId2"/>
          <a:srcRect/>
          <a:stretch>
            <a:fillRect/>
          </a:stretch>
        </p:blipFill>
        <p:spPr bwMode="auto">
          <a:xfrm>
            <a:off x="5000628" y="500042"/>
            <a:ext cx="3686366" cy="3658172"/>
          </a:xfrm>
          <a:prstGeom prst="rect">
            <a:avLst/>
          </a:prstGeom>
          <a:noFill/>
        </p:spPr>
      </p:pic>
      <p:pic>
        <p:nvPicPr>
          <p:cNvPr id="6147" name="Picture 3" descr="H:\SCUOLA\STORIA\1-PREISTORIA\4-NEOLITICO\IMMAGINI\21-RELIGIONE\3-CULTO DEI MORTI\Fonti dirette - Copia (5).jpg"/>
          <p:cNvPicPr>
            <a:picLocks noChangeAspect="1" noChangeArrowheads="1"/>
          </p:cNvPicPr>
          <p:nvPr/>
        </p:nvPicPr>
        <p:blipFill>
          <a:blip r:embed="rId3"/>
          <a:srcRect/>
          <a:stretch>
            <a:fillRect/>
          </a:stretch>
        </p:blipFill>
        <p:spPr bwMode="auto">
          <a:xfrm>
            <a:off x="357158" y="571480"/>
            <a:ext cx="4019550" cy="3590925"/>
          </a:xfrm>
          <a:prstGeom prst="rect">
            <a:avLst/>
          </a:prstGeom>
          <a:noFill/>
        </p:spPr>
      </p:pic>
      <p:sp>
        <p:nvSpPr>
          <p:cNvPr id="4" name="CasellaDiTesto 3"/>
          <p:cNvSpPr txBox="1"/>
          <p:nvPr/>
        </p:nvSpPr>
        <p:spPr>
          <a:xfrm>
            <a:off x="571472" y="4286256"/>
            <a:ext cx="3571900" cy="584775"/>
          </a:xfrm>
          <a:prstGeom prst="rect">
            <a:avLst/>
          </a:prstGeom>
          <a:solidFill>
            <a:schemeClr val="accent1"/>
          </a:solidFill>
        </p:spPr>
        <p:txBody>
          <a:bodyPr wrap="square" rtlCol="0">
            <a:spAutoFit/>
          </a:bodyPr>
          <a:lstStyle/>
          <a:p>
            <a:r>
              <a:rPr lang="it-IT" sz="1600" dirty="0" smtClean="0">
                <a:latin typeface="Times New Roman" pitchFamily="18" charset="0"/>
                <a:cs typeface="Times New Roman" pitchFamily="18" charset="0"/>
              </a:rPr>
              <a:t>Scheletri trovati sotto il pavimento di una casa di </a:t>
            </a:r>
            <a:r>
              <a:rPr lang="it-IT" sz="1600" dirty="0" err="1" smtClean="0">
                <a:latin typeface="Times New Roman" pitchFamily="18" charset="0"/>
                <a:cs typeface="Times New Roman" pitchFamily="18" charset="0"/>
              </a:rPr>
              <a:t>Catal</a:t>
            </a:r>
            <a:r>
              <a:rPr lang="it-IT" sz="1600" dirty="0" smtClean="0">
                <a:latin typeface="Times New Roman" pitchFamily="18" charset="0"/>
                <a:cs typeface="Times New Roman" pitchFamily="18" charset="0"/>
              </a:rPr>
              <a:t> </a:t>
            </a:r>
            <a:r>
              <a:rPr lang="it-IT" sz="1600" dirty="0" err="1" smtClean="0">
                <a:latin typeface="Times New Roman" pitchFamily="18" charset="0"/>
                <a:cs typeface="Times New Roman" pitchFamily="18" charset="0"/>
              </a:rPr>
              <a:t>Huyuk</a:t>
            </a:r>
            <a:endParaRPr lang="it-IT" sz="1600" dirty="0">
              <a:latin typeface="Times New Roman" pitchFamily="18" charset="0"/>
              <a:cs typeface="Times New Roman" pitchFamily="18" charset="0"/>
            </a:endParaRPr>
          </a:p>
        </p:txBody>
      </p:sp>
      <p:sp>
        <p:nvSpPr>
          <p:cNvPr id="5" name="CasellaDiTesto 4"/>
          <p:cNvSpPr txBox="1"/>
          <p:nvPr/>
        </p:nvSpPr>
        <p:spPr>
          <a:xfrm>
            <a:off x="5000628" y="4286256"/>
            <a:ext cx="3643338" cy="584775"/>
          </a:xfrm>
          <a:prstGeom prst="rect">
            <a:avLst/>
          </a:prstGeom>
          <a:solidFill>
            <a:schemeClr val="accent1"/>
          </a:solidFill>
        </p:spPr>
        <p:txBody>
          <a:bodyPr wrap="square" rtlCol="0">
            <a:spAutoFit/>
          </a:bodyPr>
          <a:lstStyle/>
          <a:p>
            <a:pPr algn="just"/>
            <a:r>
              <a:rPr lang="it-IT" sz="1600" dirty="0" smtClean="0">
                <a:latin typeface="Times New Roman" pitchFamily="18" charset="0"/>
                <a:cs typeface="Times New Roman" pitchFamily="18" charset="0"/>
              </a:rPr>
              <a:t>Urna di terracotta contenente le ceneri di un morto (necropoli di Bisenzio, Viterbo)</a:t>
            </a:r>
            <a:endParaRPr lang="it-IT" sz="1600" dirty="0">
              <a:latin typeface="Times New Roman" pitchFamily="18" charset="0"/>
              <a:cs typeface="Times New Roman" pitchFamily="18" charset="0"/>
            </a:endParaRPr>
          </a:p>
        </p:txBody>
      </p:sp>
      <p:sp>
        <p:nvSpPr>
          <p:cNvPr id="6" name="Rettangolo 5"/>
          <p:cNvSpPr/>
          <p:nvPr/>
        </p:nvSpPr>
        <p:spPr>
          <a:xfrm>
            <a:off x="4000496" y="5643578"/>
            <a:ext cx="1407821" cy="369332"/>
          </a:xfrm>
          <a:prstGeom prst="rect">
            <a:avLst/>
          </a:prstGeom>
          <a:solidFill>
            <a:schemeClr val="tx2">
              <a:lumMod val="40000"/>
              <a:lumOff val="60000"/>
            </a:schemeClr>
          </a:solidFill>
        </p:spPr>
        <p:txBody>
          <a:bodyPr wrap="none">
            <a:spAutoFit/>
          </a:bodyPr>
          <a:lstStyle/>
          <a:p>
            <a:r>
              <a:rPr lang="it-IT" b="1" dirty="0" smtClean="0"/>
              <a:t>Fonti dirette</a:t>
            </a:r>
            <a:endParaRPr lang="it-IT" b="1" dirty="0"/>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erra">
  <a:themeElements>
    <a:clrScheme name="Terra">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erra">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erra">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6355</TotalTime>
  <Words>1952</Words>
  <Application>Microsoft Office PowerPoint</Application>
  <PresentationFormat>Presentazione su schermo (4:3)</PresentationFormat>
  <Paragraphs>177</Paragraphs>
  <Slides>91</Slides>
  <Notes>3</Notes>
  <HiddenSlides>0</HiddenSlides>
  <MMClips>0</MMClips>
  <ScaleCrop>false</ScaleCrop>
  <HeadingPairs>
    <vt:vector size="4" baseType="variant">
      <vt:variant>
        <vt:lpstr>Tema</vt:lpstr>
      </vt:variant>
      <vt:variant>
        <vt:i4>1</vt:i4>
      </vt:variant>
      <vt:variant>
        <vt:lpstr>Titoli diapositive</vt:lpstr>
      </vt:variant>
      <vt:variant>
        <vt:i4>91</vt:i4>
      </vt:variant>
    </vt:vector>
  </HeadingPairs>
  <TitlesOfParts>
    <vt:vector size="92" baseType="lpstr">
      <vt:lpstr>Terra</vt:lpstr>
      <vt:lpstr>IL NEOLITICO</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prova</dc:title>
  <dc:creator>utente</dc:creator>
  <cp:lastModifiedBy>utente</cp:lastModifiedBy>
  <cp:revision>656</cp:revision>
  <dcterms:created xsi:type="dcterms:W3CDTF">2021-02-01T13:54:03Z</dcterms:created>
  <dcterms:modified xsi:type="dcterms:W3CDTF">2022-04-20T22:39:31Z</dcterms:modified>
</cp:coreProperties>
</file>