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00" r:id="rId1"/>
  </p:sldMasterIdLst>
  <p:notesMasterIdLst>
    <p:notesMasterId r:id="rId44"/>
  </p:notesMasterIdLst>
  <p:sldIdLst>
    <p:sldId id="472" r:id="rId2"/>
    <p:sldId id="477" r:id="rId3"/>
    <p:sldId id="423" r:id="rId4"/>
    <p:sldId id="469" r:id="rId5"/>
    <p:sldId id="426" r:id="rId6"/>
    <p:sldId id="430" r:id="rId7"/>
    <p:sldId id="427" r:id="rId8"/>
    <p:sldId id="428" r:id="rId9"/>
    <p:sldId id="350" r:id="rId10"/>
    <p:sldId id="434" r:id="rId11"/>
    <p:sldId id="436" r:id="rId12"/>
    <p:sldId id="438" r:id="rId13"/>
    <p:sldId id="439" r:id="rId14"/>
    <p:sldId id="447" r:id="rId15"/>
    <p:sldId id="448" r:id="rId16"/>
    <p:sldId id="470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42" r:id="rId33"/>
    <p:sldId id="440" r:id="rId34"/>
    <p:sldId id="441" r:id="rId35"/>
    <p:sldId id="465" r:id="rId36"/>
    <p:sldId id="466" r:id="rId37"/>
    <p:sldId id="467" r:id="rId38"/>
    <p:sldId id="468" r:id="rId39"/>
    <p:sldId id="474" r:id="rId40"/>
    <p:sldId id="473" r:id="rId41"/>
    <p:sldId id="475" r:id="rId42"/>
    <p:sldId id="476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88137" autoAdjust="0"/>
  </p:normalViewPr>
  <p:slideViewPr>
    <p:cSldViewPr>
      <p:cViewPr>
        <p:scale>
          <a:sx n="120" d="100"/>
          <a:sy n="120" d="100"/>
        </p:scale>
        <p:origin x="-13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R"/>
            </a:pPr>
            <a:r>
              <a:rPr lang="it-IT" dirty="0" smtClean="0"/>
              <a:t>tundra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5320F-4656-4F53-92FD-42CAD2B2DB8C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07/10/2021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L’uomo di </a:t>
            </a:r>
            <a:r>
              <a:rPr lang="it-IT" dirty="0" err="1" smtClean="0"/>
              <a:t>cro-magnon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2844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  <p:pic>
        <p:nvPicPr>
          <p:cNvPr id="3074" name="Picture 2" descr="H:\SCUOLA\STORIA\1-PREISTORIA\3-CRO-MAGNON\3-ARMI\Ipotesi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7117324" cy="373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14744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  <p:pic>
        <p:nvPicPr>
          <p:cNvPr id="1026" name="Picture 2" descr="H:\SCUOLA\STORIA\1-PREISTORIA\3-CRO-MAGNON\3-ARMI\Fonti dirette - Copia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1006475" cy="136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2050" name="Picture 2" descr="H:\SCUOLA\STORIA\1-PREISTORIA\3-CRO-MAGNON\3-ARMI\Fonti in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3179763" cy="433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Gli strumenti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071934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  <p:pic>
        <p:nvPicPr>
          <p:cNvPr id="4098" name="Picture 2" descr="H:\SCUOLA\STORIA\1-PREISTORIA\3-CRO-MAGNON\4-STRUMENTI\Ipotesi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330141" cy="2720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14744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  <p:pic>
        <p:nvPicPr>
          <p:cNvPr id="5122" name="Picture 2" descr="H:\SCUOLA\STORIA\1-PREISTORIA\3-CRO-MAGNON\4-STRUMENTI\Fonti 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1" y="1071544"/>
            <a:ext cx="3706917" cy="2038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SCUOLA\STORIA\1-PREISTORIA\3-CRO-MAGNON\4-STRUMENTI\nativa americana che raschia pelle di cervo.jpg"/>
          <p:cNvPicPr>
            <a:picLocks noChangeAspect="1" noChangeArrowheads="1"/>
          </p:cNvPicPr>
          <p:nvPr/>
        </p:nvPicPr>
        <p:blipFill>
          <a:blip r:embed="rId2" cstate="print"/>
          <a:srcRect l="42800"/>
          <a:stretch>
            <a:fillRect/>
          </a:stretch>
        </p:blipFill>
        <p:spPr bwMode="auto">
          <a:xfrm>
            <a:off x="142845" y="928670"/>
            <a:ext cx="3793063" cy="2876093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86182" y="28572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Come cacciava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143372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14744" y="357166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Ricostruisci la vita dell’uomo di </a:t>
            </a:r>
            <a:br>
              <a:rPr lang="it-IT" dirty="0" smtClean="0"/>
            </a:br>
            <a:r>
              <a:rPr lang="it-IT" dirty="0" err="1" smtClean="0"/>
              <a:t>cro-magnon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it-IT" sz="2000" dirty="0" smtClean="0"/>
              <a:t>Questa presentazione sull’uomo di </a:t>
            </a:r>
            <a:r>
              <a:rPr lang="it-IT" sz="2000" dirty="0" err="1" smtClean="0"/>
              <a:t>Cro-Magnon</a:t>
            </a:r>
            <a:r>
              <a:rPr lang="it-IT" sz="2000" dirty="0" smtClean="0"/>
              <a:t> è suddivisa in 10 capitoli: </a:t>
            </a:r>
            <a:r>
              <a:rPr lang="it-IT" sz="2000" i="1" dirty="0" smtClean="0"/>
              <a:t>L’ambiente in cui viveva; Gli animali che cacciava; Le armi che usava; Gli strumenti; Come cacciava; Dove abitava; I riti </a:t>
            </a:r>
            <a:r>
              <a:rPr lang="it-IT" sz="2000" i="1" dirty="0" err="1" smtClean="0"/>
              <a:t>magico-propiziatori</a:t>
            </a:r>
            <a:r>
              <a:rPr lang="it-IT" sz="2000" i="1" dirty="0" smtClean="0"/>
              <a:t>; I riti funebri; Le </a:t>
            </a:r>
            <a:r>
              <a:rPr lang="it-IT" sz="2000" i="1" dirty="0" err="1" smtClean="0"/>
              <a:t>attivita’</a:t>
            </a:r>
            <a:r>
              <a:rPr lang="it-IT" sz="2000" i="1" dirty="0" smtClean="0"/>
              <a:t> degli uomini; Le </a:t>
            </a:r>
            <a:r>
              <a:rPr lang="it-IT" sz="2000" i="1" dirty="0" err="1" smtClean="0"/>
              <a:t>attivita’</a:t>
            </a:r>
            <a:r>
              <a:rPr lang="it-IT" sz="2000" i="1" dirty="0" smtClean="0"/>
              <a:t> delle donne. </a:t>
            </a:r>
            <a:r>
              <a:rPr lang="it-IT" sz="2000" dirty="0" smtClean="0"/>
              <a:t>Per ogni capitolo vengono riportate le </a:t>
            </a:r>
            <a:r>
              <a:rPr lang="it-IT" sz="2000" i="1" dirty="0" smtClean="0"/>
              <a:t>ipotesi</a:t>
            </a:r>
            <a:r>
              <a:rPr lang="it-IT" sz="2000" dirty="0" smtClean="0"/>
              <a:t>, le </a:t>
            </a:r>
            <a:r>
              <a:rPr lang="it-IT" sz="2000" i="1" dirty="0" smtClean="0"/>
              <a:t>fonti dirette</a:t>
            </a:r>
            <a:r>
              <a:rPr lang="it-IT" sz="2000" dirty="0" smtClean="0"/>
              <a:t> e le </a:t>
            </a:r>
            <a:r>
              <a:rPr lang="it-IT" sz="2000" i="1" dirty="0" smtClean="0"/>
              <a:t>fonti indirette</a:t>
            </a:r>
            <a:r>
              <a:rPr lang="it-IT" sz="2000" dirty="0" smtClean="0"/>
              <a:t>. </a:t>
            </a:r>
          </a:p>
          <a:p>
            <a:pPr algn="just">
              <a:buNone/>
            </a:pPr>
            <a:r>
              <a:rPr lang="it-IT" sz="2000" dirty="0" smtClean="0"/>
              <a:t>Alcune slide sono completamente vuote o  riempite solo parzialmente. A te il compito di inserire gli elementi mancanti scegliendoli fra quelli  contenuti nell’archivio (puoi spostarli dall’archivio alla presentazione usando il taglia e incolla e, eventualmente, modificando la dimensione delle singole immagini per adattarle alle slide). Le immagini dell’archivio non sono classificate in base all’argomento (sarai tu a doverlo stabilire) ma sono suddivise fra </a:t>
            </a:r>
            <a:r>
              <a:rPr lang="it-IT" sz="2000" i="1" dirty="0" smtClean="0"/>
              <a:t>ipotesi, fonti dirette </a:t>
            </a:r>
            <a:r>
              <a:rPr lang="it-IT" sz="2000" dirty="0" smtClean="0"/>
              <a:t>e</a:t>
            </a:r>
            <a:r>
              <a:rPr lang="it-IT" sz="2000" i="1" dirty="0" smtClean="0"/>
              <a:t> fonti indirette.</a:t>
            </a:r>
            <a:endParaRPr lang="it-IT" sz="2000" dirty="0" smtClean="0"/>
          </a:p>
          <a:p>
            <a:pPr algn="just">
              <a:buNone/>
            </a:pPr>
            <a:endParaRPr lang="it-IT" sz="2000" dirty="0" smtClean="0"/>
          </a:p>
          <a:p>
            <a:pPr algn="just">
              <a:buNone/>
            </a:pPr>
            <a:r>
              <a:rPr lang="it-IT" sz="2000" b="1" dirty="0" smtClean="0"/>
              <a:t>Ipotesi: </a:t>
            </a:r>
            <a:r>
              <a:rPr lang="it-IT" sz="2000" dirty="0" smtClean="0"/>
              <a:t>sono quelle che gli studiosi fanno sulla base delle fonti di cui dispongono</a:t>
            </a:r>
          </a:p>
          <a:p>
            <a:pPr algn="just">
              <a:buNone/>
            </a:pPr>
            <a:r>
              <a:rPr lang="it-IT" sz="2000" b="1" dirty="0" smtClean="0"/>
              <a:t>Fonti dirette</a:t>
            </a:r>
            <a:r>
              <a:rPr lang="it-IT" sz="2000" dirty="0" smtClean="0"/>
              <a:t>: sono le testimonianze del passato giunte fino a noi</a:t>
            </a:r>
          </a:p>
          <a:p>
            <a:pPr algn="just">
              <a:buNone/>
            </a:pPr>
            <a:r>
              <a:rPr lang="it-IT" sz="2000" b="1" dirty="0" smtClean="0"/>
              <a:t>Fonti indirette</a:t>
            </a:r>
            <a:r>
              <a:rPr lang="it-IT" sz="2000" dirty="0" smtClean="0"/>
              <a:t>: sono rappresentate dalle informazioni che ci vengono fornite da coloro che studiano le popolazioni primitive odierne, che vivono in condizioni simili a quelle in cui viveva l’uomo di </a:t>
            </a:r>
            <a:r>
              <a:rPr lang="it-IT" sz="2000" dirty="0" err="1" smtClean="0"/>
              <a:t>Cro-Magnon</a:t>
            </a:r>
            <a:r>
              <a:rPr lang="it-IT" sz="2000" dirty="0" smtClean="0"/>
              <a:t>.  </a:t>
            </a:r>
          </a:p>
          <a:p>
            <a:pPr algn="just">
              <a:buNone/>
            </a:pPr>
            <a:r>
              <a:rPr lang="it-IT" sz="2000" dirty="0" smtClean="0"/>
              <a:t>.</a:t>
            </a:r>
            <a:endParaRPr lang="it-IT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:\SCUOLA\STORIA\1-PREISTORIA\3-CRO-MAGNON\5-CACCIA\Fonte indiret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500937" cy="5148263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786182" y="28572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Dove abitava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:\SCUOLA\STORIA\1-PREISTORIA\3-CRO-MAGNON\6-ABITAZION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560259" cy="603528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143372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71868" y="142852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  <p:pic>
        <p:nvPicPr>
          <p:cNvPr id="6146" name="Picture 2" descr="H:\SCUOLA\STORIA\1-PREISTORIA\3-CRO-MAGNON\6-ABITAZIONI\Fonti 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0" y="1000108"/>
            <a:ext cx="6014192" cy="1842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86182" y="28572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riti </a:t>
            </a:r>
            <a:r>
              <a:rPr lang="it-IT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magico-propiziatori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:\SCUOLA\STORIA\1-PREISTORIA\3-CRO-MAGNON\7-RITI MAGICO-PROPIZIATOR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42852"/>
            <a:ext cx="7134758" cy="6639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428992" y="357166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  <p:pic>
        <p:nvPicPr>
          <p:cNvPr id="1026" name="Picture 2" descr="H:\SCUOLA\STORIA\1-PREISTORIA\3-CRO-MAGNON\7-RITI MAGICO-PROPIZIATORI\Fonti dirette - Copi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5701856" cy="2051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164866" name="Picture 2" descr="H:\SCUOLA\STORIA\1-PREISTORIA\3-CRO-MAGNON\7-RITI MAGICO-PROPIZIATORI\Fonti indi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2072"/>
            <a:ext cx="9144000" cy="3893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riti funebri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L’ambiente in cui viveva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4282" y="28572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2844" y="571480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2051" name="Picture 3" descr="H:\SCUOLA\STORIA\1-PREISTORIA\3-CRO-MAGNON\8-RITI FUNEBRI\Fonti dirette - Copia - Copi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2596073" cy="2447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Attività degli uomini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714744" y="28572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  <p:pic>
        <p:nvPicPr>
          <p:cNvPr id="3074" name="Picture 2" descr="H:\SCUOLA\STORIA\1-PREISTORIA\3-CRO-MAGNON\9-LA DIVISIONE DEL LAVORO\UOMINI\Ipotesi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8" y="785794"/>
            <a:ext cx="7489820" cy="2666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86182" y="142852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4098" name="Picture 2" descr="H:\SCUOLA\STORIA\1-PREISTORIA\3-CRO-MAGNON\9-LA DIVISIONE DEL LAVORO\UOMINI\Fonti in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372216" cy="1926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Attività delle donne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1406" y="642918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  <p:pic>
        <p:nvPicPr>
          <p:cNvPr id="5122" name="Picture 2" descr="H:\SCUOLA\STORIA\1-PREISTORIA\3-CRO-MAGNON\9-LA DIVISIONE DEL LAVORO\DONNE\Ipotesi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3377311" cy="3303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42910" y="642918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14744" y="428604"/>
            <a:ext cx="153285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indirette</a:t>
            </a:r>
            <a:endParaRPr lang="it-IT" b="1" dirty="0"/>
          </a:p>
        </p:txBody>
      </p:sp>
      <p:pic>
        <p:nvPicPr>
          <p:cNvPr id="6146" name="Picture 2" descr="H:\SCUOLA\STORIA\1-PREISTORIA\3-CRO-MAGNON\9-LA DIVISIONE DEL LAVORO\DONNE\Fonti indirette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8" y="1285856"/>
            <a:ext cx="3812774" cy="2080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142845" y="571482"/>
          <a:ext cx="8858312" cy="6198525"/>
        </p:xfrm>
        <a:graphic>
          <a:graphicData uri="http://schemas.openxmlformats.org/drawingml/2006/table">
            <a:tbl>
              <a:tblPr/>
              <a:tblGrid>
                <a:gridCol w="2905276"/>
                <a:gridCol w="2974238"/>
                <a:gridCol w="2978798"/>
              </a:tblGrid>
              <a:tr h="188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IPOTESI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FONTI DIRETTE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FONTI INDIRETTE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L'uomo di </a:t>
                      </a:r>
                      <a:r>
                        <a:rPr lang="it-IT" sz="105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Cro-Magnon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è vissuto 35.000 anni nell'attuale Francia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8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i seguenti animali: bisonte, cavallo, orso, renna, daino, mammut, rinoceronte, stambecco, cervo, salmone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it-IT" sz="105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75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con lance, zagaglie, arponi, archi e frecce. Usava il propulsore per scagliare le zagaglie e le lance.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Pitture di animali colpiti con zagaglia e frecce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</a:t>
                      </a: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p</a:t>
                      </a: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opolazioni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primitive </a:t>
                      </a:r>
                      <a:r>
                        <a:rPr lang="it-IT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odierne </a:t>
                      </a: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cacciano con lance, zagaglie, arponi, archi e frecce. Usano propulsori per scagliare zagaglie e lance.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4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Usava raschiatoi, bulini, punteruoli, coltelli, bastoni di comando, aghi.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Cacciava in gruppo animali di grossa taglia.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Costruiva  trappole.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Graffito di mammut caduto in trappola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8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Abitava in caverne e ripari sottoroccia.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Costruiva capanne e tende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Resti di focolari in caverne e ripari sottoroccia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Incisioni e pitture nelle caverne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8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Praticava riti magico-propiziatori per garantirsi il buon esito della caccia. I riti erano presieduti da uno stregone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Disegni di animali colpiti da frecce o con accanto impronte di mani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91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Fosse contenenti scheletri, lame di selce, oggetti d'osso, collane di conchiglie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6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Gli uomini cacciavano, costruivano strumenti, si dedicavano all'attività artistica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018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05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 donne raccoglievano la legna, i frutti spontanei e i tuberi; preparavano il cibo; costruivano le capanne; confezionavano i vestiti; curavano i figli</a:t>
                      </a: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523" marR="305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63" name="AutoShape 15"/>
          <p:cNvSpPr>
            <a:spLocks noChangeShapeType="1"/>
          </p:cNvSpPr>
          <p:nvPr/>
        </p:nvSpPr>
        <p:spPr bwMode="auto">
          <a:xfrm flipV="1">
            <a:off x="4067175" y="1768475"/>
            <a:ext cx="7938" cy="1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4" name="AutoShape 16"/>
          <p:cNvSpPr>
            <a:spLocks noChangeShapeType="1"/>
          </p:cNvSpPr>
          <p:nvPr/>
        </p:nvSpPr>
        <p:spPr bwMode="auto">
          <a:xfrm flipV="1">
            <a:off x="4067175" y="1768475"/>
            <a:ext cx="7938" cy="158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0"/>
            <a:ext cx="88786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Completa la tabella inserendo le voci mancanti nelle caselle vuote o parzialmente compilate (quattro caselle vanno lasciate in bianco)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914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1371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SCUOLA\STORIA\1-PREISTORIA\3-CRO-MAGNON\1-L'AMBIENTE\Ipotesi - Copia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50934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4071934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Completa il testo scrivendo in nota le parti mancanti</a:t>
            </a:r>
            <a:r>
              <a:rPr lang="it-IT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(come nell’esempio). </a:t>
            </a:r>
            <a:endParaRPr lang="it-IT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000108"/>
            <a:ext cx="8786874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L'UOMO </a:t>
            </a:r>
            <a:r>
              <a:rPr kumimoji="0" lang="it-IT" altLang="zh-CN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</a:t>
            </a:r>
            <a:r>
              <a:rPr kumimoji="0" lang="it-IT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CRO-MAGNON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L'ORIGINE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L'uomo di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è comparso circa 40.000 anni fa nelle regioni costiere del Medio Oriente. Successivamente si è spostato verso l'Europa occidentale alla ricerca di nuovi territori di caccia. I primi resti sono stati ritrovati nella località francese di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da qui il nome che è stato dato agli individui di questa specie.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L'AMBIENTE IN CUI VIVEVA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</a:t>
            </a:r>
            <a:r>
              <a:rPr kumimoji="0" lang="it-IT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viveva nella         , una distesa di terra con rari alberi e gelata per la maggior parte dell'anno. D'estate, nel periodo del disgelo, la         diventa un immenso acquitrino ed è percorsa da branchi di renne in cerca di pascolo.</a:t>
            </a: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Sulla base delle fonti in nostro possesso e delle conoscenze che abbiamo riguardo alla          , si può ipotizzare che egli cacciasse i seguenti animali: 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renna, stambecco, daino,        , bue selvatico, cavallo selvatico,          , bisonte, rinoceronte lanoso, </a:t>
            </a:r>
            <a:r>
              <a:rPr kumimoji="0" lang="it-IT" altLang="zh-CN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salmone</a:t>
            </a:r>
            <a:r>
              <a:rPr kumimoji="0" lang="it-IT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E' probabile che questi riti fossero presieduti da           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2928926" y="4000504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5072066" y="428625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8286776" y="478632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929586" y="5072074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000364" y="535782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3214678" y="5643578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85720" y="428604"/>
            <a:ext cx="85725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ARMI, STRUMENTI E ABITAZIONI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base ai reperti ritrovati, si può ipotizzare che usasse:       con la punta in pietra scheggiata; corti giavellotti con la punta in osso chiamati           ; il         che è uno strumento che serve per raddrizzare le punte delle        che, essendo ricavate dalle corna degli animali, tendevano ad incurvarsi; l'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arco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 cui, essendo di legno, non si sono ritrovati resti, ma se ne può ipotizzare l'uso sulla base delle      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coltelli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dai bordi taglienti;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raschiatoi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che servivano per raschiare la            e per lavorare l'osso;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bulini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per        ; </a:t>
            </a:r>
            <a:r>
              <a:rPr lang="it-IT" altLang="zh-CN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it-IT" altLang="zh-CN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punt</a:t>
            </a:r>
            <a:r>
              <a:rPr lang="it-IT" altLang="zh-CN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praticare fori. 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 procurarsi il cibo, il </a:t>
            </a:r>
            <a:r>
              <a:rPr lang="it-IT" altLang="zh-CN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Cro-Magnon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probabilmente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cacciava        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usava        per catturare gli animali. 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Viveva in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caverne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ripari sottoroccia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          di rami e foglie e            costruite con le pelli degli animali.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RITI MAGICO-PROPIZIATORI</a:t>
            </a:r>
            <a:endParaRPr lang="it-IT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Uno studio dettagliato delle         e delle         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rupestri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ha permesso agli studiosi di stabilire che queste raffigurazioni non avevano uno scopo decorativo ma magico: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servivano a propiziare il buon esito della caccia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Spesso gli animali raffigurati rivelano segni di pratiche magiche: sono colpiti da frecce e zagaglie o presentano macchie che potrebbero essere interpretate come colpi che l'animale era destinato a subire durante la caccia. E' probabile che questi riti fossero presieduti da </a:t>
            </a:r>
            <a:endParaRPr lang="it-IT" dirty="0"/>
          </a:p>
        </p:txBody>
      </p:sp>
      <p:sp>
        <p:nvSpPr>
          <p:cNvPr id="5" name="Rettangolo arrotondato 4"/>
          <p:cNvSpPr/>
          <p:nvPr/>
        </p:nvSpPr>
        <p:spPr>
          <a:xfrm>
            <a:off x="5929322" y="71435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6000760" y="107154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215206" y="1000108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143504" y="1285860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5500694" y="1857364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4429124" y="214311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8143900" y="214311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357158" y="2428868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429388" y="264318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858148" y="264318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000496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286512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3071802" y="428625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4500562" y="428625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2357430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DIVISIONE DEL LAVORO</a:t>
            </a: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Presumibilmente i ruoli dell'uomo e della donne erano diversi, come accade ancora oggi presso le popolazioni primitive di cacciatori e raccoglitori.</a:t>
            </a:r>
            <a:endParaRPr lang="it-IT" altLang="zh-CN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uomo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dedicava alla           , alla costruzione di            e             </a:t>
            </a:r>
            <a:r>
              <a:rPr lang="it-IT" altLang="zh-CN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all'attività             . La </a:t>
            </a:r>
            <a:r>
              <a:rPr lang="it-IT" altLang="zh-CN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donna</a:t>
            </a: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 dedicava alla raccolta della          , dei           e dei tuberi. Probabilmente preparava il            , costruiva le             , confezionava              e si dedicava alla cura dei            .</a:t>
            </a:r>
            <a:r>
              <a:rPr lang="it-IT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57158" y="285728"/>
            <a:ext cx="857256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RITI FUNEBRI</a:t>
            </a: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Tutti gli scheletri ritrovati sono stati oggetto di pratiche funerarie: sepoltura nelle fosse, posizione leggermente piegata, tintura con           ,               e grossi pezzi di          . Secondo le credenze del tempo, dunque, i morti conducevano, dopo il trapasso, una vita analoga a quella dei vivi. La posizione leggermente piegata di alcuni cadaveri fa pensare che essi venissero legati (come avviene presso alcuni popoli primitivi odierni) per impedire ai morti di tornare a infastidire i vivi.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zh-CN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4357686" y="85723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5214942" y="85723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7429520" y="857232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714612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143504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6000760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7858148" y="3214686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3857620" y="3500438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4857752" y="3500438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714348" y="3786190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571736" y="3786190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643438" y="3786190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7786710" y="3786190"/>
            <a:ext cx="500066" cy="2857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it-IT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:\SCUOLA\STORIA\1-PREISTORIA\3-CRO-MAGNON\1-L'AMBIENTE\Fonti dir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140700" cy="59944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3714744" y="71414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Gli animali che cacciava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:\SCUOLA\STORIA\1-PREISTORIA\3-CRO-MAGNON\2-ANIMALI CACCIATI\Ipote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8907719" cy="5893491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4000496" y="142852"/>
            <a:ext cx="83131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Ipotesi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:\SCUOLA\STORIA\1-PREISTORIA\3-CRO-MAGNON\2-ANIMALI CACCIATI\Fonti dirette.jpg"/>
          <p:cNvPicPr>
            <a:picLocks noChangeAspect="1" noChangeArrowheads="1"/>
          </p:cNvPicPr>
          <p:nvPr/>
        </p:nvPicPr>
        <p:blipFill>
          <a:blip r:embed="rId2" cstate="print"/>
          <a:srcRect l="47671"/>
          <a:stretch>
            <a:fillRect/>
          </a:stretch>
        </p:blipFill>
        <p:spPr bwMode="auto">
          <a:xfrm>
            <a:off x="71406" y="142852"/>
            <a:ext cx="4940313" cy="4269638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6143636" y="285728"/>
            <a:ext cx="135492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it-IT" b="1" dirty="0" smtClean="0"/>
              <a:t>Fonti dirette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000232" y="2428868"/>
            <a:ext cx="492919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91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Le</a:t>
            </a:r>
            <a:r>
              <a:rPr kumimoji="0" lang="it-IT" sz="36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armi che usava</a:t>
            </a:r>
            <a:endParaRPr kumimoji="0" lang="it-IT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4458</TotalTime>
  <Words>1142</Words>
  <Application>Microsoft Office PowerPoint</Application>
  <PresentationFormat>Presentazione su schermo (4:3)</PresentationFormat>
  <Paragraphs>135</Paragraphs>
  <Slides>42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Terra</vt:lpstr>
      <vt:lpstr>L’uomo di cro-magnon</vt:lpstr>
      <vt:lpstr>Ricostruisci la vita dell’uomo di  cro-magnon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471</cp:revision>
  <dcterms:created xsi:type="dcterms:W3CDTF">2021-02-01T13:54:03Z</dcterms:created>
  <dcterms:modified xsi:type="dcterms:W3CDTF">2021-10-07T08:31:10Z</dcterms:modified>
</cp:coreProperties>
</file>