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900" r:id="rId1"/>
  </p:sldMasterIdLst>
  <p:notesMasterIdLst>
    <p:notesMasterId r:id="rId45"/>
  </p:notesMasterIdLst>
  <p:sldIdLst>
    <p:sldId id="479" r:id="rId2"/>
    <p:sldId id="481" r:id="rId3"/>
    <p:sldId id="480" r:id="rId4"/>
    <p:sldId id="423" r:id="rId5"/>
    <p:sldId id="469" r:id="rId6"/>
    <p:sldId id="426" r:id="rId7"/>
    <p:sldId id="430" r:id="rId8"/>
    <p:sldId id="427" r:id="rId9"/>
    <p:sldId id="428" r:id="rId10"/>
    <p:sldId id="350" r:id="rId11"/>
    <p:sldId id="434" r:id="rId12"/>
    <p:sldId id="436" r:id="rId13"/>
    <p:sldId id="438" r:id="rId14"/>
    <p:sldId id="439" r:id="rId15"/>
    <p:sldId id="447" r:id="rId16"/>
    <p:sldId id="448" r:id="rId17"/>
    <p:sldId id="470" r:id="rId18"/>
    <p:sldId id="450" r:id="rId19"/>
    <p:sldId id="451" r:id="rId20"/>
    <p:sldId id="452" r:id="rId21"/>
    <p:sldId id="453" r:id="rId22"/>
    <p:sldId id="454" r:id="rId23"/>
    <p:sldId id="455" r:id="rId24"/>
    <p:sldId id="456" r:id="rId25"/>
    <p:sldId id="457" r:id="rId26"/>
    <p:sldId id="458" r:id="rId27"/>
    <p:sldId id="459" r:id="rId28"/>
    <p:sldId id="460" r:id="rId29"/>
    <p:sldId id="461" r:id="rId30"/>
    <p:sldId id="462" r:id="rId31"/>
    <p:sldId id="463" r:id="rId32"/>
    <p:sldId id="464" r:id="rId33"/>
    <p:sldId id="442" r:id="rId34"/>
    <p:sldId id="440" r:id="rId35"/>
    <p:sldId id="441" r:id="rId36"/>
    <p:sldId id="465" r:id="rId37"/>
    <p:sldId id="466" r:id="rId38"/>
    <p:sldId id="467" r:id="rId39"/>
    <p:sldId id="468" r:id="rId40"/>
    <p:sldId id="471" r:id="rId41"/>
    <p:sldId id="472" r:id="rId42"/>
    <p:sldId id="473" r:id="rId43"/>
    <p:sldId id="474" r:id="rId4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7" autoAdjust="0"/>
    <p:restoredTop sz="90739" autoAdjust="0"/>
  </p:normalViewPr>
  <p:slideViewPr>
    <p:cSldViewPr>
      <p:cViewPr>
        <p:scale>
          <a:sx n="120" d="100"/>
          <a:sy n="120" d="100"/>
        </p:scale>
        <p:origin x="-1374" y="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DB870-81A0-4A92-9CF2-AD12495E42ED}" type="datetimeFigureOut">
              <a:rPr lang="it-IT" smtClean="0"/>
              <a:pPr/>
              <a:t>21/04/2022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5320F-4656-4F53-92FD-42CAD2B2DB8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arenR"/>
            </a:pPr>
            <a:r>
              <a:rPr lang="it-IT" dirty="0" smtClean="0"/>
              <a:t>Tundra</a:t>
            </a:r>
          </a:p>
          <a:p>
            <a:pPr marL="228600" indent="-228600">
              <a:buAutoNum type="arabicParenR"/>
            </a:pPr>
            <a:r>
              <a:rPr lang="it-IT" dirty="0" smtClean="0"/>
              <a:t>orso</a:t>
            </a:r>
          </a:p>
          <a:p>
            <a:pPr marL="228600" indent="-228600">
              <a:buAutoNum type="arabicParenR"/>
            </a:pPr>
            <a:r>
              <a:rPr lang="it-IT" dirty="0" smtClean="0"/>
              <a:t> mammut</a:t>
            </a:r>
          </a:p>
          <a:p>
            <a:pPr marL="228600" indent="-228600">
              <a:buAutoNum type="arabicParenR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5320F-4656-4F53-92FD-42CAD2B2DB8C}" type="slidenum">
              <a:rPr lang="it-IT" smtClean="0"/>
              <a:pPr/>
              <a:t>41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arenR" startAt="5"/>
            </a:pPr>
            <a:r>
              <a:rPr lang="it-IT" dirty="0" smtClean="0"/>
              <a:t>lance</a:t>
            </a:r>
          </a:p>
          <a:p>
            <a:pPr marL="228600" indent="-228600">
              <a:buFont typeface="+mj-lt"/>
              <a:buAutoNum type="arabicParenR" startAt="5"/>
            </a:pPr>
            <a:r>
              <a:rPr lang="it-IT" dirty="0" smtClean="0"/>
              <a:t>zagaglie</a:t>
            </a:r>
          </a:p>
          <a:p>
            <a:pPr marL="228600" indent="-228600">
              <a:buFont typeface="+mj-lt"/>
              <a:buAutoNum type="arabicParenR" startAt="5"/>
            </a:pPr>
            <a:r>
              <a:rPr lang="it-IT" dirty="0" smtClean="0"/>
              <a:t>bastone di comando</a:t>
            </a:r>
          </a:p>
          <a:p>
            <a:pPr marL="228600" indent="-228600">
              <a:buFont typeface="+mj-lt"/>
              <a:buAutoNum type="arabicParenR" startAt="5"/>
            </a:pPr>
            <a:r>
              <a:rPr lang="it-IT" dirty="0" smtClean="0"/>
              <a:t>pitture rupestri</a:t>
            </a:r>
          </a:p>
          <a:p>
            <a:pPr marL="228600" indent="-228600">
              <a:buFont typeface="+mj-lt"/>
              <a:buAutoNum type="arabicParenR" startAt="5"/>
            </a:pPr>
            <a:r>
              <a:rPr lang="it-IT" dirty="0" smtClean="0"/>
              <a:t>pelle degli animali</a:t>
            </a:r>
          </a:p>
          <a:p>
            <a:pPr marL="228600" indent="-228600">
              <a:buFont typeface="+mj-lt"/>
              <a:buAutoNum type="arabicParenR" startAt="5"/>
            </a:pPr>
            <a:r>
              <a:rPr lang="it-IT" dirty="0" smtClean="0"/>
              <a:t> incidere</a:t>
            </a:r>
          </a:p>
          <a:p>
            <a:pPr marL="228600" indent="-228600">
              <a:buFont typeface="+mj-lt"/>
              <a:buAutoNum type="arabicParenR" startAt="5"/>
            </a:pPr>
            <a:r>
              <a:rPr lang="it-IT" dirty="0" smtClean="0"/>
              <a:t> punteruoli</a:t>
            </a:r>
          </a:p>
          <a:p>
            <a:pPr marL="228600" indent="-228600">
              <a:buFont typeface="+mj-lt"/>
              <a:buAutoNum type="arabicParenR" startAt="5"/>
            </a:pPr>
            <a:r>
              <a:rPr lang="it-IT" dirty="0" smtClean="0"/>
              <a:t> in gruppo</a:t>
            </a:r>
          </a:p>
          <a:p>
            <a:pPr marL="228600" indent="-228600">
              <a:buFont typeface="+mj-lt"/>
              <a:buAutoNum type="arabicParenR" startAt="5"/>
            </a:pPr>
            <a:r>
              <a:rPr lang="it-IT" dirty="0" smtClean="0"/>
              <a:t> trappole</a:t>
            </a:r>
          </a:p>
          <a:p>
            <a:pPr marL="228600" indent="-228600">
              <a:buFont typeface="+mj-lt"/>
              <a:buAutoNum type="arabicParenR" startAt="5"/>
            </a:pPr>
            <a:r>
              <a:rPr lang="it-IT" dirty="0" smtClean="0"/>
              <a:t> capanne</a:t>
            </a:r>
          </a:p>
          <a:p>
            <a:pPr marL="228600" indent="-228600">
              <a:buFont typeface="+mj-lt"/>
              <a:buAutoNum type="arabicParenR" startAt="5"/>
            </a:pPr>
            <a:r>
              <a:rPr lang="it-IT" dirty="0" smtClean="0"/>
              <a:t> tende</a:t>
            </a:r>
          </a:p>
          <a:p>
            <a:pPr marL="228600" indent="-228600">
              <a:buFont typeface="+mj-lt"/>
              <a:buAutoNum type="arabicParenR" startAt="5"/>
            </a:pPr>
            <a:r>
              <a:rPr lang="it-IT" dirty="0" smtClean="0"/>
              <a:t> pitture</a:t>
            </a:r>
          </a:p>
          <a:p>
            <a:pPr marL="228600" indent="-228600">
              <a:buFont typeface="+mj-lt"/>
              <a:buAutoNum type="arabicParenR" startAt="5"/>
            </a:pPr>
            <a:r>
              <a:rPr lang="it-IT" dirty="0" smtClean="0"/>
              <a:t> incisioni</a:t>
            </a:r>
          </a:p>
          <a:p>
            <a:pPr marL="228600" indent="-228600">
              <a:buFont typeface="+mj-lt"/>
              <a:buAutoNum type="arabicParenR" startAt="5"/>
            </a:pPr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5320F-4656-4F53-92FD-42CAD2B2DB8C}" type="slidenum">
              <a:rPr lang="it-IT" smtClean="0"/>
              <a:pPr/>
              <a:t>42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arenR" startAt="18"/>
            </a:pPr>
            <a:r>
              <a:rPr lang="it-IT" dirty="0" smtClean="0"/>
              <a:t> ocra rossa</a:t>
            </a:r>
          </a:p>
          <a:p>
            <a:pPr marL="228600" indent="-228600">
              <a:buFont typeface="+mj-lt"/>
              <a:buAutoNum type="arabicParenR" startAt="18"/>
            </a:pPr>
            <a:r>
              <a:rPr lang="it-IT" dirty="0" smtClean="0"/>
              <a:t> ornamenti</a:t>
            </a:r>
          </a:p>
          <a:p>
            <a:pPr marL="228600" indent="-228600">
              <a:buFont typeface="+mj-lt"/>
              <a:buAutoNum type="arabicParenR" startAt="18"/>
            </a:pPr>
            <a:r>
              <a:rPr lang="it-IT" dirty="0" smtClean="0"/>
              <a:t> carne</a:t>
            </a:r>
          </a:p>
          <a:p>
            <a:pPr marL="228600" indent="-228600">
              <a:buFont typeface="+mj-lt"/>
              <a:buAutoNum type="arabicParenR" startAt="18"/>
            </a:pPr>
            <a:r>
              <a:rPr lang="it-IT" dirty="0" smtClean="0"/>
              <a:t> caccia</a:t>
            </a:r>
          </a:p>
          <a:p>
            <a:pPr marL="228600" indent="-228600">
              <a:buFont typeface="+mj-lt"/>
              <a:buAutoNum type="arabicParenR" startAt="18"/>
            </a:pPr>
            <a:r>
              <a:rPr lang="it-IT" dirty="0" smtClean="0"/>
              <a:t> armi</a:t>
            </a:r>
          </a:p>
          <a:p>
            <a:pPr marL="228600" indent="-228600">
              <a:buFont typeface="+mj-lt"/>
              <a:buAutoNum type="arabicParenR" startAt="18"/>
            </a:pPr>
            <a:r>
              <a:rPr lang="it-IT" dirty="0" smtClean="0"/>
              <a:t> strumenti</a:t>
            </a:r>
          </a:p>
          <a:p>
            <a:pPr marL="228600" indent="-228600">
              <a:buFont typeface="+mj-lt"/>
              <a:buAutoNum type="arabicParenR" startAt="18"/>
            </a:pPr>
            <a:r>
              <a:rPr lang="it-IT" dirty="0" smtClean="0"/>
              <a:t> artistica</a:t>
            </a:r>
          </a:p>
          <a:p>
            <a:pPr marL="228600" indent="-228600">
              <a:buFont typeface="+mj-lt"/>
              <a:buAutoNum type="arabicParenR" startAt="18"/>
            </a:pPr>
            <a:r>
              <a:rPr lang="it-IT" dirty="0" smtClean="0"/>
              <a:t> legna</a:t>
            </a:r>
          </a:p>
          <a:p>
            <a:pPr marL="228600" indent="-228600">
              <a:buFont typeface="+mj-lt"/>
              <a:buAutoNum type="arabicParenR" startAt="18"/>
            </a:pPr>
            <a:r>
              <a:rPr lang="it-IT" dirty="0" smtClean="0"/>
              <a:t> frutti spontanei</a:t>
            </a:r>
          </a:p>
          <a:p>
            <a:pPr marL="228600" indent="-228600">
              <a:buFont typeface="+mj-lt"/>
              <a:buAutoNum type="arabicParenR" startAt="18"/>
            </a:pPr>
            <a:r>
              <a:rPr lang="it-IT" dirty="0" smtClean="0"/>
              <a:t> cibo</a:t>
            </a:r>
          </a:p>
          <a:p>
            <a:pPr marL="228600" indent="-228600">
              <a:buFont typeface="+mj-lt"/>
              <a:buAutoNum type="arabicParenR" startAt="18"/>
            </a:pPr>
            <a:r>
              <a:rPr lang="it-IT" dirty="0" smtClean="0"/>
              <a:t> capanne</a:t>
            </a:r>
          </a:p>
          <a:p>
            <a:pPr marL="228600" indent="-228600">
              <a:buFont typeface="+mj-lt"/>
              <a:buAutoNum type="arabicParenR" startAt="18"/>
            </a:pPr>
            <a:r>
              <a:rPr lang="it-IT" dirty="0" smtClean="0"/>
              <a:t> vestiti</a:t>
            </a:r>
          </a:p>
          <a:p>
            <a:pPr marL="228600" indent="-228600">
              <a:buFont typeface="+mj-lt"/>
              <a:buAutoNum type="arabicParenR" startAt="18"/>
            </a:pPr>
            <a:r>
              <a:rPr lang="it-IT" dirty="0" smtClean="0"/>
              <a:t> figli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5320F-4656-4F53-92FD-42CAD2B2DB8C}" type="slidenum">
              <a:rPr lang="it-IT" smtClean="0"/>
              <a:pPr/>
              <a:t>43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o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16" name="Segnaposto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21/04/2022</a:t>
            </a:fld>
            <a:endParaRPr lang="it-IT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21/04/2022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21/04/2022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7" name="Segnaposto contenut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21/04/2022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9" name="Segnaposto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21/04/2022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21/04/2022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25" name="Segnaposto tes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8" name="Segnaposto contenut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21/04/2022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21/04/2022</a:t>
            </a:fld>
            <a:endParaRPr lang="it-IT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21/04/2022</a:t>
            </a:fld>
            <a:endParaRPr lang="it-IT"/>
          </a:p>
        </p:txBody>
      </p:sp>
      <p:sp>
        <p:nvSpPr>
          <p:cNvPr id="24" name="Segnaposto piè di pagin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21/04/2022</a:t>
            </a:fld>
            <a:endParaRPr lang="it-IT"/>
          </a:p>
        </p:txBody>
      </p:sp>
      <p:sp>
        <p:nvSpPr>
          <p:cNvPr id="29" name="Segnaposto piè di pagin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immagin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21/04/2022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5644A33-DD72-4D89-A752-DFEB6108DC67}" type="datetimeFigureOut">
              <a:rPr lang="it-IT" smtClean="0"/>
              <a:pPr/>
              <a:t>21/04/2022</a:t>
            </a:fld>
            <a:endParaRPr lang="it-IT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tito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>
          <a:xfrm>
            <a:off x="285720" y="6858000"/>
            <a:ext cx="8458200" cy="12192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L’uomo di </a:t>
            </a:r>
            <a:r>
              <a:rPr lang="it-IT" dirty="0" err="1" smtClean="0"/>
              <a:t>cro-magnon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000232" y="2428868"/>
            <a:ext cx="492919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918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Le</a:t>
            </a:r>
            <a:r>
              <a:rPr kumimoji="0" lang="it-IT" sz="36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armi che usava</a:t>
            </a:r>
            <a:endParaRPr kumimoji="0" lang="it-IT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H:\SCUOLA\STORIA\1-PREISTORIA\3-CRO-MAGNON\3-ARMI\Ipotes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42852"/>
            <a:ext cx="6452006" cy="6627571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500034" y="642918"/>
            <a:ext cx="83131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Ipotesi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H:\SCUOLA\STORIA\1-PREISTORIA\3-CRO-MAGNON\3-ARMI\Fonti diret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42918"/>
            <a:ext cx="8731057" cy="5980908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3714744" y="142852"/>
            <a:ext cx="1354923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Fonti dirette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1" name="Picture 3" descr="H:\SCUOLA\STORIA\1-PREISTORIA\3-CRO-MAGNON\3-ARMI\Fonti indiret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642918"/>
            <a:ext cx="8931768" cy="5768249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3786182" y="142852"/>
            <a:ext cx="153285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Fonti indirette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000232" y="2428868"/>
            <a:ext cx="492919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918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Gli strumenti</a:t>
            </a:r>
            <a:endParaRPr kumimoji="0" lang="it-IT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9" name="Picture 3" descr="H:\SCUOLA\STORIA\1-PREISTORIA\3-CRO-MAGNON\4-STRUMENTI\Ipotes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642918"/>
            <a:ext cx="8545617" cy="6143061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4071934" y="142852"/>
            <a:ext cx="83131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Ipotesi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H:\SCUOLA\STORIA\1-PREISTORIA\3-CRO-MAGNON\4-STRUMENTI\Fonti diret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142984"/>
            <a:ext cx="5212019" cy="5553212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3714744" y="142852"/>
            <a:ext cx="1354923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Fonti dirette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SCUOLA\STORIA\1-PREISTORIA\3-CRO-MAGNON\4-STRUMENTI\nativa americana che raschia pelle di cerv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6034"/>
            <a:ext cx="9144000" cy="39659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000232" y="2428868"/>
            <a:ext cx="492919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918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Come cacciava</a:t>
            </a:r>
            <a:endParaRPr kumimoji="0" lang="it-IT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H:\SCUOLA\STORIA\1-PREISTORIA\3-CRO-MAGNON\5-CACCIA\Ipotes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642918"/>
            <a:ext cx="8844625" cy="6072652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4143372" y="142852"/>
            <a:ext cx="83131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Ipotesi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57158" y="1785926"/>
            <a:ext cx="8572528" cy="258532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Il laboratorio sull'Uomo di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Cro-Magnon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vuole essere un avvio all'analisi e all'utilizzo delle fonti storiche. Gli alunni sono invitati a riconoscere le informazioni che si possono ricavare da vari tipi di fonti, dirette e indirette, e le ipotesi che si possono fare sulla base di tali informazioni. 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Il lavoro in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power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point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può essere svolto individualmente o in gruppo. Anche le schede finali  possono essere utilizzate come verifica individuale o di gruppo. </a:t>
            </a: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altLang="zh-CN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altLang="zh-CN" b="1" dirty="0" err="1" smtClean="0">
                <a:latin typeface="Times New Roman" pitchFamily="18" charset="0"/>
                <a:cs typeface="Times New Roman" pitchFamily="18" charset="0"/>
              </a:rPr>
              <a:t>classeattiva.jimdofree.com</a:t>
            </a:r>
            <a:r>
              <a:rPr lang="it-IT" altLang="zh-CN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</a:t>
            </a:r>
            <a:r>
              <a:rPr lang="it-IT" altLang="zh-CN" b="1" dirty="0" smtClean="0">
                <a:latin typeface="Times New Roman" pitchFamily="18" charset="0"/>
                <a:cs typeface="Times New Roman" pitchFamily="18" charset="0"/>
              </a:rPr>
              <a:t>Alberto </a:t>
            </a:r>
            <a:r>
              <a:rPr lang="it-IT" altLang="zh-CN" b="1" dirty="0" err="1" smtClean="0">
                <a:latin typeface="Times New Roman" pitchFamily="18" charset="0"/>
                <a:cs typeface="Times New Roman" pitchFamily="18" charset="0"/>
              </a:rPr>
              <a:t>Staderini</a:t>
            </a:r>
            <a:endParaRPr lang="it-IT" altLang="zh-CN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H:\SCUOLA\STORIA\1-PREISTORIA\3-CRO-MAGNON\5-CACCIA\Fonte diret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6"/>
            <a:ext cx="3915308" cy="5471617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3714744" y="357166"/>
            <a:ext cx="1354923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Fonti dirette</a:t>
            </a:r>
            <a:endParaRPr lang="it-IT" b="1" dirty="0"/>
          </a:p>
        </p:txBody>
      </p:sp>
      <p:pic>
        <p:nvPicPr>
          <p:cNvPr id="2050" name="Picture 2" descr="H:\SCUOLA\STORIA\1-PREISTORIA\3-CRO-MAGNON\3-ARMI\Fonti dirette - Cop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142984"/>
            <a:ext cx="3003774" cy="35058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H:\SCUOLA\STORIA\1-PREISTORIA\3-CRO-MAGNON\5-CACCIA\Fonte indiret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142984"/>
            <a:ext cx="7500937" cy="5148263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3786182" y="285728"/>
            <a:ext cx="153285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Fonti indirette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000232" y="2428868"/>
            <a:ext cx="492919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918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Dove abitava</a:t>
            </a:r>
            <a:endParaRPr kumimoji="0" lang="it-IT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H:\SCUOLA\STORIA\1-PREISTORIA\3-CRO-MAGNON\6-ABITAZIONI\Ipotes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14356"/>
            <a:ext cx="7560259" cy="6035284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4143372" y="142852"/>
            <a:ext cx="83131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Ipotesi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H:\SCUOLA\STORIA\1-PREISTORIA\3-CRO-MAGNON\6-ABITAZIONI\Fonti diret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670560"/>
            <a:ext cx="7711440" cy="618744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3571868" y="142852"/>
            <a:ext cx="1354923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Fonti dirette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H:\SCUOLA\STORIA\1-PREISTORIA\3-CRO-MAGNON\6-ABITAZIONI\Fonti indiret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1500174"/>
            <a:ext cx="8860445" cy="433453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3786182" y="285728"/>
            <a:ext cx="153285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Fonti indirette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000232" y="2428868"/>
            <a:ext cx="492919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918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riti </a:t>
            </a:r>
            <a:r>
              <a:rPr lang="it-IT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magico-propiziatori</a:t>
            </a:r>
            <a:endParaRPr kumimoji="0" lang="it-IT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H:\SCUOLA\STORIA\1-PREISTORIA\3-CRO-MAGNON\7-RITI MAGICO-PROPIZIATORI\Ipotes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42852"/>
            <a:ext cx="7134758" cy="6639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9" name="Picture 3" descr="H:\SCUOLA\STORIA\1-PREISTORIA\3-CRO-MAGNON\7-RITI MAGICO-PROPIZIATORI\Fonti diret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357298"/>
            <a:ext cx="8858441" cy="4955477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3428992" y="357166"/>
            <a:ext cx="1354923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Fonti dirette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786182" y="142852"/>
            <a:ext cx="153285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Fonti indirette</a:t>
            </a:r>
            <a:endParaRPr lang="it-IT" b="1" dirty="0"/>
          </a:p>
        </p:txBody>
      </p:sp>
      <p:pic>
        <p:nvPicPr>
          <p:cNvPr id="164866" name="Picture 2" descr="H:\SCUOLA\STORIA\1-PREISTORIA\3-CRO-MAGNON\7-RITI MAGICO-PROPIZIATORI\Fonti indiret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2072"/>
            <a:ext cx="9144000" cy="3893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Ricostruisci la vita dell’uomo di </a:t>
            </a:r>
            <a:br>
              <a:rPr lang="it-IT" dirty="0" smtClean="0"/>
            </a:br>
            <a:r>
              <a:rPr lang="it-IT" dirty="0" err="1" smtClean="0"/>
              <a:t>cro-magnon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it-IT" sz="2000" dirty="0" smtClean="0"/>
              <a:t>Questa presentazione sull’uomo di </a:t>
            </a:r>
            <a:r>
              <a:rPr lang="it-IT" sz="2000" dirty="0" err="1" smtClean="0"/>
              <a:t>Cro-Magnon</a:t>
            </a:r>
            <a:r>
              <a:rPr lang="it-IT" sz="2000" dirty="0" smtClean="0"/>
              <a:t> è suddivisa in 10 capitoli: </a:t>
            </a:r>
            <a:r>
              <a:rPr lang="it-IT" sz="2000" i="1" dirty="0" smtClean="0"/>
              <a:t>L’ambiente in cui viveva; Gli animali che cacciava; Le armi che usava; Gli strumenti; Come cacciava; Dove abitava; I riti </a:t>
            </a:r>
            <a:r>
              <a:rPr lang="it-IT" sz="2000" i="1" dirty="0" err="1" smtClean="0"/>
              <a:t>magico-propiziatori</a:t>
            </a:r>
            <a:r>
              <a:rPr lang="it-IT" sz="2000" i="1" dirty="0" smtClean="0"/>
              <a:t>; I riti funebri; Le </a:t>
            </a:r>
            <a:r>
              <a:rPr lang="it-IT" sz="2000" i="1" dirty="0" err="1" smtClean="0"/>
              <a:t>attivita’</a:t>
            </a:r>
            <a:r>
              <a:rPr lang="it-IT" sz="2000" i="1" dirty="0" smtClean="0"/>
              <a:t> degli uomini; Le </a:t>
            </a:r>
            <a:r>
              <a:rPr lang="it-IT" sz="2000" i="1" dirty="0" err="1" smtClean="0"/>
              <a:t>attivita’</a:t>
            </a:r>
            <a:r>
              <a:rPr lang="it-IT" sz="2000" i="1" dirty="0" smtClean="0"/>
              <a:t> delle donne. </a:t>
            </a:r>
            <a:r>
              <a:rPr lang="it-IT" sz="2000" dirty="0" smtClean="0"/>
              <a:t>Per ogni capitolo vengono riportate le </a:t>
            </a:r>
            <a:r>
              <a:rPr lang="it-IT" sz="2000" i="1" dirty="0" smtClean="0"/>
              <a:t>ipotesi</a:t>
            </a:r>
            <a:r>
              <a:rPr lang="it-IT" sz="2000" dirty="0" smtClean="0"/>
              <a:t>, le </a:t>
            </a:r>
            <a:r>
              <a:rPr lang="it-IT" sz="2000" i="1" dirty="0" smtClean="0"/>
              <a:t>fonti dirette</a:t>
            </a:r>
            <a:r>
              <a:rPr lang="it-IT" sz="2000" dirty="0" smtClean="0"/>
              <a:t> e le </a:t>
            </a:r>
            <a:r>
              <a:rPr lang="it-IT" sz="2000" i="1" dirty="0" smtClean="0"/>
              <a:t>fonti indirette</a:t>
            </a:r>
            <a:r>
              <a:rPr lang="it-IT" sz="2000" dirty="0" smtClean="0"/>
              <a:t>. </a:t>
            </a:r>
          </a:p>
          <a:p>
            <a:pPr algn="just">
              <a:buNone/>
            </a:pPr>
            <a:r>
              <a:rPr lang="it-IT" sz="2000" dirty="0" smtClean="0"/>
              <a:t>Alcune slide sono completamente vuote o  riempite solo parzialmente. A te il compito di inserire gli elementi mancanti scegliendoli fra quelli  contenuti nell’archivio (puoi spostarli dall’archivio alla presentazione usando il taglia e incolla e, eventualmente, modificando la dimensione delle singole immagini per adattarle alle slide). Le immagini dell’archivio non sono classificate in base all’argomento (sarai tu a doverlo stabilire) ma sono suddivise fra </a:t>
            </a:r>
            <a:r>
              <a:rPr lang="it-IT" sz="2000" i="1" dirty="0" smtClean="0"/>
              <a:t>ipotesi, fonti dirette </a:t>
            </a:r>
            <a:r>
              <a:rPr lang="it-IT" sz="2000" dirty="0" smtClean="0"/>
              <a:t>e</a:t>
            </a:r>
            <a:r>
              <a:rPr lang="it-IT" sz="2000" i="1" dirty="0" smtClean="0"/>
              <a:t> fonti indirette.</a:t>
            </a:r>
            <a:endParaRPr lang="it-IT" sz="2000" dirty="0" smtClean="0"/>
          </a:p>
          <a:p>
            <a:pPr algn="just">
              <a:buNone/>
            </a:pPr>
            <a:endParaRPr lang="it-IT" sz="2000" dirty="0" smtClean="0"/>
          </a:p>
          <a:p>
            <a:pPr algn="just">
              <a:buNone/>
            </a:pPr>
            <a:r>
              <a:rPr lang="it-IT" sz="2000" b="1" dirty="0" smtClean="0"/>
              <a:t>Ipotesi: </a:t>
            </a:r>
            <a:r>
              <a:rPr lang="it-IT" sz="2000" dirty="0" smtClean="0"/>
              <a:t>sono quelle che gli studiosi fanno sulla base delle fonti di cui dispongono</a:t>
            </a:r>
          </a:p>
          <a:p>
            <a:pPr algn="just">
              <a:buNone/>
            </a:pPr>
            <a:r>
              <a:rPr lang="it-IT" sz="2000" b="1" dirty="0" smtClean="0"/>
              <a:t>Fonti dirette</a:t>
            </a:r>
            <a:r>
              <a:rPr lang="it-IT" sz="2000" dirty="0" smtClean="0"/>
              <a:t>: sono le testimonianze del passato giunte fino a noi</a:t>
            </a:r>
          </a:p>
          <a:p>
            <a:pPr algn="just">
              <a:buNone/>
            </a:pPr>
            <a:r>
              <a:rPr lang="it-IT" sz="2000" b="1" dirty="0" smtClean="0"/>
              <a:t>Fonti indirette</a:t>
            </a:r>
            <a:r>
              <a:rPr lang="it-IT" sz="2000" dirty="0" smtClean="0"/>
              <a:t>: sono rappresentate dalle informazioni che ci vengono fornite da coloro che studiano le popolazioni primitive odierne, che vivono in condizioni simili a quelle in cui viveva l’uomo di </a:t>
            </a:r>
            <a:r>
              <a:rPr lang="it-IT" sz="2000" dirty="0" err="1" smtClean="0"/>
              <a:t>Cro-Magnon</a:t>
            </a:r>
            <a:r>
              <a:rPr lang="it-IT" sz="2000" dirty="0" smtClean="0"/>
              <a:t>.  </a:t>
            </a:r>
          </a:p>
          <a:p>
            <a:pPr algn="just">
              <a:buNone/>
            </a:pPr>
            <a:r>
              <a:rPr lang="it-IT" sz="2000" dirty="0" smtClean="0"/>
              <a:t>.</a:t>
            </a:r>
            <a:endParaRPr lang="it-IT" sz="2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000232" y="2428868"/>
            <a:ext cx="492919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918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riti funebri</a:t>
            </a:r>
            <a:endParaRPr kumimoji="0" lang="it-IT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 descr="H:\SCUOLA\STORIA\1-PREISTORIA\3-CRO-MAGNON\8-RITI FUNEBRI\Ipotes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42852"/>
            <a:ext cx="7599662" cy="6468466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214282" y="285728"/>
            <a:ext cx="83131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Ipotesi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H:\SCUOLA\STORIA\1-PREISTORIA\3-CRO-MAGNON\8-RITI FUNEBRI\Fonti diret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357166"/>
            <a:ext cx="7278624" cy="6230112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142844" y="571480"/>
            <a:ext cx="153285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Fonti indirette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000232" y="2428868"/>
            <a:ext cx="492919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918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Attività degli uomini</a:t>
            </a:r>
            <a:endParaRPr kumimoji="0" lang="it-IT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3" name="Picture 3" descr="H:\SCUOLA\STORIA\1-PREISTORIA\3-CRO-MAGNON\9-LA DIVISIONE DEL LAVORO\UOMINI\Ipotes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071546"/>
            <a:ext cx="8735538" cy="5651663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3714744" y="285728"/>
            <a:ext cx="83131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Ipotesi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H:\SCUOLA\STORIA\1-PREISTORIA\3-CRO-MAGNON\9-LA DIVISIONE DEL LAVORO\UOMINI\Fonti indiret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714356"/>
            <a:ext cx="7245431" cy="5979414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3786182" y="142852"/>
            <a:ext cx="153285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Fonti indirette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000232" y="2428868"/>
            <a:ext cx="492919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918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Attività delle donne</a:t>
            </a:r>
            <a:endParaRPr kumimoji="0" lang="it-IT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H:\SCUOLA\STORIA\1-PREISTORIA\3-CRO-MAGNON\9-LA DIVISIONE DEL LAVORO\DONNE\Ipotes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14290"/>
            <a:ext cx="8003921" cy="6425184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71406" y="642918"/>
            <a:ext cx="83131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Ipotesi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H:\SCUOLA\STORIA\1-PREISTORIA\3-CRO-MAGNON\9-LA DIVISIONE DEL LAVORO\DONNE\Fonti diret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357166"/>
            <a:ext cx="4331208" cy="6220968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642910" y="642918"/>
            <a:ext cx="153285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Fonti indirette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H:\SCUOLA\STORIA\1-PREISTORIA\3-CRO-MAGNON\9-LA DIVISIONE DEL LAVORO\DONNE\Fonti indiret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714488"/>
            <a:ext cx="8588228" cy="4772772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3714744" y="428604"/>
            <a:ext cx="153285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Fonti indirette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000232" y="2428868"/>
            <a:ext cx="492919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918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L’ambiente in cui viveva</a:t>
            </a:r>
            <a:endParaRPr kumimoji="0" lang="it-IT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la 12"/>
          <p:cNvGraphicFramePr>
            <a:graphicFrameLocks noGrp="1"/>
          </p:cNvGraphicFramePr>
          <p:nvPr/>
        </p:nvGraphicFramePr>
        <p:xfrm>
          <a:off x="142845" y="571482"/>
          <a:ext cx="8858312" cy="6198525"/>
        </p:xfrm>
        <a:graphic>
          <a:graphicData uri="http://schemas.openxmlformats.org/drawingml/2006/table">
            <a:tbl>
              <a:tblPr/>
              <a:tblGrid>
                <a:gridCol w="2905276"/>
                <a:gridCol w="2974238"/>
                <a:gridCol w="2978798"/>
              </a:tblGrid>
              <a:tr h="1886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1" dirty="0">
                          <a:latin typeface="Times New Roman"/>
                          <a:ea typeface="Calibri"/>
                          <a:cs typeface="Times New Roman"/>
                        </a:rPr>
                        <a:t>IPOTESI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1" dirty="0">
                          <a:latin typeface="Times New Roman"/>
                          <a:ea typeface="Calibri"/>
                          <a:cs typeface="Times New Roman"/>
                        </a:rPr>
                        <a:t>FONTI DIRETTE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1" dirty="0">
                          <a:latin typeface="Times New Roman"/>
                          <a:ea typeface="Calibri"/>
                          <a:cs typeface="Times New Roman"/>
                        </a:rPr>
                        <a:t>FONTI INDIRETTE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45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L'uomo di </a:t>
                      </a:r>
                      <a:r>
                        <a:rPr lang="it-IT" sz="105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Cro-Magnon</a:t>
                      </a: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è vissuto 35.000 anni nell'attuale Francia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Scheletri di </a:t>
                      </a:r>
                      <a:r>
                        <a:rPr lang="it-IT" sz="105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Cro-Magnon</a:t>
                      </a:r>
                      <a:endParaRPr lang="it-IT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88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Cacciava i seguenti animali: bisonte, cavallo, orso, renna, daino, mammut, rinoceronte, stambecco, cervo, salmone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105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Incisioni e pitture di animali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/>
                        <a:buChar char=""/>
                      </a:pPr>
                      <a:r>
                        <a:rPr lang="it-IT" sz="105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Focolari con resti di ossa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75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Cacciava con lance, zagaglie, arponi, archi e frecce. Usava il propulsore per scagliare le zagaglie e le lance.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Punte di lance, zagaglie, arponi, frecce. Propulsori in osso.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Pitture di animali colpiti con zagaglia e frecce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Le</a:t>
                      </a:r>
                      <a:r>
                        <a:rPr lang="it-IT" sz="1050" baseline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p</a:t>
                      </a:r>
                      <a:r>
                        <a:rPr lang="it-IT" sz="105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opolazioni </a:t>
                      </a:r>
                      <a:r>
                        <a:rPr lang="it-IT" sz="105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primitive </a:t>
                      </a:r>
                      <a:r>
                        <a:rPr lang="it-IT" sz="105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odierne </a:t>
                      </a: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cacciano con lance, zagaglie, arponi, archi e frecce. Usano propulsori per scagliare zagaglie e lance.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45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Usava raschiatoi, bulini, punteruoli, coltelli, bastoni di comando, aghi.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Reperti di raschiatoi, bulini, punteruoli, coltelli, bastoni di comando, aghi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Le</a:t>
                      </a:r>
                      <a:r>
                        <a:rPr lang="it-IT" sz="105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p</a:t>
                      </a:r>
                      <a:r>
                        <a:rPr lang="it-IT" sz="105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opolazioni </a:t>
                      </a: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primitive </a:t>
                      </a:r>
                      <a:r>
                        <a:rPr lang="it-IT" sz="105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odierne </a:t>
                      </a: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usano raschiatoi e coltelli per lavorare le pelli 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60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Cacciava in gruppo animali di grossa taglia.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Costruiva  trappole.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Pittura con scena di caccia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Graffito di mammut caduto in trappola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5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Le popolazioni primitive odierne cacciano in gruppo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782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Abitava in caverne e ripari sottoroccia.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Costruiva capanne e tende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Resti di focolari in caverne e ripari sottoroccia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Incisioni e pitture nelle caverne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Graffiti raffiguranti capanne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Resti di capanne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Le popolazioni primitive odierne costruiscono capanne e tende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782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Praticava riti magico-propiziatori per garantirsi il buon esito della caccia. I riti erano presieduti da uno stregone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Disegni di animali colpiti da frecce o con accanto impronte di mani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Pittura che riproduce un uomo camuffato con la pelle di un animale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 </a:t>
                      </a: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popoli primitivi attuali praticano riti </a:t>
                      </a:r>
                      <a:r>
                        <a:rPr lang="it-IT" sz="105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magico-propiziatori</a:t>
                      </a: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prima di andare a caccia. I riti sono presieduti da stregoni camuffati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91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5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Praticava riti funebri 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Fosse contenenti scheletri, lame di selce, oggetti d'osso, collane di conchiglie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05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60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5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Gli uomini cacciavano, costruivano strumenti, si dedicavano all'attività artistica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05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Presso i popoli primitivi odierni gli uomini cacciano, costruiscono strumenti, si dedicano all'attività artistica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018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5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Le donne raccoglievano la legna, i frutti spontanei e i tuberi; preparavano il cibo; costruivano le capanne; confezionavano i vestiti; curavano i figli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5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Pittura raffigurante una donna che raccoglie il miele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Presso i popoli primitivi odierni le donne raccolgono la legna, i frutti spontanei e i tuberi; preparano il cibo; costruiscono le capanne; confezionano i vestiti; curano i figli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063" name="AutoShape 15"/>
          <p:cNvSpPr>
            <a:spLocks noChangeShapeType="1"/>
          </p:cNvSpPr>
          <p:nvPr/>
        </p:nvSpPr>
        <p:spPr bwMode="auto">
          <a:xfrm flipV="1">
            <a:off x="4067175" y="1768475"/>
            <a:ext cx="7938" cy="158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62" name="AutoShape 14"/>
          <p:cNvSpPr>
            <a:spLocks noChangeShapeType="1"/>
          </p:cNvSpPr>
          <p:nvPr/>
        </p:nvSpPr>
        <p:spPr bwMode="auto">
          <a:xfrm flipV="1">
            <a:off x="6000760" y="1214421"/>
            <a:ext cx="3000396" cy="48418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61" name="AutoShape 13"/>
          <p:cNvSpPr>
            <a:spLocks noChangeShapeType="1"/>
          </p:cNvSpPr>
          <p:nvPr/>
        </p:nvSpPr>
        <p:spPr bwMode="auto">
          <a:xfrm flipV="1">
            <a:off x="6000760" y="5000636"/>
            <a:ext cx="3000396" cy="37464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60" name="AutoShape 12"/>
          <p:cNvSpPr>
            <a:spLocks noChangeShapeType="1"/>
          </p:cNvSpPr>
          <p:nvPr/>
        </p:nvSpPr>
        <p:spPr bwMode="auto">
          <a:xfrm flipV="1">
            <a:off x="6072198" y="785794"/>
            <a:ext cx="2924182" cy="35719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59" name="AutoShape 11"/>
          <p:cNvSpPr>
            <a:spLocks noChangeShapeType="1"/>
          </p:cNvSpPr>
          <p:nvPr/>
        </p:nvSpPr>
        <p:spPr bwMode="auto">
          <a:xfrm flipV="1">
            <a:off x="3000364" y="5429264"/>
            <a:ext cx="3000396" cy="50006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64" name="AutoShape 16"/>
          <p:cNvSpPr>
            <a:spLocks noChangeShapeType="1"/>
          </p:cNvSpPr>
          <p:nvPr/>
        </p:nvSpPr>
        <p:spPr bwMode="auto">
          <a:xfrm flipV="1">
            <a:off x="4067175" y="1768475"/>
            <a:ext cx="7938" cy="158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65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Completa la tabella inserendo le voci mancanti nelle caselle vuote o parzialmente compilate (quattro caselle vanno lasciate in bianco)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7" name="Rectangle 19"/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8" name="Rectangle 20"/>
          <p:cNvSpPr>
            <a:spLocks noChangeArrowheads="1"/>
          </p:cNvSpPr>
          <p:nvPr/>
        </p:nvSpPr>
        <p:spPr bwMode="auto">
          <a:xfrm>
            <a:off x="0" y="1371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285728"/>
            <a:ext cx="8786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Completa il testo scrivendo in nota le parti mancanti</a:t>
            </a:r>
            <a:r>
              <a:rPr lang="it-IT" sz="1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(come nell’esempio). </a:t>
            </a:r>
            <a:endParaRPr lang="it-IT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4282" y="1000108"/>
            <a:ext cx="8786874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L'UOMO </a:t>
            </a:r>
            <a:r>
              <a:rPr kumimoji="0" lang="it-IT" altLang="zh-CN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</a:t>
            </a:r>
            <a:r>
              <a:rPr kumimoji="0" lang="it-IT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CRO-MAGNON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zh-CN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zh-CN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CN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L'ORIGINE</a:t>
            </a:r>
            <a:endParaRPr kumimoji="0" lang="it-IT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L'uomo di </a:t>
            </a:r>
            <a:r>
              <a:rPr kumimoji="0" lang="it-IT" altLang="zh-CN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Cro-Magnon</a:t>
            </a:r>
            <a:r>
              <a:rPr kumimoji="0" lang="it-IT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è comparso circa 40.000 anni fa nelle regioni costiere del Medio Oriente. Successivamente si è spostato verso l'Europa occidentale alla ricerca di nuovi territori di caccia. I primi resti sono stati ritrovati nella località francese di </a:t>
            </a:r>
            <a:r>
              <a:rPr kumimoji="0" lang="it-IT" altLang="zh-CN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Cro-Magnon</a:t>
            </a:r>
            <a:r>
              <a:rPr kumimoji="0" lang="it-IT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da qui il nome che è stato dato agli individui di questa specie.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CN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L'AMBIENTE IN CUI VIVEVA</a:t>
            </a:r>
            <a:endParaRPr kumimoji="0" lang="it-IT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 </a:t>
            </a:r>
            <a:r>
              <a:rPr kumimoji="0" lang="it-IT" altLang="zh-CN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Cro-Magnon</a:t>
            </a:r>
            <a:r>
              <a:rPr kumimoji="0" lang="it-IT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viveva nella </a:t>
            </a:r>
            <a:r>
              <a:rPr kumimoji="0" lang="it-IT" altLang="zh-C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tundra</a:t>
            </a:r>
            <a:r>
              <a:rPr kumimoji="0" lang="it-IT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una distesa di terra con rari alberi e gelata per la maggior parte dell'anno. D'estate, nel periodo del disgelo, la tundra</a:t>
            </a:r>
            <a:r>
              <a:rPr kumimoji="0" lang="it-IT" altLang="zh-CN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diventa un immenso acquitrino ed è percorsa da branchi di renne in cerca di pascolo.</a:t>
            </a:r>
            <a:endParaRPr kumimoji="0" lang="it-IT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Sulla base delle fonti in nostro possesso e delle conoscenze che abbiamo riguardo alla tundra,      si può ipotizzare che egli cacciasse i seguenti animali: </a:t>
            </a:r>
            <a:r>
              <a:rPr kumimoji="0" lang="it-IT" altLang="zh-C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renna, stambecco, daino, orso, bue selvatico, cavallo selvatico, mammut, bisonte, rinoceronte lanoso, </a:t>
            </a:r>
            <a:r>
              <a:rPr kumimoji="0" lang="it-IT" altLang="zh-CN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salmone</a:t>
            </a:r>
            <a:r>
              <a:rPr kumimoji="0" lang="it-IT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E' probabile che questi riti fossero presieduti da 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stregoni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85720" y="428604"/>
            <a:ext cx="85725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zh-CN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ARMI, STRUMENTI E ABITAZIONI</a:t>
            </a:r>
            <a:endParaRPr lang="it-IT" altLang="zh-CN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base ai reperti ritrovati, si può ipotizzare che usasse: </a:t>
            </a:r>
            <a:r>
              <a:rPr lang="it-IT" altLang="zh-CN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lance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la punta in pietra scheggiata; corti giavellotti con la punta in osso chiamati </a:t>
            </a:r>
            <a:r>
              <a:rPr lang="it-IT" altLang="zh-CN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zagaglie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il </a:t>
            </a:r>
            <a:r>
              <a:rPr lang="it-IT" altLang="zh-CN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bastone di comando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che è uno strumento che serve per raddrizzare le punte delle zagaglie che, essendo ricavate dalle corna degli animali, tendevano ad incurvarsi; l'</a:t>
            </a:r>
            <a:r>
              <a:rPr lang="it-IT" altLang="zh-CN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arco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di cui, essendo di legno, non si sono ritrovati resti, ma se ne può ipotizzare l'uso sulla base delle pitture rupestri; </a:t>
            </a:r>
            <a:r>
              <a:rPr lang="it-IT" altLang="zh-CN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coltelli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dai bordi taglienti; </a:t>
            </a:r>
            <a:r>
              <a:rPr lang="it-IT" altLang="zh-CN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raschiatoi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che servivano per raschiare la pelle degli animali e per lavorare l'osso; </a:t>
            </a:r>
            <a:r>
              <a:rPr lang="it-IT" altLang="zh-CN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bulini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per incidere; </a:t>
            </a:r>
            <a:r>
              <a:rPr lang="it-IT" altLang="zh-CN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punteruoli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per praticare fori. </a:t>
            </a:r>
            <a:endParaRPr lang="it-IT" altLang="zh-CN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 procurarsi il cibo, il </a:t>
            </a:r>
            <a:r>
              <a:rPr lang="it-IT" altLang="zh-CN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Cro-Magnon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probabilmente </a:t>
            </a:r>
            <a:r>
              <a:rPr lang="it-IT" altLang="zh-CN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cacciava in gruppo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 usava </a:t>
            </a:r>
            <a:r>
              <a:rPr lang="it-IT" altLang="zh-CN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trappole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per catturare gli animali. </a:t>
            </a:r>
            <a:endParaRPr lang="it-IT" altLang="zh-CN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Viveva in </a:t>
            </a:r>
            <a:r>
              <a:rPr lang="it-IT" altLang="zh-CN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caverne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it-IT" altLang="zh-CN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ripari sottoroccia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it-IT" altLang="zh-CN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capanne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di rami e foglie e </a:t>
            </a:r>
            <a:r>
              <a:rPr lang="it-IT" altLang="zh-CN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tende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costruite con le pelli degli animali.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zh-CN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zh-CN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RITI MAGICO-PROPIZIATORI</a:t>
            </a:r>
            <a:endParaRPr lang="it-IT" altLang="zh-CN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Uno studio dettagliato delle </a:t>
            </a:r>
            <a:r>
              <a:rPr lang="it-IT" altLang="zh-CN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pitture 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delle </a:t>
            </a:r>
            <a:r>
              <a:rPr lang="it-IT" altLang="zh-CN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incisioni rupestri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ha permesso agli studiosi di stabilire che queste raffigurazioni non avevano uno scopo decorativo ma magico: </a:t>
            </a:r>
            <a:r>
              <a:rPr lang="it-IT" altLang="zh-CN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servivano a propiziare il buon esito della caccia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Spesso gli animali raffigurati rivelano segni di pratiche magiche: sono colpiti da frecce e zagaglie o presentano macchie che potrebbero essere interpretate come colpi che l'animale era destinato a subire durante la caccia. E' probabile che questi riti fossero presieduti da </a:t>
            </a:r>
            <a:endParaRPr lang="it-IT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7158" y="2357430"/>
            <a:ext cx="85725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altLang="zh-CN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DIVISIONE DEL LAVORO</a:t>
            </a:r>
            <a:endParaRPr lang="it-IT" altLang="zh-CN" sz="8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Presumibilmente i ruoli dell'uomo e della donne erano diversi, come accade ancora oggi presso le popolazioni primitive di cacciatori e raccoglitori.</a:t>
            </a:r>
            <a:endParaRPr lang="it-IT" altLang="zh-CN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L'</a:t>
            </a:r>
            <a:r>
              <a:rPr lang="it-IT" altLang="zh-CN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uomo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si dedicava alla caccia, alla costruzione di armi e strumenti e all'attività artistica. La </a:t>
            </a:r>
            <a:r>
              <a:rPr lang="it-IT" altLang="zh-CN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donna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si dedicava alla raccolta della legna, dei frutti spontanei e dei tuberi. Probabilmente preparava il cibo, costruiva le capanne, confezionava vestiti e si dedicava alla cura dei figli.</a:t>
            </a:r>
            <a:r>
              <a:rPr lang="it-IT" altLang="zh-CN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Rettangolo 2"/>
          <p:cNvSpPr/>
          <p:nvPr/>
        </p:nvSpPr>
        <p:spPr>
          <a:xfrm>
            <a:off x="357158" y="285728"/>
            <a:ext cx="857256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zh-CN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RITI FUNEBRI</a:t>
            </a:r>
            <a:endParaRPr lang="it-IT" altLang="zh-CN" sz="8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Tutti gli scheletri ritrovati sono stati oggetto di pratiche funerarie: sepoltura nelle fosse, posizione leggermente piegata, tintura con ocra rossa, ornamenti e grossi pezzi di carne. Secondo le credenze del tempo, dunque, i morti conducevano, dopo il trapasso, una vita analoga a quella dei vivi. La posizione leggermente piegata di alcuni cadaveri fa pensare che essi venissero legati (come avviene presso alcuni popoli primitivi odierni) per impedire ai morti di tornare a infastidire i vivi.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zh-CN" sz="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SCUOLA\STORIA\1-PREISTORIA\3-CRO-MAGNON\1-L'AMBIENTE\Ipotesi - Copia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70"/>
            <a:ext cx="9144000" cy="5509349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4000496" y="142852"/>
            <a:ext cx="83131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Ipotesi</a:t>
            </a:r>
            <a:endParaRPr lang="it-IT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H:\SCUOLA\STORIA\1-PREISTORIA\3-CRO-MAGNON\1-L'AMBIENTE\Fonti diret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714356"/>
            <a:ext cx="8140700" cy="599440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3714744" y="71414"/>
            <a:ext cx="1354923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Fonti dirette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000232" y="2428868"/>
            <a:ext cx="492919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918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Gli animali che cacciava</a:t>
            </a:r>
            <a:endParaRPr kumimoji="0" lang="it-IT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H:\SCUOLA\STORIA\1-PREISTORIA\3-CRO-MAGNON\2-ANIMALI CACCIATI\Ipotes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642918"/>
            <a:ext cx="8907719" cy="5893491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4000496" y="142852"/>
            <a:ext cx="83131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Ipotesi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H:\SCUOLA\STORIA\1-PREISTORIA\3-CRO-MAGNON\2-ANIMALI CACCIATI\Fonti dirette.jpg"/>
          <p:cNvPicPr>
            <a:picLocks noChangeAspect="1" noChangeArrowheads="1"/>
          </p:cNvPicPr>
          <p:nvPr/>
        </p:nvPicPr>
        <p:blipFill>
          <a:blip r:embed="rId2" cstate="print"/>
          <a:srcRect l="47671"/>
          <a:stretch>
            <a:fillRect/>
          </a:stretch>
        </p:blipFill>
        <p:spPr bwMode="auto">
          <a:xfrm>
            <a:off x="71406" y="142852"/>
            <a:ext cx="4940313" cy="4269638"/>
          </a:xfrm>
          <a:prstGeom prst="rect">
            <a:avLst/>
          </a:prstGeom>
          <a:noFill/>
        </p:spPr>
      </p:pic>
      <p:pic>
        <p:nvPicPr>
          <p:cNvPr id="173060" name="Picture 4" descr="H:\SCUOLA\STORIA\1-PREISTORIA\3-CRO-MAGNON\2-ANIMALI CACCIATI\Fonti dirette - Copia (2).jpg"/>
          <p:cNvPicPr>
            <a:picLocks noChangeAspect="1" noChangeArrowheads="1"/>
          </p:cNvPicPr>
          <p:nvPr/>
        </p:nvPicPr>
        <p:blipFill>
          <a:blip r:embed="rId3" cstate="print"/>
          <a:srcRect l="46233" t="60688" r="1930"/>
          <a:stretch>
            <a:fillRect/>
          </a:stretch>
        </p:blipFill>
        <p:spPr bwMode="auto">
          <a:xfrm>
            <a:off x="5715008" y="1643050"/>
            <a:ext cx="2643206" cy="1851005"/>
          </a:xfrm>
          <a:prstGeom prst="rect">
            <a:avLst/>
          </a:prstGeom>
          <a:noFill/>
        </p:spPr>
      </p:pic>
      <p:pic>
        <p:nvPicPr>
          <p:cNvPr id="173061" name="Picture 5" descr="H:\SCUOLA\STORIA\1-PREISTORIA\3-CRO-MAGNON\2-ANIMALI CACCIATI\Fonti dirette - Copia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4325" y="4135437"/>
            <a:ext cx="5019675" cy="2722563"/>
          </a:xfrm>
          <a:prstGeom prst="rect">
            <a:avLst/>
          </a:prstGeom>
          <a:noFill/>
        </p:spPr>
      </p:pic>
      <p:pic>
        <p:nvPicPr>
          <p:cNvPr id="173062" name="Picture 6" descr="H:\SCUOLA\STORIA\1-PREISTORIA\3-CRO-MAGNON\2-ANIMALI CACCIATI\Fonti dirette - Copia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4714884"/>
            <a:ext cx="1911096" cy="1642872"/>
          </a:xfrm>
          <a:prstGeom prst="rect">
            <a:avLst/>
          </a:prstGeom>
          <a:noFill/>
        </p:spPr>
      </p:pic>
      <p:sp>
        <p:nvSpPr>
          <p:cNvPr id="7" name="Rettangolo 6"/>
          <p:cNvSpPr/>
          <p:nvPr/>
        </p:nvSpPr>
        <p:spPr>
          <a:xfrm>
            <a:off x="6143636" y="285728"/>
            <a:ext cx="1354923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Fonti dirette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rra">
  <a:themeElements>
    <a:clrScheme name="Terr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err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er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4023</TotalTime>
  <Words>1453</Words>
  <Application>Microsoft Office PowerPoint</Application>
  <PresentationFormat>Presentazione su schermo (4:3)</PresentationFormat>
  <Paragraphs>144</Paragraphs>
  <Slides>43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4" baseType="lpstr">
      <vt:lpstr>Terra</vt:lpstr>
      <vt:lpstr>L’uomo di cro-magnon</vt:lpstr>
      <vt:lpstr>Diapositiva 2</vt:lpstr>
      <vt:lpstr>Ricostruisci la vita dell’uomo di  cro-magnon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prova</dc:title>
  <dc:creator>utente</dc:creator>
  <cp:lastModifiedBy>utente</cp:lastModifiedBy>
  <cp:revision>431</cp:revision>
  <dcterms:created xsi:type="dcterms:W3CDTF">2021-02-01T13:54:03Z</dcterms:created>
  <dcterms:modified xsi:type="dcterms:W3CDTF">2022-04-20T22:43:36Z</dcterms:modified>
</cp:coreProperties>
</file>