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385" r:id="rId2"/>
    <p:sldId id="258" r:id="rId3"/>
    <p:sldId id="263" r:id="rId4"/>
    <p:sldId id="357" r:id="rId5"/>
    <p:sldId id="358" r:id="rId6"/>
    <p:sldId id="359" r:id="rId7"/>
    <p:sldId id="361" r:id="rId8"/>
    <p:sldId id="360" r:id="rId9"/>
    <p:sldId id="362" r:id="rId10"/>
    <p:sldId id="363" r:id="rId11"/>
    <p:sldId id="364" r:id="rId12"/>
    <p:sldId id="365" r:id="rId13"/>
    <p:sldId id="366" r:id="rId14"/>
    <p:sldId id="367" r:id="rId15"/>
    <p:sldId id="368" r:id="rId16"/>
    <p:sldId id="369" r:id="rId17"/>
    <p:sldId id="371" r:id="rId18"/>
    <p:sldId id="370" r:id="rId19"/>
    <p:sldId id="372" r:id="rId20"/>
    <p:sldId id="373" r:id="rId21"/>
    <p:sldId id="374" r:id="rId22"/>
    <p:sldId id="375" r:id="rId23"/>
    <p:sldId id="377" r:id="rId24"/>
    <p:sldId id="376" r:id="rId25"/>
    <p:sldId id="378" r:id="rId26"/>
    <p:sldId id="379" r:id="rId27"/>
    <p:sldId id="380" r:id="rId28"/>
    <p:sldId id="381" r:id="rId29"/>
    <p:sldId id="382" r:id="rId30"/>
    <p:sldId id="383" r:id="rId31"/>
    <p:sldId id="384"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3236" autoAdjust="0"/>
  </p:normalViewPr>
  <p:slideViewPr>
    <p:cSldViewPr>
      <p:cViewPr>
        <p:scale>
          <a:sx n="120" d="100"/>
          <a:sy n="120" d="100"/>
        </p:scale>
        <p:origin x="-1290" y="240"/>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None/>
            </a:pPr>
            <a:r>
              <a:rPr lang="it-IT" i="0" dirty="0" smtClean="0">
                <a:latin typeface="Times New Roman" pitchFamily="18" charset="0"/>
                <a:cs typeface="Times New Roman" pitchFamily="18" charset="0"/>
              </a:rPr>
              <a:t>1)carne  2)</a:t>
            </a:r>
            <a:r>
              <a:rPr lang="it-IT" i="0" baseline="0" dirty="0" smtClean="0">
                <a:latin typeface="Times New Roman" pitchFamily="18" charset="0"/>
                <a:cs typeface="Times New Roman" pitchFamily="18" charset="0"/>
              </a:rPr>
              <a:t>latte</a:t>
            </a:r>
            <a:endParaRPr lang="it-IT" i="1" dirty="0" smtClean="0">
              <a:latin typeface="Times New Roman" pitchFamily="18" charset="0"/>
              <a:cs typeface="Times New Roman" pitchFamily="18" charset="0"/>
            </a:endParaRPr>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slide" Target="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ALIMENTAZIONE, SALUTE E AMBIENTE</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BENEFICI\IMMAGINI\2b50b491bda41bf5d8cd7849c488b0cd - Copia.jpg"/>
          <p:cNvPicPr>
            <a:picLocks noChangeAspect="1"/>
          </p:cNvPicPr>
          <p:nvPr/>
        </p:nvPicPr>
        <p:blipFill>
          <a:blip r:embed="rId2"/>
          <a:srcRect/>
          <a:stretch>
            <a:fillRect/>
          </a:stretch>
        </p:blipFill>
        <p:spPr bwMode="auto">
          <a:xfrm>
            <a:off x="3500430" y="285728"/>
            <a:ext cx="4886325" cy="3771900"/>
          </a:xfrm>
          <a:prstGeom prst="rect">
            <a:avLst/>
          </a:prstGeom>
          <a:noFill/>
          <a:ln w="9525">
            <a:noFill/>
            <a:miter lim="800000"/>
            <a:headEnd/>
            <a:tailEnd/>
          </a:ln>
        </p:spPr>
      </p:pic>
      <p:sp>
        <p:nvSpPr>
          <p:cNvPr id="3" name="Rettangolo 2"/>
          <p:cNvSpPr/>
          <p:nvPr/>
        </p:nvSpPr>
        <p:spPr>
          <a:xfrm>
            <a:off x="2357422"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3</a:t>
            </a:r>
            <a:endParaRPr lang="it-IT" dirty="0">
              <a:solidFill>
                <a:srgbClr val="FF0000"/>
              </a:solidFill>
              <a:latin typeface="Times New Roman" pitchFamily="18" charset="0"/>
              <a:cs typeface="Times New Roman" pitchFamily="18" charset="0"/>
            </a:endParaRPr>
          </a:p>
        </p:txBody>
      </p:sp>
      <p:sp>
        <p:nvSpPr>
          <p:cNvPr id="64513" name="Rectangle 1"/>
          <p:cNvSpPr>
            <a:spLocks noChangeArrowheads="1"/>
          </p:cNvSpPr>
          <p:nvPr/>
        </p:nvSpPr>
        <p:spPr bwMode="auto">
          <a:xfrm>
            <a:off x="214282" y="4286256"/>
            <a:ext cx="85725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 dati riportati nella tabella: a quale area dell'Europa appartengono i Paesi con i più alti tassi di mortalità dovuti a malattie cardiovascolari? a quale area appartengono i Paesi con i tassi di mortalità più bassi?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85720" y="5286388"/>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14282" y="285728"/>
            <a:ext cx="650690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Utilizza la seguente tabella per completare il testo della lezione 2.</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14282" y="1000108"/>
          <a:ext cx="8572560" cy="4101084"/>
        </p:xfrm>
        <a:graphic>
          <a:graphicData uri="http://schemas.openxmlformats.org/drawingml/2006/table">
            <a:tbl>
              <a:tblPr/>
              <a:tblGrid>
                <a:gridCol w="4286280"/>
                <a:gridCol w="4286280"/>
              </a:tblGrid>
              <a:tr h="189276">
                <a:tc>
                  <a:txBody>
                    <a:bodyPr/>
                    <a:lstStyle/>
                    <a:p>
                      <a:pPr algn="ctr">
                        <a:lnSpc>
                          <a:spcPct val="115000"/>
                        </a:lnSpc>
                        <a:spcAft>
                          <a:spcPts val="0"/>
                        </a:spcAft>
                      </a:pPr>
                      <a:r>
                        <a:rPr lang="it-IT" sz="1800" b="1" dirty="0">
                          <a:latin typeface="Times New Roman"/>
                          <a:ea typeface="Times New Roman"/>
                          <a:cs typeface="Times New Roman"/>
                        </a:rPr>
                        <a:t>BENEFICI DELLA DIETA MEDITERRANEA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DA CUI DIPENDONO</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just">
                        <a:lnSpc>
                          <a:spcPct val="115000"/>
                        </a:lnSpc>
                        <a:spcAft>
                          <a:spcPts val="0"/>
                        </a:spcAft>
                      </a:pPr>
                      <a:r>
                        <a:rPr lang="it-IT" sz="1800" dirty="0">
                          <a:latin typeface="Times New Roman"/>
                          <a:ea typeface="Times New Roman"/>
                          <a:cs typeface="Times New Roman"/>
                        </a:rPr>
                        <a:t>Previene l'obesità</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Frutta e verdura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Previene le malattie cardiovascolari (soprattutto l'infarto e l'ictus)</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Olio d'oliva; frutta secca; vino</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Riduce notevolmente l'insorgenza di alcuni tipi di tumore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a:latin typeface="Times New Roman"/>
                          <a:ea typeface="Times New Roman"/>
                          <a:cs typeface="Times New Roman"/>
                        </a:rPr>
                        <a:t>Frutta e verdura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dirty="0">
                          <a:latin typeface="Times New Roman"/>
                          <a:ea typeface="Times New Roman"/>
                          <a:cs typeface="Times New Roman"/>
                        </a:rPr>
                        <a:t>Preserva le funzioni cerebrali e aiuta a prevenire malattie come l'Alzheimer</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Olio d'oliva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a:latin typeface="Times New Roman"/>
                          <a:ea typeface="Times New Roman"/>
                          <a:cs typeface="Times New Roman"/>
                        </a:rPr>
                        <a:t>Favorisce il buon funzionamento dell'apparato gastrointestinale</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Pasta integrale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2967">
                <a:tc>
                  <a:txBody>
                    <a:bodyPr/>
                    <a:lstStyle/>
                    <a:p>
                      <a:pPr algn="just">
                        <a:lnSpc>
                          <a:spcPct val="115000"/>
                        </a:lnSpc>
                        <a:spcAft>
                          <a:spcPts val="0"/>
                        </a:spcAft>
                      </a:pPr>
                      <a:r>
                        <a:rPr lang="it-IT" sz="1800">
                          <a:latin typeface="Times New Roman"/>
                          <a:ea typeface="Times New Roman"/>
                          <a:cs typeface="Times New Roman"/>
                        </a:rPr>
                        <a:t>Riduce la probabilità di sviluppare malattie renali croniche</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Olio d'oliva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ITALIANI NON LA SEGUONO\2b50b491bda41bf5d8cd7849c488b0cd - Copia.jpg"/>
          <p:cNvPicPr>
            <a:picLocks noChangeAspect="1"/>
          </p:cNvPicPr>
          <p:nvPr/>
        </p:nvPicPr>
        <p:blipFill>
          <a:blip r:embed="rId2"/>
          <a:srcRect/>
          <a:stretch>
            <a:fillRect/>
          </a:stretch>
        </p:blipFill>
        <p:spPr bwMode="auto">
          <a:xfrm>
            <a:off x="357158" y="1142984"/>
            <a:ext cx="8486394" cy="4824794"/>
          </a:xfrm>
          <a:prstGeom prst="rect">
            <a:avLst/>
          </a:prstGeom>
          <a:noFill/>
          <a:ln w="9525">
            <a:noFill/>
            <a:miter lim="800000"/>
            <a:headEnd/>
            <a:tailEnd/>
          </a:ln>
        </p:spPr>
      </p:pic>
      <p:sp>
        <p:nvSpPr>
          <p:cNvPr id="4" name="Rettangolo 3"/>
          <p:cNvSpPr/>
          <p:nvPr/>
        </p:nvSpPr>
        <p:spPr>
          <a:xfrm>
            <a:off x="714348"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4</a:t>
            </a:r>
            <a:endParaRPr lang="it-IT" dirty="0">
              <a:solidFill>
                <a:srgbClr val="FF0000"/>
              </a:solidFill>
              <a:latin typeface="Times New Roman" pitchFamily="18" charset="0"/>
              <a:cs typeface="Times New Roman" pitchFamily="18" charset="0"/>
            </a:endParaRPr>
          </a:p>
        </p:txBody>
      </p:sp>
      <p:sp>
        <p:nvSpPr>
          <p:cNvPr id="66562" name="Rectangle 2"/>
          <p:cNvSpPr>
            <a:spLocks noChangeArrowheads="1"/>
          </p:cNvSpPr>
          <p:nvPr/>
        </p:nvSpPr>
        <p:spPr bwMode="auto">
          <a:xfrm>
            <a:off x="928662" y="5643578"/>
            <a:ext cx="1643042"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1" u="none" strike="noStrike" cap="none" normalizeH="0" baseline="0" dirty="0" smtClean="0">
                <a:ln>
                  <a:noFill/>
                </a:ln>
                <a:solidFill>
                  <a:srgbClr val="555555"/>
                </a:solidFill>
                <a:effectLst/>
                <a:latin typeface="Arial" pitchFamily="34" charset="0"/>
                <a:ea typeface="Times New Roman" pitchFamily="18" charset="0"/>
                <a:cs typeface="Arial" pitchFamily="34" charset="0"/>
              </a:rPr>
              <a:t>Fonte:</a:t>
            </a:r>
            <a:r>
              <a:rPr kumimoji="0" lang="it-IT" sz="700" b="0" i="1" u="none" strike="noStrike" cap="none" normalizeH="0" baseline="0" dirty="0" smtClean="0">
                <a:ln>
                  <a:noFill/>
                </a:ln>
                <a:solidFill>
                  <a:srgbClr val="555555"/>
                </a:solidFill>
                <a:effectLst/>
                <a:latin typeface="Calibri"/>
                <a:ea typeface="Times New Roman" pitchFamily="18" charset="0"/>
                <a:cs typeface="Arial" pitchFamily="34" charset="0"/>
              </a:rPr>
              <a:t> </a:t>
            </a:r>
            <a:r>
              <a:rPr kumimoji="0" lang="it-IT" sz="700" b="1" i="1" u="none" strike="noStrike" cap="none" normalizeH="0" baseline="0" dirty="0" smtClean="0">
                <a:ln>
                  <a:noFill/>
                </a:ln>
                <a:solidFill>
                  <a:srgbClr val="555555"/>
                </a:solidFill>
                <a:effectLst/>
                <a:latin typeface="inherit"/>
                <a:ea typeface="Times New Roman" pitchFamily="18" charset="0"/>
                <a:cs typeface="Arial" pitchFamily="34" charset="0"/>
              </a:rPr>
              <a:t>RAPPORTO COOP 2018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85728"/>
            <a:ext cx="89297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grafico risulta che solo il 74% degli Italiani segue una dieta che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linea con quella della piramide alimentare mediterranea. Sulla base dei dati riportati, completa la tabella inserendo, per ciascun gruppo di alimenti, la percentuale di Italiani che non segue la piramide teorica della dieta mediterranea per un consumo eccessivo (segno +) o per un consumo carente (segno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571472" y="2000240"/>
          <a:ext cx="7929618" cy="4101084"/>
        </p:xfrm>
        <a:graphic>
          <a:graphicData uri="http://schemas.openxmlformats.org/drawingml/2006/table">
            <a:tbl>
              <a:tblPr/>
              <a:tblGrid>
                <a:gridCol w="3964809"/>
                <a:gridCol w="3964809"/>
              </a:tblGrid>
              <a:tr h="412967">
                <a:tc>
                  <a:txBody>
                    <a:bodyPr/>
                    <a:lstStyle/>
                    <a:p>
                      <a:pPr algn="ctr">
                        <a:lnSpc>
                          <a:spcPct val="115000"/>
                        </a:lnSpc>
                        <a:spcAft>
                          <a:spcPts val="0"/>
                        </a:spcAft>
                      </a:pPr>
                      <a:r>
                        <a:rPr lang="it-IT" sz="1800" b="1" dirty="0">
                          <a:latin typeface="Times New Roman"/>
                          <a:ea typeface="Times New Roman"/>
                          <a:cs typeface="Times New Roman"/>
                        </a:rPr>
                        <a:t>GRUPPI </a:t>
                      </a:r>
                      <a:r>
                        <a:rPr lang="it-IT" sz="1800" b="1" dirty="0" err="1">
                          <a:latin typeface="Times New Roman"/>
                          <a:ea typeface="Times New Roman"/>
                          <a:cs typeface="Times New Roman"/>
                        </a:rPr>
                        <a:t>DI</a:t>
                      </a:r>
                      <a:r>
                        <a:rPr lang="it-IT" sz="1800" b="1" dirty="0">
                          <a:latin typeface="Times New Roman"/>
                          <a:ea typeface="Times New Roman"/>
                          <a:cs typeface="Times New Roman"/>
                        </a:rPr>
                        <a:t> ALIMENTI</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Times New Roman"/>
                          <a:ea typeface="Times New Roman"/>
                          <a:cs typeface="Times New Roman"/>
                        </a:rPr>
                        <a:t>PERCENTUALE </a:t>
                      </a:r>
                      <a:r>
                        <a:rPr lang="it-IT" sz="1800" b="1" dirty="0" err="1">
                          <a:latin typeface="Times New Roman"/>
                          <a:ea typeface="Times New Roman"/>
                          <a:cs typeface="Times New Roman"/>
                        </a:rPr>
                        <a:t>DI</a:t>
                      </a:r>
                      <a:r>
                        <a:rPr lang="it-IT" sz="1800" b="1" dirty="0">
                          <a:latin typeface="Times New Roman"/>
                          <a:ea typeface="Times New Roman"/>
                          <a:cs typeface="Times New Roman"/>
                        </a:rPr>
                        <a:t> ITALIANI CHE NON SEGUE LA DIETA MEDITERRANEA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CARNE </a:t>
                      </a:r>
                      <a:r>
                        <a:rPr lang="it-IT" sz="1800" dirty="0" smtClean="0">
                          <a:latin typeface="Times New Roman"/>
                          <a:ea typeface="Times New Roman"/>
                          <a:cs typeface="Times New Roman"/>
                        </a:rPr>
                        <a:t>ROSSA</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a:latin typeface="Times New Roman"/>
                          <a:ea typeface="Times New Roman"/>
                          <a:cs typeface="Times New Roman"/>
                        </a:rPr>
                        <a:t>CARNI BIANCHE, PESCE E FORMAGGI</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latin typeface="Times New Roman"/>
                          <a:ea typeface="Times New Roman"/>
                          <a:cs typeface="Times New Roman"/>
                        </a:rPr>
                        <a:t>Il 20% per un consumo carente</a:t>
                      </a: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LATTE E </a:t>
                      </a:r>
                      <a:r>
                        <a:rPr lang="it-IT" sz="1800" dirty="0" smtClean="0">
                          <a:latin typeface="Times New Roman"/>
                          <a:ea typeface="Times New Roman"/>
                          <a:cs typeface="Times New Roman"/>
                        </a:rPr>
                        <a:t>LEGUMI</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PASTA E </a:t>
                      </a:r>
                      <a:r>
                        <a:rPr lang="it-IT" sz="1800" dirty="0" smtClean="0">
                          <a:latin typeface="Times New Roman"/>
                          <a:ea typeface="Times New Roman"/>
                          <a:cs typeface="Times New Roman"/>
                        </a:rPr>
                        <a:t>RISO</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6483">
                <a:tc>
                  <a:txBody>
                    <a:bodyPr/>
                    <a:lstStyle/>
                    <a:p>
                      <a:pPr algn="ctr">
                        <a:lnSpc>
                          <a:spcPct val="115000"/>
                        </a:lnSpc>
                        <a:spcAft>
                          <a:spcPts val="0"/>
                        </a:spcAft>
                      </a:pPr>
                      <a:r>
                        <a:rPr lang="it-IT" sz="1800" dirty="0">
                          <a:latin typeface="Times New Roman"/>
                          <a:ea typeface="Times New Roman"/>
                          <a:cs typeface="Times New Roman"/>
                        </a:rPr>
                        <a:t>FRUTTA E </a:t>
                      </a:r>
                      <a:r>
                        <a:rPr lang="it-IT" sz="1800" dirty="0" smtClean="0">
                          <a:latin typeface="Times New Roman"/>
                          <a:ea typeface="Times New Roman"/>
                          <a:cs typeface="Times New Roman"/>
                        </a:rPr>
                        <a:t>VERDURA</a:t>
                      </a:r>
                    </a:p>
                    <a:p>
                      <a:pPr algn="ctr">
                        <a:lnSpc>
                          <a:spcPct val="115000"/>
                        </a:lnSpc>
                        <a:spcAft>
                          <a:spcPts val="0"/>
                        </a:spcAft>
                      </a:pP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42844" y="285728"/>
            <a:ext cx="82189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quale consumo gli Italiani si discostano maggiormente dalla dieta mediterranea?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1000108"/>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8611" name="Rectangle 3"/>
          <p:cNvSpPr>
            <a:spLocks noChangeArrowheads="1"/>
          </p:cNvSpPr>
          <p:nvPr/>
        </p:nvSpPr>
        <p:spPr bwMode="auto">
          <a:xfrm>
            <a:off x="142844" y="2357430"/>
            <a:ext cx="87868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3</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 dati sulle fasce d'et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Cosa noti riguardo alla corrispondenza fra abitudini alimentari degli Italiani e dieta mediterranea? In cosa si differenzia maggiormente la dieta dei giovani da quella degli anziani?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285720" y="3429000"/>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CONSUMO CARNE\Immagine - Copia.png"/>
          <p:cNvPicPr>
            <a:picLocks noChangeAspect="1"/>
          </p:cNvPicPr>
          <p:nvPr/>
        </p:nvPicPr>
        <p:blipFill>
          <a:blip r:embed="rId2"/>
          <a:srcRect/>
          <a:stretch>
            <a:fillRect/>
          </a:stretch>
        </p:blipFill>
        <p:spPr bwMode="auto">
          <a:xfrm>
            <a:off x="785786" y="1428736"/>
            <a:ext cx="7463429" cy="4693715"/>
          </a:xfrm>
          <a:prstGeom prst="rect">
            <a:avLst/>
          </a:prstGeom>
          <a:noFill/>
          <a:ln w="9525">
            <a:noFill/>
            <a:miter lim="800000"/>
            <a:headEnd/>
            <a:tailEnd/>
          </a:ln>
        </p:spPr>
      </p:pic>
      <p:sp>
        <p:nvSpPr>
          <p:cNvPr id="3" name="Rettangolo 2"/>
          <p:cNvSpPr/>
          <p:nvPr/>
        </p:nvSpPr>
        <p:spPr>
          <a:xfrm>
            <a:off x="857224" y="92867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CONSUMO CARNE\Immagine - Copia - Copia.png"/>
          <p:cNvPicPr>
            <a:picLocks noChangeAspect="1"/>
          </p:cNvPicPr>
          <p:nvPr/>
        </p:nvPicPr>
        <p:blipFill>
          <a:blip r:embed="rId2" cstate="print"/>
          <a:srcRect/>
          <a:stretch>
            <a:fillRect/>
          </a:stretch>
        </p:blipFill>
        <p:spPr bwMode="auto">
          <a:xfrm>
            <a:off x="214282" y="357166"/>
            <a:ext cx="8627031" cy="4049782"/>
          </a:xfrm>
          <a:prstGeom prst="rect">
            <a:avLst/>
          </a:prstGeom>
          <a:noFill/>
          <a:ln w="9525">
            <a:noFill/>
            <a:miter lim="800000"/>
            <a:headEnd/>
            <a:tailEnd/>
          </a:ln>
        </p:spPr>
      </p:pic>
      <p:sp>
        <p:nvSpPr>
          <p:cNvPr id="69633" name="Rectangle 1"/>
          <p:cNvSpPr>
            <a:spLocks noChangeArrowheads="1"/>
          </p:cNvSpPr>
          <p:nvPr/>
        </p:nvSpPr>
        <p:spPr bwMode="auto">
          <a:xfrm>
            <a:off x="142844" y="4500570"/>
            <a:ext cx="885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Basandoti sui grafici delle fig. 5, 6 e 3, prova a spiegare come dovrebbe essere una sana alimentazione e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142844" y="5143512"/>
            <a:ext cx="8786874" cy="15716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285720" y="0"/>
            <a:ext cx="671979" cy="369332"/>
          </a:xfrm>
          <a:prstGeom prst="rect">
            <a:avLst/>
          </a:prstGeom>
        </p:spPr>
        <p:txBody>
          <a:bodyPr wrap="square">
            <a:spAutoFit/>
          </a:bodyPr>
          <a:lstStyle/>
          <a:p>
            <a:r>
              <a:rPr lang="it-IT" dirty="0" smtClean="0">
                <a:solidFill>
                  <a:srgbClr val="FF0000"/>
                </a:solidFill>
                <a:latin typeface="Times New Roman" pitchFamily="18" charset="0"/>
                <a:cs typeface="Times New Roman" pitchFamily="18" charset="0"/>
                <a:hlinkClick r:id="rId3" action="ppaction://hlinksldjump"/>
              </a:rPr>
              <a:t>fig. 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Alimentazione e ambiente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1.jpg"/>
          <p:cNvPicPr>
            <a:picLocks noChangeAspect="1"/>
          </p:cNvPicPr>
          <p:nvPr/>
        </p:nvPicPr>
        <p:blipFill>
          <a:blip r:embed="rId2" cstate="print"/>
          <a:srcRect r="54223"/>
          <a:stretch>
            <a:fillRect/>
          </a:stretch>
        </p:blipFill>
        <p:spPr bwMode="auto">
          <a:xfrm>
            <a:off x="1857356" y="357166"/>
            <a:ext cx="7085785" cy="6077560"/>
          </a:xfrm>
          <a:prstGeom prst="rect">
            <a:avLst/>
          </a:prstGeom>
          <a:noFill/>
          <a:ln w="9525">
            <a:noFill/>
            <a:miter lim="800000"/>
            <a:headEnd/>
            <a:tailEnd/>
          </a:ln>
        </p:spPr>
      </p:pic>
      <p:sp>
        <p:nvSpPr>
          <p:cNvPr id="3" name="Rettangolo 2"/>
          <p:cNvSpPr/>
          <p:nvPr/>
        </p:nvSpPr>
        <p:spPr>
          <a:xfrm>
            <a:off x="714348" y="71435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1.jpg"/>
          <p:cNvPicPr>
            <a:picLocks noChangeAspect="1"/>
          </p:cNvPicPr>
          <p:nvPr/>
        </p:nvPicPr>
        <p:blipFill>
          <a:blip r:embed="rId2" cstate="print"/>
          <a:srcRect l="45132" b="5351"/>
          <a:stretch>
            <a:fillRect/>
          </a:stretch>
        </p:blipFill>
        <p:spPr bwMode="auto">
          <a:xfrm>
            <a:off x="500034" y="1000108"/>
            <a:ext cx="8170967" cy="5534251"/>
          </a:xfrm>
          <a:prstGeom prst="rect">
            <a:avLst/>
          </a:prstGeom>
          <a:noFill/>
          <a:ln w="9525">
            <a:noFill/>
            <a:miter lim="800000"/>
            <a:headEnd/>
            <a:tailEnd/>
          </a:ln>
        </p:spPr>
      </p:pic>
      <p:sp>
        <p:nvSpPr>
          <p:cNvPr id="3" name="Rettangolo 2"/>
          <p:cNvSpPr/>
          <p:nvPr/>
        </p:nvSpPr>
        <p:spPr>
          <a:xfrm>
            <a:off x="785786" y="57148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quali sono i cibi tradizionali dei Paesi europei [LEZIONE 1]</a:t>
            </a:r>
            <a:br>
              <a:rPr lang="it-IT" sz="1800" dirty="0" smtClean="0"/>
            </a:br>
            <a:r>
              <a:rPr lang="it-IT" sz="1800" dirty="0" smtClean="0"/>
              <a:t/>
            </a:r>
            <a:br>
              <a:rPr lang="it-IT" sz="1800" dirty="0" smtClean="0"/>
            </a:br>
            <a:r>
              <a:rPr lang="it-IT" sz="1800" dirty="0" smtClean="0"/>
              <a:t>2. quale rapporto c'è fra alimentazione e salute [LEZIONE 2]</a:t>
            </a:r>
            <a:br>
              <a:rPr lang="it-IT" sz="1800" dirty="0" smtClean="0"/>
            </a:br>
            <a:r>
              <a:rPr lang="it-IT" sz="1800" dirty="0" smtClean="0"/>
              <a:t/>
            </a:r>
            <a:br>
              <a:rPr lang="it-IT" sz="1800" dirty="0" smtClean="0"/>
            </a:br>
            <a:r>
              <a:rPr lang="it-IT" sz="1800" dirty="0" smtClean="0"/>
              <a:t>3. quale rapporto c'è fra alimentazione e ambiente [LEZIONE 3]</a:t>
            </a:r>
            <a:br>
              <a:rPr lang="it-IT" sz="1800" dirty="0" smtClean="0"/>
            </a:br>
            <a:r>
              <a:rPr lang="it-IT" sz="1800" dirty="0" smtClean="0"/>
              <a:t/>
            </a:r>
            <a:br>
              <a:rPr lang="it-IT" sz="1800" dirty="0" smtClean="0"/>
            </a:br>
            <a:r>
              <a:rPr lang="it-IT" sz="1800" dirty="0" smtClean="0"/>
              <a:t>4. cos'è lo spreco alimentare [LEZIONE 4]</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42860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Esaminando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fig.7 e 8, quali considerazioni possiamo fare riguardo all'impatto ambientale dei vari alimenti?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1428736"/>
            <a:ext cx="8643998" cy="1357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3.png"/>
          <p:cNvPicPr>
            <a:picLocks noChangeAspect="1"/>
          </p:cNvPicPr>
          <p:nvPr/>
        </p:nvPicPr>
        <p:blipFill>
          <a:blip r:embed="rId2" cstate="print"/>
          <a:srcRect r="36268"/>
          <a:stretch>
            <a:fillRect/>
          </a:stretch>
        </p:blipFill>
        <p:spPr bwMode="auto">
          <a:xfrm>
            <a:off x="285720" y="1357298"/>
            <a:ext cx="8526453" cy="4697831"/>
          </a:xfrm>
          <a:prstGeom prst="rect">
            <a:avLst/>
          </a:prstGeom>
          <a:noFill/>
          <a:ln w="9525">
            <a:noFill/>
            <a:miter lim="800000"/>
            <a:headEnd/>
            <a:tailEnd/>
          </a:ln>
        </p:spPr>
      </p:pic>
      <p:sp>
        <p:nvSpPr>
          <p:cNvPr id="4" name="Rettangolo 3"/>
          <p:cNvSpPr/>
          <p:nvPr/>
        </p:nvSpPr>
        <p:spPr>
          <a:xfrm>
            <a:off x="428596" y="85723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IMMAGINI\3.png"/>
          <p:cNvPicPr>
            <a:picLocks noChangeAspect="1"/>
          </p:cNvPicPr>
          <p:nvPr/>
        </p:nvPicPr>
        <p:blipFill>
          <a:blip r:embed="rId2" cstate="print"/>
          <a:srcRect l="63575" b="5094"/>
          <a:stretch>
            <a:fillRect/>
          </a:stretch>
        </p:blipFill>
        <p:spPr bwMode="auto">
          <a:xfrm>
            <a:off x="4000496" y="142851"/>
            <a:ext cx="5027861" cy="4600064"/>
          </a:xfrm>
          <a:prstGeom prst="rect">
            <a:avLst/>
          </a:prstGeom>
          <a:noFill/>
          <a:ln w="9525">
            <a:noFill/>
            <a:miter lim="800000"/>
            <a:headEnd/>
            <a:tailEnd/>
          </a:ln>
        </p:spPr>
      </p:pic>
      <p:sp>
        <p:nvSpPr>
          <p:cNvPr id="75777" name="Rectangle 1"/>
          <p:cNvSpPr>
            <a:spLocks noChangeArrowheads="1"/>
          </p:cNvSpPr>
          <p:nvPr/>
        </p:nvSpPr>
        <p:spPr bwMode="auto">
          <a:xfrm>
            <a:off x="0" y="500063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Esamina i grafici delle fig.</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9 e 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Qual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tipo di dieta che appare come il pi</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ù</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indicato per rispettare l'ambiente? Perch</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71406" y="5715016"/>
            <a:ext cx="892975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 name="Rettangolo 5"/>
          <p:cNvSpPr/>
          <p:nvPr/>
        </p:nvSpPr>
        <p:spPr>
          <a:xfrm>
            <a:off x="3000364"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4</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Le spreco alimentare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SPRECO\IMMAGINI\001 - Copia (2).jpg"/>
          <p:cNvPicPr>
            <a:picLocks noChangeAspect="1"/>
          </p:cNvPicPr>
          <p:nvPr/>
        </p:nvPicPr>
        <p:blipFill>
          <a:blip r:embed="rId2" cstate="print"/>
          <a:srcRect/>
          <a:stretch>
            <a:fillRect/>
          </a:stretch>
        </p:blipFill>
        <p:spPr bwMode="auto">
          <a:xfrm>
            <a:off x="142844" y="500042"/>
            <a:ext cx="8871342" cy="2947070"/>
          </a:xfrm>
          <a:prstGeom prst="rect">
            <a:avLst/>
          </a:prstGeom>
          <a:noFill/>
          <a:ln w="9525">
            <a:noFill/>
            <a:miter lim="800000"/>
            <a:headEnd/>
            <a:tailEnd/>
          </a:ln>
        </p:spPr>
      </p:pic>
      <p:pic>
        <p:nvPicPr>
          <p:cNvPr id="3" name="Immagine 2" descr="C:\Users\utente\Documents\SITO\PROPOSTA MANUALE DI GEOGRAFIA\2°\8- SETTORE PRIMARIO\ALIMENTAZIONE E AMBIENTE\SPRECO\IMMAGINI\001 - Copia.jpg"/>
          <p:cNvPicPr>
            <a:picLocks noChangeAspect="1"/>
          </p:cNvPicPr>
          <p:nvPr/>
        </p:nvPicPr>
        <p:blipFill>
          <a:blip r:embed="rId3"/>
          <a:srcRect/>
          <a:stretch>
            <a:fillRect/>
          </a:stretch>
        </p:blipFill>
        <p:spPr bwMode="auto">
          <a:xfrm>
            <a:off x="357158" y="3857628"/>
            <a:ext cx="4601322" cy="2668067"/>
          </a:xfrm>
          <a:prstGeom prst="rect">
            <a:avLst/>
          </a:prstGeom>
          <a:noFill/>
          <a:ln w="9525">
            <a:noFill/>
            <a:miter lim="800000"/>
            <a:headEnd/>
            <a:tailEnd/>
          </a:ln>
        </p:spPr>
      </p:pic>
      <p:sp>
        <p:nvSpPr>
          <p:cNvPr id="5" name="Rettangolo 4"/>
          <p:cNvSpPr/>
          <p:nvPr/>
        </p:nvSpPr>
        <p:spPr>
          <a:xfrm>
            <a:off x="214282" y="71414"/>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11</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143504" y="39290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12</a:t>
            </a:r>
            <a:endParaRPr lang="it-IT" dirty="0">
              <a:solidFill>
                <a:srgbClr val="FF0000"/>
              </a:solidFill>
              <a:latin typeface="Times New Roman" pitchFamily="18" charset="0"/>
              <a:cs typeface="Times New Roman" pitchFamily="18" charset="0"/>
            </a:endParaRPr>
          </a:p>
        </p:txBody>
      </p:sp>
      <p:sp>
        <p:nvSpPr>
          <p:cNvPr id="7" name="CasellaDiTesto 6"/>
          <p:cNvSpPr txBox="1"/>
          <p:nvPr/>
        </p:nvSpPr>
        <p:spPr>
          <a:xfrm>
            <a:off x="785786" y="2714620"/>
            <a:ext cx="4357718" cy="369332"/>
          </a:xfrm>
          <a:prstGeom prst="rect">
            <a:avLst/>
          </a:prstGeom>
          <a:noFill/>
        </p:spPr>
        <p:txBody>
          <a:bodyPr wrap="square" rtlCol="0">
            <a:spAutoFit/>
          </a:bodyPr>
          <a:lstStyle/>
          <a:p>
            <a:r>
              <a:rPr lang="it-IT" dirty="0" smtClean="0">
                <a:solidFill>
                  <a:srgbClr val="FFFF00"/>
                </a:solidFill>
              </a:rPr>
              <a:t>Lo spreco alimentare nei Paesi sviluppati</a:t>
            </a:r>
            <a:endParaRPr lang="it-IT"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ALIMENTAZIONE E AMBIENTE\SPRECO\IMMAGINI\images - Copia (5).jpg"/>
          <p:cNvPicPr>
            <a:picLocks noChangeAspect="1"/>
          </p:cNvPicPr>
          <p:nvPr/>
        </p:nvPicPr>
        <p:blipFill>
          <a:blip r:embed="rId2"/>
          <a:srcRect/>
          <a:stretch>
            <a:fillRect/>
          </a:stretch>
        </p:blipFill>
        <p:spPr bwMode="auto">
          <a:xfrm>
            <a:off x="357156" y="214289"/>
            <a:ext cx="5568696" cy="2592324"/>
          </a:xfrm>
          <a:prstGeom prst="rect">
            <a:avLst/>
          </a:prstGeom>
          <a:noFill/>
          <a:ln w="9525">
            <a:noFill/>
            <a:miter lim="800000"/>
            <a:headEnd/>
            <a:tailEnd/>
          </a:ln>
        </p:spPr>
      </p:pic>
      <p:sp>
        <p:nvSpPr>
          <p:cNvPr id="3" name="Rettangolo 2"/>
          <p:cNvSpPr/>
          <p:nvPr/>
        </p:nvSpPr>
        <p:spPr>
          <a:xfrm>
            <a:off x="6072198" y="28572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13</a:t>
            </a:r>
            <a:endParaRPr lang="it-IT" dirty="0">
              <a:solidFill>
                <a:srgbClr val="FF0000"/>
              </a:solidFill>
              <a:latin typeface="Times New Roman" pitchFamily="18" charset="0"/>
              <a:cs typeface="Times New Roman" pitchFamily="18" charset="0"/>
            </a:endParaRPr>
          </a:p>
        </p:txBody>
      </p:sp>
      <p:sp>
        <p:nvSpPr>
          <p:cNvPr id="77825" name="Rectangle 1"/>
          <p:cNvSpPr>
            <a:spLocks noChangeArrowheads="1"/>
          </p:cNvSpPr>
          <p:nvPr/>
        </p:nvSpPr>
        <p:spPr bwMode="auto">
          <a:xfrm>
            <a:off x="0" y="3071810"/>
            <a:ext cx="71651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Utilizza i dati delle fig.11,</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e 13 per completare il testo della lezione 4.</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7826" name="Rectangle 2"/>
          <p:cNvSpPr>
            <a:spLocks noChangeArrowheads="1"/>
          </p:cNvSpPr>
          <p:nvPr/>
        </p:nvSpPr>
        <p:spPr bwMode="auto">
          <a:xfrm>
            <a:off x="0" y="3571876"/>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Sulla base  dei dati riportati nelle fig. 12 e 13, prova a descrivere brevemente il fenomeno dello spreco alimentare in Italia.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arrotondato 5"/>
          <p:cNvSpPr/>
          <p:nvPr/>
        </p:nvSpPr>
        <p:spPr>
          <a:xfrm>
            <a:off x="142844" y="4286256"/>
            <a:ext cx="8858312" cy="2143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142852"/>
            <a:ext cx="8715436" cy="923330"/>
          </a:xfrm>
          <a:prstGeom prst="rect">
            <a:avLst/>
          </a:prstGeom>
        </p:spPr>
        <p:txBody>
          <a:bodyPr wrap="square">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 così potrai passare direttamente dal testo all’immagine e viceversa.</a:t>
            </a:r>
            <a:endParaRPr lang="it-IT" b="1" dirty="0" smtClean="0">
              <a:solidFill>
                <a:srgbClr val="C00000"/>
              </a:solidFill>
              <a:latin typeface="Arial" pitchFamily="34" charset="0"/>
              <a:cs typeface="Arial" pitchFamily="34" charset="0"/>
            </a:endParaRPr>
          </a:p>
        </p:txBody>
      </p:sp>
      <p:sp>
        <p:nvSpPr>
          <p:cNvPr id="4" name="Rettangolo 3"/>
          <p:cNvSpPr/>
          <p:nvPr/>
        </p:nvSpPr>
        <p:spPr>
          <a:xfrm>
            <a:off x="214282" y="1428736"/>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1</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I cibi tradizionali dei Paesi europei</a:t>
            </a:r>
          </a:p>
        </p:txBody>
      </p:sp>
      <p:sp>
        <p:nvSpPr>
          <p:cNvPr id="80897" name="Rectangle 1"/>
          <p:cNvSpPr>
            <a:spLocks noChangeArrowheads="1"/>
          </p:cNvSpPr>
          <p:nvPr/>
        </p:nvSpPr>
        <p:spPr bwMode="auto">
          <a:xfrm>
            <a:off x="71406" y="2285992"/>
            <a:ext cx="892975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diverse abitudini alimentari degli Europei, la presenza di determinati cibi o bevande,</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piuttosto che di altre, dipendono principalmente dal tipo di agricoltura e dalla prevalenza di alcuni prodotti nelle campagne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Così nell'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centro-settentrionale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l'agricoltura si è specializzata nell'allevamento bovino e suino, gli alimenti base della popolazione sono 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lang="it-IT" dirty="0" smtClean="0">
                <a:solidFill>
                  <a:srgbClr val="00B0F0"/>
                </a:solidFill>
                <a:latin typeface="Times New Roman" pitchFamily="18" charset="0"/>
                <a:ea typeface="Times New Roman" pitchFamily="18" charset="0"/>
                <a:cs typeface="Times New Roman" pitchFamily="18" charset="0"/>
              </a:rPr>
              <a:t>1]</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 suoi derivati (</a:t>
            </a:r>
            <a:r>
              <a:rPr lang="it-IT" dirty="0" smtClean="0">
                <a:solidFill>
                  <a:srgbClr val="00B0F0"/>
                </a:solidFill>
                <a:latin typeface="Times New Roman" pitchFamily="18" charset="0"/>
                <a:ea typeface="Times New Roman" pitchFamily="18" charset="0"/>
                <a:cs typeface="Times New Roman" pitchFamily="18" charset="0"/>
              </a:rPr>
              <a:t>[3]</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Invece nell'</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mediterranea</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cereali, cioè il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[6]</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forniscono la base dell'alimentazione, mentre 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[7] </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bovina è sostituita in gran parte da quella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[8]</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[9]</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 soprattutto predominano gli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[10]</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[11</a:t>
            </a:r>
            <a:r>
              <a:rPr lang="it-IT" dirty="0" smtClean="0">
                <a:solidFill>
                  <a:srgbClr val="00B0F0"/>
                </a:solidFill>
                <a:latin typeface="Times New Roman" pitchFamily="18" charset="0"/>
                <a:ea typeface="Times New Roman" pitchFamily="18" charset="0"/>
                <a:cs typeface="Times New Roman" pitchFamily="18" charset="0"/>
              </a:rPr>
              <a:t>]</a:t>
            </a:r>
            <a:r>
              <a:rPr lang="it-IT" dirty="0" smtClean="0">
                <a:latin typeface="Times New Roman" pitchFamily="18" charset="0"/>
                <a:ea typeface="Times New Roman" pitchFamily="18" charset="0"/>
                <a:cs typeface="Times New Roman" pitchFamily="18" charset="0"/>
              </a:rPr>
              <a:t>.</a:t>
            </a:r>
            <a:endParaRPr kumimoji="0" lang="it-IT" b="0" u="none" strike="noStrike" cap="none" normalizeH="0" baseline="0" dirty="0" smtClean="0">
              <a:ln>
                <a:noFill/>
              </a:ln>
              <a:solidFill>
                <a:srgbClr val="00B0F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il tipo di condimento utilizzato varia nelle due zone: nel </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continente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prevale il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[12]</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la </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mediterranea</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il regno dell‘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lang="it-IT" dirty="0" smtClean="0">
                <a:solidFill>
                  <a:srgbClr val="00B0F0"/>
                </a:solidFill>
                <a:latin typeface="Times New Roman" pitchFamily="18" charset="0"/>
                <a:ea typeface="Times New Roman" pitchFamily="18" charset="0"/>
                <a:cs typeface="Times New Roman" pitchFamily="18" charset="0"/>
              </a:rPr>
              <a:t>13]</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Altrettanto netta è la divisione dell'Europa in base al tipo prevalente di bevande tradizionali. Il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[14</a:t>
            </a:r>
            <a:r>
              <a:rPr lang="it-IT" dirty="0" smtClean="0">
                <a:solidFill>
                  <a:srgbClr val="00B0F0"/>
                </a:solidFill>
                <a:latin typeface="Times New Roman" pitchFamily="18" charset="0"/>
                <a:ea typeface="Times New Roman" pitchFamily="18" charset="0"/>
                <a:cs typeface="Times New Roman" pitchFamily="18" charset="0"/>
              </a:rPr>
              <a:t>]</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una bevanda tipica della </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mediterranea</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invece la </a:t>
            </a:r>
            <a:r>
              <a:rPr kumimoji="0" lang="it-IT" b="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[15</a:t>
            </a:r>
            <a:r>
              <a:rPr lang="it-IT" dirty="0" smtClean="0">
                <a:solidFill>
                  <a:srgbClr val="00B0F0"/>
                </a:solidFill>
                <a:latin typeface="Times New Roman" pitchFamily="18" charset="0"/>
                <a:ea typeface="Times New Roman" pitchFamily="18" charset="0"/>
                <a:cs typeface="Times New Roman" pitchFamily="18" charset="0"/>
              </a:rPr>
              <a:t>]</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predomina nelle regioni dell'</a:t>
            </a:r>
            <a:r>
              <a:rPr kumimoji="0" lang="it-IT"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centro-settentrionale</a:t>
            </a:r>
            <a:r>
              <a:rPr kumimoji="0" lang="it-IT"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dove è più diffusa la coltivazione dell'orzo e del luppolo che ne costituiscono gli ingredienti fondamentali.</a:t>
            </a:r>
            <a:endParaRPr kumimoji="0" lang="it-IT"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2</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Alimentazione e salute</a:t>
            </a:r>
          </a:p>
        </p:txBody>
      </p:sp>
      <p:sp>
        <p:nvSpPr>
          <p:cNvPr id="81921" name="Rectangle 1"/>
          <p:cNvSpPr>
            <a:spLocks noChangeArrowheads="1"/>
          </p:cNvSpPr>
          <p:nvPr/>
        </p:nvSpPr>
        <p:spPr bwMode="auto">
          <a:xfrm>
            <a:off x="142844" y="1000108"/>
            <a:ext cx="892971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alimenti principali della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dieta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rappresentati dai cereali, soprattutto integrali, frutta fresca e secca, verdure, olio d'oliva, latte e derivati, olive, semi, erbe, spezie, aglio, cipolle. Questi alimenti vanno consumati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lang="it-IT" dirty="0" smtClean="0">
                <a:solidFill>
                  <a:srgbClr val="00B0F0"/>
                </a:solidFill>
                <a:latin typeface="Times New Roman" pitchFamily="18" charset="0"/>
                <a:ea typeface="Times New Roman" pitchFamily="18" charset="0"/>
                <a:cs typeface="Times New Roman" pitchFamily="18" charset="0"/>
              </a:rPr>
              <a:t>16]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lang="it-IT" dirty="0" smtClean="0">
                <a:solidFill>
                  <a:srgbClr val="00B0F0"/>
                </a:solidFill>
                <a:latin typeface="Times New Roman" pitchFamily="18" charset="0"/>
                <a:ea typeface="Times New Roman" pitchFamily="18" charset="0"/>
                <a:cs typeface="Times New Roman" pitchFamily="18" charset="0"/>
              </a:rPr>
              <a:t>17</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vanno consumati i legumi, la carne bianca, le uova, il pesce, i crostacei, i molluschi. La carne rossa e i dolci  vanno assunti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 salumi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[19]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 2].</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dieta mediterranea</a:t>
            </a: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è un modello nutrizionale ispirato agli stili alimentari tradizionali dei Paesi che si affacciano sul Mar Mediterraneo. Scienziati di tutto il mondo hanno iniziato a studiarla fin dagli anni ’50 del secolo scorso e ancora oggi rimane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tra le diete che</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associate a stili di vita corretti,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risultano influire positivamente sulla nostra salute</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primo studio sulla dieta mediterranea, diventato famoso come “studio dei sette Paesi”, fu condotto dal Biologo e fisiologo statunitense </a:t>
            </a:r>
            <a:r>
              <a:rPr kumimoji="0" lang="it-IT"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Ancel</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Keys che mise a confronto le diete adottate da Stati Uniti, Italia, Finlandia, Grecia, Yugoslavia, Paesi Bassi e Giappone per verificarne benefici e punti critici in termini di salute cardiovascolare. I risultati di tale studio non lasciavano molti dubbi: </a:t>
            </a:r>
            <a:r>
              <a:rPr kumimoji="0" lang="it-IT"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più ci si scostava dagli schemi mediterranei, maggiore era l’incidenza di malattie cardiovascolari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 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1265" name="Rectangle 1"/>
          <p:cNvSpPr>
            <a:spLocks noChangeArrowheads="1"/>
          </p:cNvSpPr>
          <p:nvPr/>
        </p:nvSpPr>
        <p:spPr bwMode="auto">
          <a:xfrm>
            <a:off x="142844" y="5380672"/>
            <a:ext cx="89297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L'alimento principe della dieta mediterranea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grazie ai polifenoli in esso contenuti che svolgono un'azione antiossidante, aiuta a prevenire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proteggendoci anche da ictus e infarti.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migliora anche la memoria, aiutando a prevenire malattie come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Inoltre protegge dallo stress ossidativo il nostro organismo e riduce la probabilit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sviluppare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croniche.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Anche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 un ruolo fondamentale nella dieta mediterranea, soprattutto noci e mandorle, in quanto sono ricche di grassi polinsaturi, cio</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grassi buoni che proteggono le arterie. I cereali, il grano duro in particolare,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 alimento comune a tutte le popolazioni del Mediterraneo in quanto costituisce la materia prima con cui si realizzano pasta e pane. La pasta fornisce un importante apporto di carboidrati sotto forma di amido,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fornisce poi maggiori quantit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fibre e sali minerali, benefici per il buon funzionamento dell'apparato gastrointestinale. Anche il vino rosso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bevanda che accomuna i paesi del Mediterraneo: contiene polifenoli che riducono il rischio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Ovviamente il consumo dipende anche dallo stato fisico di ogni singola persona, in quanto potrebbe aumentare i trigliceridi. Una persona in buona salute può comunque consumare un bicchiere di vino rosso al giorno [ved.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2928934"/>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Grazie ai dati sulle frequenze di consumo alimentare rilevate dall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indagine Stili d</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Italia dell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Ufficio Studi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ANCC-Coop</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ha raccolto le dichiarazioni spontanee degli intervistati e alle elaborazioni di REF Ricerche,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stato possibile testare il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tasso di corrispondenza degli italiani alla piramide teorica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assegna per ciascun </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gradone</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una frequenza di consumo ideale per ogni prodotto.</a:t>
            </a: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risultati dell’analisi descrivono l’effettiva correttezza della dieta alimentare degli italiani. Il grado di corrispondenza delle frequenze di consumo effettive a quelle teoriche previste dalla piramide è pari al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tratta di un dato che presenta declinazioni diverse a seconda delle caratteristiche dei consumatori, ma che prima di tutto ci indica dove la dieta degli italiani è carente. Gli italiani mangiano meno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 quanto dovrebbero (26 punti rispetto alla frequenza di consumo ritenuta ottimale). All’opposto, se la base è troppo stretta, l’estremità della piramide è troppo larga, facendole assumere una forma trapezoidale. Il consumo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è lontano di 33 punti dalla frequenza ideale, però in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42852"/>
            <a:ext cx="9072594" cy="3970318"/>
          </a:xfrm>
          <a:prstGeom prst="rect">
            <a:avLst/>
          </a:prstGeom>
        </p:spPr>
        <p:txBody>
          <a:bodyPr wrap="square">
            <a:spAutoFit/>
          </a:bodyPr>
          <a:lstStyle/>
          <a:p>
            <a:pPr algn="just" fontAlgn="base"/>
            <a:r>
              <a:rPr lang="it-IT" dirty="0" smtClean="0">
                <a:latin typeface="Times New Roman" pitchFamily="18" charset="0"/>
                <a:cs typeface="Times New Roman" pitchFamily="18" charset="0"/>
              </a:rPr>
              <a:t>Un buon tasso di corrispondenza al modello teorico è invece quello relativo al “gradone”che mette insieme </a:t>
            </a:r>
            <a:r>
              <a:rPr lang="it-IT" dirty="0" smtClean="0">
                <a:solidFill>
                  <a:srgbClr val="00B0F0"/>
                </a:solidFill>
                <a:latin typeface="Times New Roman" pitchFamily="18" charset="0"/>
                <a:cs typeface="Times New Roman" pitchFamily="18" charset="0"/>
              </a:rPr>
              <a:t>[32]</a:t>
            </a:r>
            <a:r>
              <a:rPr lang="it-IT" dirty="0" smtClean="0">
                <a:latin typeface="Times New Roman" pitchFamily="18" charset="0"/>
                <a:cs typeface="Times New Roman" pitchFamily="18" charset="0"/>
              </a:rPr>
              <a:t>(80%), da consumare in linea teorica 1-2 volte a settimana, seppur presenti ancora una carenza rispetto ai dettami della piramide. Un dato molto simile proviene dal consumo delle principali fonti di carboidrati, pasta e riso, mentre il “gradone” della frequenza di consumo </a:t>
            </a:r>
            <a:r>
              <a:rPr lang="it-IT" dirty="0" err="1" smtClean="0">
                <a:latin typeface="Times New Roman" pitchFamily="18" charset="0"/>
                <a:cs typeface="Times New Roman" pitchFamily="18" charset="0"/>
              </a:rPr>
              <a:t>trisettimanale</a:t>
            </a:r>
            <a:r>
              <a:rPr lang="it-IT" dirty="0" smtClean="0">
                <a:latin typeface="Times New Roman" pitchFamily="18" charset="0"/>
                <a:cs typeface="Times New Roman" pitchFamily="18" charset="0"/>
              </a:rPr>
              <a:t> (</a:t>
            </a:r>
            <a:r>
              <a:rPr lang="it-IT" dirty="0" smtClean="0">
                <a:solidFill>
                  <a:srgbClr val="00B0F0"/>
                </a:solidFill>
                <a:latin typeface="Times New Roman" pitchFamily="18" charset="0"/>
                <a:cs typeface="Times New Roman" pitchFamily="18" charset="0"/>
              </a:rPr>
              <a:t>[33]</a:t>
            </a:r>
            <a:r>
              <a:rPr lang="it-IT" dirty="0" smtClean="0">
                <a:latin typeface="Times New Roman" pitchFamily="18" charset="0"/>
                <a:cs typeface="Times New Roman" pitchFamily="18" charset="0"/>
              </a:rPr>
              <a:t>), è carente di 30 punti rispetto al modello teorico.</a:t>
            </a:r>
          </a:p>
          <a:p>
            <a:pPr algn="just" fontAlgn="base"/>
            <a:r>
              <a:rPr lang="it-IT" dirty="0" smtClean="0">
                <a:latin typeface="Times New Roman" pitchFamily="18" charset="0"/>
                <a:cs typeface="Times New Roman" pitchFamily="18" charset="0"/>
              </a:rPr>
              <a:t>La migliore alimentazione cresce al crescere </a:t>
            </a:r>
            <a:r>
              <a:rPr lang="it-IT" dirty="0" smtClean="0">
                <a:solidFill>
                  <a:srgbClr val="00B0F0"/>
                </a:solidFill>
                <a:latin typeface="Times New Roman" pitchFamily="18" charset="0"/>
                <a:cs typeface="Times New Roman" pitchFamily="18" charset="0"/>
              </a:rPr>
              <a:t>[34]</a:t>
            </a:r>
            <a:r>
              <a:rPr lang="it-IT" dirty="0" smtClean="0">
                <a:latin typeface="Times New Roman" pitchFamily="18" charset="0"/>
                <a:cs typeface="Times New Roman" pitchFamily="18" charset="0"/>
              </a:rPr>
              <a:t>: 71% nella fascia 18-35 anni, 73,5% nella fascia 36-45 anni, 75% nella fascia 46-55 anni e 77% in quella 56-65 anni. In questo caso, sono 3 i fattori che spiegano la differenza fra l’aderenza alla piramide teorica dei più giovani e della fascia d’età più anziana fra quelle considerate sono tre: l’intensità maggiore nella frequenza di consumo di </a:t>
            </a:r>
            <a:r>
              <a:rPr lang="it-IT" dirty="0" smtClean="0">
                <a:solidFill>
                  <a:srgbClr val="00B0F0"/>
                </a:solidFill>
                <a:latin typeface="Times New Roman" pitchFamily="18" charset="0"/>
                <a:cs typeface="Times New Roman" pitchFamily="18" charset="0"/>
              </a:rPr>
              <a:t>[35]</a:t>
            </a:r>
            <a:r>
              <a:rPr lang="it-IT" dirty="0" smtClean="0">
                <a:latin typeface="Times New Roman" pitchFamily="18" charset="0"/>
                <a:cs typeface="Times New Roman" pitchFamily="18" charset="0"/>
              </a:rPr>
              <a:t>(12% lo scarto fra l’aderenza alla piramide dei 56-65enni rispetto ai 18-35enni), così come di </a:t>
            </a:r>
            <a:r>
              <a:rPr lang="it-IT" dirty="0" smtClean="0">
                <a:solidFill>
                  <a:srgbClr val="00B0F0"/>
                </a:solidFill>
                <a:latin typeface="Times New Roman" pitchFamily="18" charset="0"/>
                <a:cs typeface="Times New Roman" pitchFamily="18" charset="0"/>
              </a:rPr>
              <a:t>[36]</a:t>
            </a:r>
            <a:r>
              <a:rPr lang="it-IT" dirty="0" smtClean="0">
                <a:latin typeface="Times New Roman" pitchFamily="18" charset="0"/>
                <a:cs typeface="Times New Roman" pitchFamily="18" charset="0"/>
              </a:rPr>
              <a:t> (7,6%), il quale presenta una indubbia correlazione con il livello del reddito ed è quindi maggiormente fruibile dai più anziani, e la minore frequenza di consumo di </a:t>
            </a:r>
            <a:r>
              <a:rPr lang="it-IT" dirty="0" smtClean="0">
                <a:solidFill>
                  <a:srgbClr val="00B0F0"/>
                </a:solidFill>
                <a:latin typeface="Times New Roman" pitchFamily="18" charset="0"/>
                <a:cs typeface="Times New Roman" pitchFamily="18" charset="0"/>
              </a:rPr>
              <a:t>[37]</a:t>
            </a:r>
            <a:r>
              <a:rPr lang="it-IT" dirty="0" smtClean="0">
                <a:latin typeface="Times New Roman" pitchFamily="18" charset="0"/>
                <a:cs typeface="Times New Roman" pitchFamily="18" charset="0"/>
              </a:rPr>
              <a:t>, che posiziona la fascia di età 56-65 anni più vicina di 9 punti al modello teorico rispetto ai più giovani [</a:t>
            </a:r>
            <a:r>
              <a:rPr lang="it-IT" dirty="0" err="1" smtClean="0">
                <a:latin typeface="Times New Roman" pitchFamily="18" charset="0"/>
                <a:cs typeface="Times New Roman" pitchFamily="18" charset="0"/>
                <a:hlinkClick r:id="rId3" action="ppaction://hlinksldjump"/>
              </a:rPr>
              <a:t>fig</a:t>
            </a:r>
            <a:r>
              <a:rPr lang="it-IT" dirty="0" smtClean="0">
                <a:latin typeface="Times New Roman" pitchFamily="18" charset="0"/>
                <a:cs typeface="Times New Roman" pitchFamily="18" charset="0"/>
                <a:hlinkClick r:id="rId3" action="ppaction://hlinksldjump"/>
              </a:rPr>
              <a:t>. 4</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55297" name="Rectangle 1"/>
          <p:cNvSpPr>
            <a:spLocks noChangeArrowheads="1"/>
          </p:cNvSpPr>
          <p:nvPr/>
        </p:nvSpPr>
        <p:spPr bwMode="auto">
          <a:xfrm>
            <a:off x="0" y="4357694"/>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Nel 2015 l’Agenzia internazionale per la ricerca sul cancro (IARC) ha classificato 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[38]</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come </a:t>
            </a:r>
            <a:r>
              <a:rPr kumimoji="0" lang="it-IT" b="1"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“probabilmente cancerogena per gli esseri umani”</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 e 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[39]</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come “cancerogena per gli esseri umani”, ed è ormai noto che un consumo eccessivo di carne contribuisca all’aumento dell’obesità e delle possibilità di sviluppare malattie croniche non trasmissibili come le malattie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[40]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 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20202"/>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I cibi tradizionali dei Paesi europei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antibiotico-resistenza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è un problema sanitario che si fa sempre più grave.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Una delle cause sono gli </a:t>
            </a:r>
            <a:r>
              <a:rPr kumimoji="0" lang="it-IT" b="0" i="0" u="sng"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allevamenti intensivi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In Italia,</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circa il 70% degli antibiotici venduti (compresi anche quelli a consumo umano) è destinato agli animali.</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Siamo il terzo maggiore utilizzatore di antibiotici negli animali da allevamento in Europa, e il nostro uso è più alto di quello di altri paesi di simili dimensioni (il triplo della Francia, il quintuplo del Regno Unito). Negli ultimi decenni, a causa dell’intensificazione degli allevamenti,</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gli antibiotici sono diventati uno strumento utilizzato dall’industria della carne per mantenere in vita animali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che, una volta portati al di sopra delle loro possibilità, si ammalano con estrema facilità.</a:t>
            </a:r>
            <a:endParaRPr lang="it-IT"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Quel che succede è che, nel tempo, </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formano nuovi ceppi di batteri inattaccabili dagli antibiotici esistenti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rendendo così impossibile contrastare l'infezione. I batteri che contengono il gene di antibiotico resistenza </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diffondono dagli </a:t>
            </a: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[41]</a:t>
            </a:r>
            <a:r>
              <a:rPr kumimoji="0" lang="it-IT"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agli </a:t>
            </a: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[42]</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attraverso la catena alimentare e di tale diffusione è responsabile il consumo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latte, latticini e uova. Ciò costituisce un grave pericolo per la salute umana perché rende inefficace l'azione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fig.6</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È bene quindi limitare il consumo di proteine animali e sostituire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[45]</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 ogniqualvolta possibile, con pollo o pesce, o meglio ancora con proteine vegetali come i legumi e la soia. Infine, vanno fortemente limitate, se non evitate, 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[46]</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come 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[47]</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 e quelle molto cotte e abbrustolite. In generale tre quarti di ciò che mangiamo complessivamente dovrebbe essere costituito da cibi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[48]</a:t>
            </a:r>
            <a:r>
              <a:rPr kumimoji="0" lang="it-IT" b="0" i="0" u="none" strike="noStrike" cap="none" normalizeH="0" baseline="0" dirty="0" smtClean="0">
                <a:ln>
                  <a:noFill/>
                </a:ln>
                <a:solidFill>
                  <a:srgbClr val="1A3040"/>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3</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Alimentazione e ambiente</a:t>
            </a:r>
          </a:p>
        </p:txBody>
      </p:sp>
      <p:sp>
        <p:nvSpPr>
          <p:cNvPr id="59393" name="Rectangle 1"/>
          <p:cNvSpPr>
            <a:spLocks noChangeArrowheads="1"/>
          </p:cNvSpPr>
          <p:nvPr/>
        </p:nvSpPr>
        <p:spPr bwMode="auto">
          <a:xfrm>
            <a:off x="0" y="1071546"/>
            <a:ext cx="907259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Confrontando la piramide alimentare della dieta mediterranea con la piramide ambientale, si nota che gli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alimenti di origine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[49]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hanno il</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minor impatto ambientale e il </a:t>
            </a:r>
            <a:r>
              <a:rPr lang="it-IT" dirty="0" smtClean="0">
                <a:latin typeface="Times New Roman" pitchFamily="18" charset="0"/>
                <a:ea typeface="Times New Roman" pitchFamily="18" charset="0"/>
                <a:cs typeface="Times New Roman" pitchFamily="18" charset="0"/>
              </a:rPr>
              <a:t>loro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consumo è quello maggiormente consigliato per la salute umana [fig.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4" action="ppaction://hlinksldjump"/>
              </a:rPr>
              <a:t>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alimenti di origine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hanno un elevato impatto ambientale poiché la loro produzione è quella che causa la maggiore emissione di gas serra e il maggior consumo di acqua. Inoltre, per una alimentazione sana,  se ne consiglia un consumo limitato [fig.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hlinkClick r:id="rId3" action="ppaction://hlinksldjump"/>
              </a:rPr>
              <a:t>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dieta mediterranea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quindi, oltre ad essere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la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dal punto di vista ambientale poiché in essa prevalgono gli alimenti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3"/>
          <p:cNvSpPr/>
          <p:nvPr/>
        </p:nvSpPr>
        <p:spPr>
          <a:xfrm>
            <a:off x="214282" y="3571876"/>
            <a:ext cx="4572000" cy="646331"/>
          </a:xfrm>
          <a:prstGeom prst="rect">
            <a:avLst/>
          </a:prstGeom>
        </p:spPr>
        <p:txBody>
          <a:bodyPr>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4</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Lo spreco alimentare</a:t>
            </a:r>
          </a:p>
        </p:txBody>
      </p:sp>
      <p:sp>
        <p:nvSpPr>
          <p:cNvPr id="59394" name="Rectangle 2"/>
          <p:cNvSpPr>
            <a:spLocks noChangeArrowheads="1"/>
          </p:cNvSpPr>
          <p:nvPr/>
        </p:nvSpPr>
        <p:spPr bwMode="auto">
          <a:xfrm>
            <a:off x="0" y="4357694"/>
            <a:ext cx="90011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Nei </a:t>
            </a:r>
            <a:r>
              <a:rPr kumimoji="0" lang="it-IT" b="0" i="0" u="none" strike="noStrike" cap="none" normalizeH="0" baseline="0" smtClean="0">
                <a:ln>
                  <a:noFill/>
                </a:ln>
                <a:solidFill>
                  <a:srgbClr val="1A1A18"/>
                </a:solidFill>
                <a:effectLst/>
                <a:latin typeface="Times New Roman" pitchFamily="18" charset="0"/>
                <a:ea typeface="Times New Roman" pitchFamily="18" charset="0"/>
                <a:cs typeface="Times New Roman" pitchFamily="18" charset="0"/>
              </a:rPr>
              <a:t>Paesi sviluppati</a:t>
            </a:r>
            <a:r>
              <a:rPr kumimoji="0" lang="it-IT" b="0" i="0" u="none" strike="noStrike" cap="none" normalizeH="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smtClean="0">
                <a:ln>
                  <a:noFill/>
                </a:ln>
                <a:solidFill>
                  <a:srgbClr val="1A1A18"/>
                </a:solidFill>
                <a:effectLst/>
                <a:latin typeface="Times New Roman" pitchFamily="18" charset="0"/>
                <a:ea typeface="Times New Roman" pitchFamily="18" charset="0"/>
                <a:cs typeface="Times New Roman" pitchFamily="18" charset="0"/>
              </a:rPr>
              <a:t>è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diffuso il fenomeno dello spreco alimentare: il cibo viene gettato via perché comprato in quantità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[54]</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e non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[55]</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se avanza. Oltre al cibo, si sprecano così risorse ed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[56]</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Gli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sprechi alimentari</a:t>
            </a:r>
            <a:r>
              <a:rPr kumimoji="0" lang="it-IT" b="1" i="0" u="none" strike="noStrike" cap="none" normalizeH="0" baseline="0" dirty="0" smtClean="0">
                <a:ln>
                  <a:noFill/>
                </a:ln>
                <a:solidFill>
                  <a:srgbClr val="E50045"/>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non avvengono solo nella fase del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[57]</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ma in tutta la filiera, a partire dalla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[58]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vera e propria. Con il cibo «perso» si stima che soltanto in Europa si potrebbero nutrire 200 milioni di persone [</a:t>
            </a:r>
            <a:r>
              <a:rPr kumimoji="0" lang="it-IT" b="0" i="0" u="none" strike="noStrike" cap="none" normalizeH="0" baseline="0" dirty="0" err="1" smtClean="0">
                <a:ln>
                  <a:noFill/>
                </a:ln>
                <a:solidFill>
                  <a:srgbClr val="1A1A18"/>
                </a:solidFill>
                <a:effectLst/>
                <a:latin typeface="Times New Roman" pitchFamily="18" charset="0"/>
                <a:ea typeface="Times New Roman" pitchFamily="18" charset="0"/>
                <a:cs typeface="Times New Roman" pitchFamily="18" charset="0"/>
              </a:rPr>
              <a:t>fig</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7" action="ppaction://hlinksldjump"/>
              </a:rPr>
              <a:t>11</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7" action="ppaction://hlinksldjump"/>
              </a:rPr>
              <a:t>12</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hlinkClick r:id="rId8" action="ppaction://hlinksldjump"/>
              </a:rPr>
              <a:t>13</a:t>
            </a:r>
            <a:r>
              <a:rPr kumimoji="0" lang="it-IT" b="0" i="0" u="none" strike="noStrike" cap="none" normalizeH="0" baseline="0" dirty="0" smtClean="0">
                <a:ln>
                  <a:noFill/>
                </a:ln>
                <a:solidFill>
                  <a:srgbClr val="1A1A18"/>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001"/>
          <p:cNvPicPr>
            <a:picLocks noChangeAspect="1"/>
          </p:cNvPicPr>
          <p:nvPr/>
        </p:nvPicPr>
        <p:blipFill>
          <a:blip r:embed="rId2" cstate="print"/>
          <a:srcRect/>
          <a:stretch>
            <a:fillRect/>
          </a:stretch>
        </p:blipFill>
        <p:spPr bwMode="auto">
          <a:xfrm>
            <a:off x="285715" y="500035"/>
            <a:ext cx="5682747" cy="4543986"/>
          </a:xfrm>
          <a:prstGeom prst="rect">
            <a:avLst/>
          </a:prstGeom>
          <a:noFill/>
          <a:ln w="9525">
            <a:noFill/>
            <a:miter lim="800000"/>
            <a:headEnd/>
            <a:tailEnd/>
          </a:ln>
        </p:spPr>
      </p:pic>
      <p:pic>
        <p:nvPicPr>
          <p:cNvPr id="5" name="Immagine 4" descr="C:\Users\utente\Documents\SITO\PROPOSTA MANUALE DI GEOGRAFIA\2°\8- SETTORE PRIMARIO\AGRICOLTURA E ALIMENTAZIONE\RICETTE\Cattura3.jpg"/>
          <p:cNvPicPr>
            <a:picLocks noChangeAspect="1"/>
          </p:cNvPicPr>
          <p:nvPr/>
        </p:nvPicPr>
        <p:blipFill>
          <a:blip r:embed="rId3" cstate="print"/>
          <a:srcRect/>
          <a:stretch>
            <a:fillRect/>
          </a:stretch>
        </p:blipFill>
        <p:spPr bwMode="auto">
          <a:xfrm>
            <a:off x="357158" y="5500702"/>
            <a:ext cx="1236663" cy="1213231"/>
          </a:xfrm>
          <a:prstGeom prst="rect">
            <a:avLst/>
          </a:prstGeom>
          <a:noFill/>
          <a:ln w="9525">
            <a:noFill/>
            <a:miter lim="800000"/>
            <a:headEnd/>
            <a:tailEnd/>
          </a:ln>
        </p:spPr>
      </p:pic>
      <p:pic>
        <p:nvPicPr>
          <p:cNvPr id="6" name="Immagine 5"/>
          <p:cNvPicPr/>
          <p:nvPr/>
        </p:nvPicPr>
        <p:blipFill>
          <a:blip r:embed="rId4"/>
          <a:srcRect/>
          <a:stretch>
            <a:fillRect/>
          </a:stretch>
        </p:blipFill>
        <p:spPr bwMode="auto">
          <a:xfrm>
            <a:off x="1714480" y="5143512"/>
            <a:ext cx="977900" cy="1638300"/>
          </a:xfrm>
          <a:prstGeom prst="rect">
            <a:avLst/>
          </a:prstGeom>
          <a:noFill/>
          <a:ln w="9525">
            <a:noFill/>
            <a:miter lim="800000"/>
            <a:headEnd/>
            <a:tailEnd/>
          </a:ln>
        </p:spPr>
      </p:pic>
      <p:sp>
        <p:nvSpPr>
          <p:cNvPr id="1028" name="Rectangle 4"/>
          <p:cNvSpPr>
            <a:spLocks noChangeArrowheads="1"/>
          </p:cNvSpPr>
          <p:nvPr/>
        </p:nvSpPr>
        <p:spPr bwMode="auto">
          <a:xfrm>
            <a:off x="214282" y="5143512"/>
            <a:ext cx="150016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PRIMA COLAZIONE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magine 7" descr="Cattura3"/>
          <p:cNvPicPr>
            <a:picLocks noChangeAspect="1"/>
          </p:cNvPicPr>
          <p:nvPr/>
        </p:nvPicPr>
        <p:blipFill>
          <a:blip r:embed="rId5"/>
          <a:srcRect/>
          <a:stretch>
            <a:fillRect/>
          </a:stretch>
        </p:blipFill>
        <p:spPr bwMode="auto">
          <a:xfrm>
            <a:off x="2928926" y="5643578"/>
            <a:ext cx="1227011" cy="961517"/>
          </a:xfrm>
          <a:prstGeom prst="rect">
            <a:avLst/>
          </a:prstGeom>
          <a:noFill/>
          <a:ln w="9525">
            <a:noFill/>
            <a:miter lim="800000"/>
            <a:headEnd/>
            <a:tailEnd/>
          </a:ln>
        </p:spPr>
      </p:pic>
      <p:sp>
        <p:nvSpPr>
          <p:cNvPr id="1029" name="Text Box 5"/>
          <p:cNvSpPr txBox="1">
            <a:spLocks noChangeArrowheads="1"/>
          </p:cNvSpPr>
          <p:nvPr/>
        </p:nvSpPr>
        <p:spPr bwMode="auto">
          <a:xfrm>
            <a:off x="4429124" y="5143512"/>
            <a:ext cx="1257300" cy="1585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it-IT" sz="800" b="0" i="0" u="none" strike="noStrike" cap="none" normalizeH="0" baseline="0" dirty="0" smtClean="0">
                <a:ln>
                  <a:noFill/>
                </a:ln>
                <a:solidFill>
                  <a:srgbClr val="E75148"/>
                </a:solidFill>
                <a:effectLst/>
                <a:latin typeface="Comic Sans MS" pitchFamily="66" charset="0"/>
                <a:cs typeface="Arial" pitchFamily="34" charset="0"/>
              </a:rPr>
              <a:t>Ingredienti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Immagine 9"/>
          <p:cNvPicPr/>
          <p:nvPr/>
        </p:nvPicPr>
        <p:blipFill>
          <a:blip r:embed="rId6"/>
          <a:srcRect/>
          <a:stretch>
            <a:fillRect/>
          </a:stretch>
        </p:blipFill>
        <p:spPr bwMode="auto">
          <a:xfrm>
            <a:off x="4572000" y="5357826"/>
            <a:ext cx="1060450" cy="1346200"/>
          </a:xfrm>
          <a:prstGeom prst="rect">
            <a:avLst/>
          </a:prstGeom>
          <a:noFill/>
          <a:ln w="9525">
            <a:noFill/>
            <a:miter lim="800000"/>
            <a:headEnd/>
            <a:tailEnd/>
          </a:ln>
        </p:spPr>
      </p:pic>
      <p:sp>
        <p:nvSpPr>
          <p:cNvPr id="1030" name="Rectangle 6"/>
          <p:cNvSpPr>
            <a:spLocks noChangeArrowheads="1"/>
          </p:cNvSpPr>
          <p:nvPr/>
        </p:nvSpPr>
        <p:spPr bwMode="auto">
          <a:xfrm>
            <a:off x="2857488" y="5286388"/>
            <a:ext cx="157160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CARNE ALLA NARETESE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Immagine 11" descr="Pasta fredda alla mediterranea"/>
          <p:cNvPicPr>
            <a:picLocks noChangeAspect="1"/>
          </p:cNvPicPr>
          <p:nvPr/>
        </p:nvPicPr>
        <p:blipFill>
          <a:blip r:embed="rId7" cstate="print"/>
          <a:srcRect/>
          <a:stretch>
            <a:fillRect/>
          </a:stretch>
        </p:blipFill>
        <p:spPr bwMode="auto">
          <a:xfrm>
            <a:off x="6286512" y="5072074"/>
            <a:ext cx="1371600" cy="914400"/>
          </a:xfrm>
          <a:prstGeom prst="rect">
            <a:avLst/>
          </a:prstGeom>
          <a:noFill/>
          <a:ln w="9525">
            <a:noFill/>
            <a:miter lim="800000"/>
            <a:headEnd/>
            <a:tailEnd/>
          </a:ln>
        </p:spPr>
      </p:pic>
      <p:sp>
        <p:nvSpPr>
          <p:cNvPr id="1032" name="Text Box 8"/>
          <p:cNvSpPr txBox="1">
            <a:spLocks noChangeArrowheads="1"/>
          </p:cNvSpPr>
          <p:nvPr/>
        </p:nvSpPr>
        <p:spPr bwMode="auto">
          <a:xfrm>
            <a:off x="7715272" y="4286256"/>
            <a:ext cx="1247775" cy="24288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ts val="700"/>
              </a:spcAft>
              <a:buClrTx/>
              <a:buSzTx/>
              <a:buFontTx/>
              <a:buNone/>
              <a:tabLst/>
            </a:pPr>
            <a:r>
              <a:rPr kumimoji="0" lang="it-IT" sz="800" b="1" i="0" u="none" strike="noStrike" cap="none" normalizeH="0" baseline="0" dirty="0" smtClean="0">
                <a:ln>
                  <a:noFill/>
                </a:ln>
                <a:solidFill>
                  <a:srgbClr val="000000"/>
                </a:solidFill>
                <a:effectLst/>
                <a:latin typeface="Arial" pitchFamily="34" charset="0"/>
                <a:cs typeface="Arial" pitchFamily="34" charset="0"/>
              </a:rPr>
              <a:t>INGREDIENTI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500 g pasta corta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300 g pomodori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300 g melanzana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200 g scamorza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basilico</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prezzemolo</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olio d'oliva</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sale</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000000"/>
                </a:solidFill>
                <a:effectLst/>
                <a:latin typeface="Arial" pitchFamily="34" charset="0"/>
                <a:cs typeface="Arial" pitchFamily="34" charset="0"/>
              </a:rPr>
              <a:t>pepe nero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6357950" y="4643446"/>
            <a:ext cx="12858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PASTA FREDDA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715272" y="357166"/>
            <a:ext cx="1246187" cy="3643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it-IT" sz="1300" b="0" i="0" u="none" strike="noStrike" cap="none" normalizeH="0" baseline="0" dirty="0" smtClean="0">
                <a:ln>
                  <a:noFill/>
                </a:ln>
                <a:solidFill>
                  <a:srgbClr val="000000"/>
                </a:solidFill>
                <a:effectLst/>
                <a:latin typeface="var(--title-font)" charset="0"/>
                <a:cs typeface="Arial" pitchFamily="34" charset="0"/>
              </a:rPr>
              <a:t>Ingredienti</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1 kg </a:t>
            </a:r>
            <a:r>
              <a:rPr kumimoji="0" lang="it-IT" sz="800" b="1" i="0" u="none" strike="noStrike" cap="none" normalizeH="0" baseline="0" dirty="0" smtClean="0">
                <a:ln>
                  <a:noFill/>
                </a:ln>
                <a:solidFill>
                  <a:srgbClr val="2A2A2A"/>
                </a:solidFill>
                <a:effectLst/>
                <a:latin typeface="Arial" pitchFamily="34" charset="0"/>
                <a:cs typeface="Arial" pitchFamily="34" charset="0"/>
              </a:rPr>
              <a:t>Spezzatino di manzo</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660 ml </a:t>
            </a:r>
            <a:r>
              <a:rPr kumimoji="0" lang="it-IT" sz="800" b="1" i="0" u="none" strike="noStrike" cap="none" normalizeH="0" baseline="0" dirty="0" smtClean="0">
                <a:ln>
                  <a:noFill/>
                </a:ln>
                <a:solidFill>
                  <a:srgbClr val="2A2A2A"/>
                </a:solidFill>
                <a:effectLst/>
                <a:latin typeface="Arial" pitchFamily="34" charset="0"/>
                <a:cs typeface="Arial" pitchFamily="34" charset="0"/>
              </a:rPr>
              <a:t>Birra rossa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80 g </a:t>
            </a:r>
            <a:r>
              <a:rPr kumimoji="0" lang="it-IT" sz="800" b="1" i="0" u="none" strike="noStrike" cap="none" normalizeH="0" baseline="0" dirty="0" smtClean="0">
                <a:ln>
                  <a:noFill/>
                </a:ln>
                <a:solidFill>
                  <a:srgbClr val="2A2A2A"/>
                </a:solidFill>
                <a:effectLst/>
                <a:latin typeface="Arial" pitchFamily="34" charset="0"/>
                <a:cs typeface="Arial" pitchFamily="34" charset="0"/>
              </a:rPr>
              <a:t>Burro</a:t>
            </a:r>
            <a:r>
              <a:rPr kumimoji="0" lang="it-IT" sz="800" b="0" i="0" u="none" strike="noStrike" cap="none" normalizeH="0" baseline="0" dirty="0" smtClean="0">
                <a:ln>
                  <a:noFill/>
                </a:ln>
                <a:solidFill>
                  <a:srgbClr val="2A2A2A"/>
                </a:solidFill>
                <a:effectLst/>
                <a:latin typeface="Arial" pitchFamily="34" charset="0"/>
                <a:cs typeface="Arial" pitchFamily="34" charset="0"/>
              </a:rPr>
              <a:t> (80-100 g)</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3 </a:t>
            </a:r>
            <a:r>
              <a:rPr kumimoji="0" lang="it-IT" sz="800" b="1" i="0" u="none" strike="noStrike" cap="none" normalizeH="0" baseline="0" dirty="0" smtClean="0">
                <a:ln>
                  <a:noFill/>
                </a:ln>
                <a:solidFill>
                  <a:srgbClr val="2A2A2A"/>
                </a:solidFill>
                <a:effectLst/>
                <a:latin typeface="Arial" pitchFamily="34" charset="0"/>
                <a:cs typeface="Arial" pitchFamily="34" charset="0"/>
              </a:rPr>
              <a:t>Cipolle bianche</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4 foglie </a:t>
            </a:r>
            <a:r>
              <a:rPr kumimoji="0" lang="it-IT" sz="800" b="1" i="0" u="none" strike="noStrike" cap="none" normalizeH="0" baseline="0" dirty="0" smtClean="0">
                <a:ln>
                  <a:noFill/>
                </a:ln>
                <a:solidFill>
                  <a:srgbClr val="2A2A2A"/>
                </a:solidFill>
                <a:effectLst/>
                <a:latin typeface="Arial" pitchFamily="34" charset="0"/>
                <a:cs typeface="Arial" pitchFamily="34" charset="0"/>
              </a:rPr>
              <a:t>Alloro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1 rametto </a:t>
            </a:r>
            <a:r>
              <a:rPr kumimoji="0" lang="it-IT" sz="800" b="1" i="0" u="none" strike="noStrike" cap="none" normalizeH="0" baseline="0" dirty="0" smtClean="0">
                <a:ln>
                  <a:noFill/>
                </a:ln>
                <a:solidFill>
                  <a:srgbClr val="2A2A2A"/>
                </a:solidFill>
                <a:effectLst/>
                <a:latin typeface="Arial" pitchFamily="34" charset="0"/>
                <a:cs typeface="Arial" pitchFamily="34" charset="0"/>
              </a:rPr>
              <a:t>Timo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 </a:t>
            </a:r>
            <a:r>
              <a:rPr kumimoji="0" lang="it-IT" sz="800" b="1" i="0" u="none" strike="noStrike" cap="none" normalizeH="0" baseline="0" dirty="0" smtClean="0">
                <a:ln>
                  <a:noFill/>
                </a:ln>
                <a:solidFill>
                  <a:srgbClr val="2A2A2A"/>
                </a:solidFill>
                <a:effectLst/>
                <a:latin typeface="Arial" pitchFamily="34" charset="0"/>
                <a:cs typeface="Arial" pitchFamily="34" charset="0"/>
              </a:rPr>
              <a:t>Senape</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 </a:t>
            </a:r>
            <a:r>
              <a:rPr kumimoji="0" lang="it-IT" sz="800" b="1" i="0" u="none" strike="noStrike" cap="none" normalizeH="0" baseline="0" dirty="0" smtClean="0">
                <a:ln>
                  <a:noFill/>
                </a:ln>
                <a:solidFill>
                  <a:srgbClr val="2A2A2A"/>
                </a:solidFill>
                <a:effectLst/>
                <a:latin typeface="Arial" pitchFamily="34" charset="0"/>
                <a:cs typeface="Arial" pitchFamily="34" charset="0"/>
              </a:rPr>
              <a:t>Aceto di vino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cucchiaini </a:t>
            </a:r>
            <a:r>
              <a:rPr kumimoji="0" lang="it-IT" sz="800" b="1" i="0" u="none" strike="noStrike" cap="none" normalizeH="0" baseline="0" dirty="0" smtClean="0">
                <a:ln>
                  <a:noFill/>
                </a:ln>
                <a:solidFill>
                  <a:srgbClr val="2A2A2A"/>
                </a:solidFill>
                <a:effectLst/>
                <a:latin typeface="Arial" pitchFamily="34" charset="0"/>
                <a:cs typeface="Arial" pitchFamily="34" charset="0"/>
              </a:rPr>
              <a:t>Zucchero </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q.b. </a:t>
            </a:r>
            <a:r>
              <a:rPr kumimoji="0" lang="it-IT" sz="800" b="1" i="0" u="none" strike="noStrike" cap="none" normalizeH="0" baseline="0" dirty="0" smtClean="0">
                <a:ln>
                  <a:noFill/>
                </a:ln>
                <a:solidFill>
                  <a:srgbClr val="2A2A2A"/>
                </a:solidFill>
                <a:effectLst/>
                <a:latin typeface="Arial" pitchFamily="34" charset="0"/>
                <a:cs typeface="Arial" pitchFamily="34" charset="0"/>
              </a:rPr>
              <a:t>Sale</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q.b. </a:t>
            </a:r>
            <a:r>
              <a:rPr kumimoji="0" lang="it-IT" sz="800" b="1" i="0" u="none" strike="noStrike" cap="none" normalizeH="0" baseline="0" dirty="0" smtClean="0">
                <a:ln>
                  <a:noFill/>
                </a:ln>
                <a:solidFill>
                  <a:srgbClr val="2A2A2A"/>
                </a:solidFill>
                <a:effectLst/>
                <a:latin typeface="Arial" pitchFamily="34" charset="0"/>
                <a:cs typeface="Arial" pitchFamily="34" charset="0"/>
              </a:rPr>
              <a:t>Farina 00</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err="1" smtClean="0">
                <a:ln>
                  <a:noFill/>
                </a:ln>
                <a:solidFill>
                  <a:srgbClr val="2A2A2A"/>
                </a:solidFill>
                <a:effectLst/>
                <a:latin typeface="Arial" pitchFamily="34" charset="0"/>
                <a:cs typeface="Arial" pitchFamily="34" charset="0"/>
              </a:rPr>
              <a:t>q.b.</a:t>
            </a:r>
            <a:r>
              <a:rPr kumimoji="0" lang="it-IT" sz="800" b="1" i="0" u="none" strike="noStrike" cap="none" normalizeH="0" baseline="0" dirty="0" err="1" smtClean="0">
                <a:ln>
                  <a:noFill/>
                </a:ln>
                <a:solidFill>
                  <a:srgbClr val="2A2A2A"/>
                </a:solidFill>
                <a:effectLst/>
                <a:latin typeface="Arial" pitchFamily="34" charset="0"/>
                <a:cs typeface="Arial" pitchFamily="34" charset="0"/>
              </a:rPr>
              <a:t>Pepe</a:t>
            </a:r>
            <a:r>
              <a:rPr kumimoji="0" lang="it-IT" sz="800" b="1" i="0" u="none" strike="noStrike" cap="none" normalizeH="0" baseline="0" dirty="0" smtClean="0">
                <a:ln>
                  <a:noFill/>
                </a:ln>
                <a:solidFill>
                  <a:srgbClr val="2A2A2A"/>
                </a:solidFill>
                <a:effectLst/>
                <a:latin typeface="Arial" pitchFamily="34" charset="0"/>
                <a:cs typeface="Arial" pitchFamily="34" charset="0"/>
              </a:rPr>
              <a:t> nero</a:t>
            </a:r>
            <a:endParaRPr kumimoji="0" lang="it-IT" sz="800" b="0" i="0" u="none" strike="noStrike" cap="none" normalizeH="0" baseline="0" dirty="0" smtClean="0">
              <a:ln>
                <a:noFill/>
              </a:ln>
              <a:solidFill>
                <a:srgbClr val="2A2A2A"/>
              </a:solidFill>
              <a:effectLst/>
              <a:latin typeface="Arial" pitchFamily="34" charset="0"/>
              <a:cs typeface="Arial" pitchFamily="34" charset="0"/>
            </a:endParaRPr>
          </a:p>
          <a:p>
            <a:pPr marL="0" lvl="0" indent="0" eaLnBrk="1" fontAlgn="base" latinLnBrk="0" hangingPunct="1">
              <a:lnSpc>
                <a:spcPct val="100000"/>
              </a:lnSpc>
              <a:spcBef>
                <a:spcPct val="0"/>
              </a:spcBef>
              <a:spcAft>
                <a:spcPts val="1000"/>
              </a:spcAft>
              <a:tabLst/>
            </a:pPr>
            <a:r>
              <a:rPr kumimoji="0" lang="it-IT" sz="800" b="0" i="0" u="none" strike="noStrike" cap="none" normalizeH="0" baseline="0" dirty="0" smtClean="0">
                <a:ln>
                  <a:noFill/>
                </a:ln>
                <a:solidFill>
                  <a:srgbClr val="2A2A2A"/>
                </a:solidFill>
                <a:effectLst/>
                <a:latin typeface="Arial" pitchFamily="34" charset="0"/>
                <a:cs typeface="Arial" pitchFamily="34" charset="0"/>
              </a:rPr>
              <a:t>2 </a:t>
            </a:r>
            <a:r>
              <a:rPr kumimoji="0" lang="it-IT" sz="800" b="0" i="0" u="none" strike="noStrike" cap="none" normalizeH="0" baseline="0" dirty="0" err="1" smtClean="0">
                <a:ln>
                  <a:noFill/>
                </a:ln>
                <a:solidFill>
                  <a:srgbClr val="2A2A2A"/>
                </a:solidFill>
                <a:effectLst/>
                <a:latin typeface="Arial" pitchFamily="34" charset="0"/>
                <a:cs typeface="Arial" pitchFamily="34" charset="0"/>
              </a:rPr>
              <a:t>fette</a:t>
            </a:r>
            <a:r>
              <a:rPr kumimoji="0" lang="it-IT" sz="800" b="1" i="0" u="none" strike="noStrike" cap="none" normalizeH="0" baseline="0" dirty="0" err="1" smtClean="0">
                <a:ln>
                  <a:noFill/>
                </a:ln>
                <a:solidFill>
                  <a:srgbClr val="2A2A2A"/>
                </a:solidFill>
                <a:effectLst/>
                <a:latin typeface="Arial" pitchFamily="34" charset="0"/>
                <a:cs typeface="Arial" pitchFamily="34" charset="0"/>
              </a:rPr>
              <a:t>Pane</a:t>
            </a:r>
            <a:r>
              <a:rPr kumimoji="0" lang="it-IT" sz="800" b="1" i="0" u="none" strike="noStrike" cap="none" normalizeH="0" baseline="0" dirty="0" smtClean="0">
                <a:ln>
                  <a:noFill/>
                </a:ln>
                <a:solidFill>
                  <a:srgbClr val="2A2A2A"/>
                </a:solidFill>
                <a:effectLst/>
                <a:latin typeface="Arial" pitchFamily="34" charset="0"/>
                <a:cs typeface="Arial" pitchFamily="34" charset="0"/>
              </a:rPr>
              <a:t> raffermo</a:t>
            </a:r>
            <a:r>
              <a:rPr kumimoji="0" lang="it-IT" sz="800" b="0" i="0" u="none" strike="noStrike" cap="none" normalizeH="0" baseline="0" dirty="0" smtClean="0">
                <a:ln>
                  <a:noFill/>
                </a:ln>
                <a:solidFill>
                  <a:srgbClr val="2A2A2A"/>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Immagine 16" descr="Carbonade alla fiamminga | ricetta spezzatino di manzo alla birra belga"/>
          <p:cNvPicPr>
            <a:picLocks noChangeAspect="1"/>
          </p:cNvPicPr>
          <p:nvPr/>
        </p:nvPicPr>
        <p:blipFill>
          <a:blip r:embed="rId8" cstate="print"/>
          <a:srcRect/>
          <a:stretch>
            <a:fillRect/>
          </a:stretch>
        </p:blipFill>
        <p:spPr bwMode="auto">
          <a:xfrm>
            <a:off x="6143636" y="1285860"/>
            <a:ext cx="1440180" cy="960120"/>
          </a:xfrm>
          <a:prstGeom prst="rect">
            <a:avLst/>
          </a:prstGeom>
          <a:noFill/>
          <a:ln w="9525">
            <a:noFill/>
            <a:miter lim="800000"/>
            <a:headEnd/>
            <a:tailEnd/>
          </a:ln>
        </p:spPr>
      </p:pic>
      <p:sp>
        <p:nvSpPr>
          <p:cNvPr id="1035" name="Rectangle 11"/>
          <p:cNvSpPr>
            <a:spLocks noChangeArrowheads="1"/>
          </p:cNvSpPr>
          <p:nvPr/>
        </p:nvSpPr>
        <p:spPr bwMode="auto">
          <a:xfrm>
            <a:off x="6286512" y="785794"/>
            <a:ext cx="107153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CARBONADE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ttangolo 18"/>
          <p:cNvSpPr/>
          <p:nvPr/>
        </p:nvSpPr>
        <p:spPr>
          <a:xfrm>
            <a:off x="428596" y="71414"/>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9" action="ppaction://hlinksldjump"/>
              </a:rPr>
              <a:t>fig. 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la tabella associando ciascun piatto ad una delle regioni agricole elencate nella cartina  della fig.1(tieni presente gli ingredienti di ciascuna ricetta).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571472" y="857232"/>
          <a:ext cx="7786742" cy="2721326"/>
        </p:xfrm>
        <a:graphic>
          <a:graphicData uri="http://schemas.openxmlformats.org/drawingml/2006/table">
            <a:tbl>
              <a:tblPr/>
              <a:tblGrid>
                <a:gridCol w="2088973"/>
                <a:gridCol w="5697769"/>
              </a:tblGrid>
              <a:tr h="203548">
                <a:tc>
                  <a:txBody>
                    <a:bodyPr/>
                    <a:lstStyle/>
                    <a:p>
                      <a:pPr algn="ctr">
                        <a:lnSpc>
                          <a:spcPct val="115000"/>
                        </a:lnSpc>
                        <a:spcAft>
                          <a:spcPts val="1000"/>
                        </a:spcAft>
                      </a:pPr>
                      <a:r>
                        <a:rPr lang="it-IT" sz="1800" b="1" dirty="0">
                          <a:latin typeface="Times New Roman"/>
                          <a:ea typeface="Times New Roman"/>
                          <a:cs typeface="Times New Roman"/>
                        </a:rPr>
                        <a:t>PIATTO</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b="1" dirty="0">
                          <a:latin typeface="Times New Roman"/>
                          <a:ea typeface="Times New Roman"/>
                          <a:cs typeface="Times New Roman"/>
                        </a:rPr>
                        <a:t>               REGIONE AGRICOLA</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3548">
                <a:tc>
                  <a:txBody>
                    <a:bodyPr/>
                    <a:lstStyle/>
                    <a:p>
                      <a:pPr algn="ctr">
                        <a:lnSpc>
                          <a:spcPct val="115000"/>
                        </a:lnSpc>
                        <a:spcAft>
                          <a:spcPts val="1000"/>
                        </a:spcAft>
                      </a:pPr>
                      <a:r>
                        <a:rPr lang="it-IT" sz="1800" dirty="0">
                          <a:latin typeface="Times New Roman"/>
                          <a:ea typeface="Times New Roman"/>
                          <a:cs typeface="Times New Roman"/>
                        </a:rPr>
                        <a:t>PRIMA COLAZIONE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Regione dei pascoli e allevamento da latte</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ctr">
                        <a:lnSpc>
                          <a:spcPct val="115000"/>
                        </a:lnSpc>
                        <a:spcAft>
                          <a:spcPts val="1000"/>
                        </a:spcAft>
                      </a:pPr>
                      <a:r>
                        <a:rPr lang="it-IT" sz="1800" dirty="0">
                          <a:latin typeface="Times New Roman"/>
                          <a:ea typeface="Times New Roman"/>
                          <a:cs typeface="Times New Roman"/>
                        </a:rPr>
                        <a:t>CARNE ALLA NARETESE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it-IT" sz="1800" i="1" dirty="0">
                          <a:solidFill>
                            <a:srgbClr val="00B0F0"/>
                          </a:solidFill>
                          <a:latin typeface="Times New Roman"/>
                          <a:ea typeface="Times New Roman"/>
                          <a:cs typeface="Times New Roman"/>
                        </a:rPr>
                        <a:t>Regione delle colture mediterranee</a:t>
                      </a: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3050">
                <a:tc>
                  <a:txBody>
                    <a:bodyPr/>
                    <a:lstStyle/>
                    <a:p>
                      <a:pPr algn="ctr">
                        <a:lnSpc>
                          <a:spcPct val="115000"/>
                        </a:lnSpc>
                        <a:spcAft>
                          <a:spcPts val="1000"/>
                        </a:spcAft>
                      </a:pPr>
                      <a:r>
                        <a:rPr lang="it-IT" sz="1800">
                          <a:latin typeface="Times New Roman"/>
                          <a:ea typeface="Times New Roman"/>
                          <a:cs typeface="Times New Roman"/>
                        </a:rPr>
                        <a:t>PASTA FREDDA</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it-IT" sz="1800" i="1" dirty="0" smtClean="0">
                          <a:solidFill>
                            <a:srgbClr val="00B0F0"/>
                          </a:solidFill>
                          <a:latin typeface="Times New Roman"/>
                        </a:rPr>
                        <a:t>Regione </a:t>
                      </a:r>
                      <a:r>
                        <a:rPr lang="it-IT" sz="1800" i="1" dirty="0">
                          <a:solidFill>
                            <a:srgbClr val="00B0F0"/>
                          </a:solidFill>
                          <a:latin typeface="Times New Roman"/>
                        </a:rPr>
                        <a:t>delle colture mediterranee</a:t>
                      </a:r>
                      <a:r>
                        <a:rPr lang="it-IT" sz="1800" i="1" dirty="0">
                          <a:latin typeface="Calibri"/>
                        </a:rPr>
                        <a:t> </a:t>
                      </a: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3548">
                <a:tc>
                  <a:txBody>
                    <a:bodyPr/>
                    <a:lstStyle/>
                    <a:p>
                      <a:pPr algn="ctr">
                        <a:lnSpc>
                          <a:spcPct val="115000"/>
                        </a:lnSpc>
                        <a:spcAft>
                          <a:spcPts val="1000"/>
                        </a:spcAft>
                      </a:pPr>
                      <a:r>
                        <a:rPr lang="it-IT" sz="1800">
                          <a:latin typeface="Times New Roman"/>
                          <a:ea typeface="Times New Roman"/>
                          <a:cs typeface="Times New Roman"/>
                        </a:rPr>
                        <a:t>CARBONADE</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it-IT" sz="1800" i="1" dirty="0">
                          <a:solidFill>
                            <a:srgbClr val="00B0F0"/>
                          </a:solidFill>
                          <a:latin typeface="Times New Roman"/>
                          <a:ea typeface="Times New Roman"/>
                          <a:cs typeface="Times New Roman"/>
                        </a:rPr>
                        <a:t>Regione dei cereali e allevamento da </a:t>
                      </a:r>
                      <a:r>
                        <a:rPr lang="it-IT" sz="1800" i="1" dirty="0" smtClean="0">
                          <a:solidFill>
                            <a:srgbClr val="00B0F0"/>
                          </a:solidFill>
                          <a:latin typeface="Times New Roman"/>
                          <a:ea typeface="Times New Roman"/>
                          <a:cs typeface="Times New Roman"/>
                        </a:rPr>
                        <a:t>carne</a:t>
                      </a:r>
                    </a:p>
                    <a:p>
                      <a:pPr algn="just">
                        <a:lnSpc>
                          <a:spcPct val="115000"/>
                        </a:lnSpc>
                        <a:spcAft>
                          <a:spcPts val="0"/>
                        </a:spcAft>
                      </a:pPr>
                      <a:endParaRPr lang="it-IT" sz="1800" i="1" dirty="0" smtClean="0">
                        <a:solidFill>
                          <a:srgbClr val="00B0F0"/>
                        </a:solidFill>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4282" y="500042"/>
            <a:ext cx="87154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attentamente la cartina delle regioni agricole dell'Europa (fig. 1) e completa, inserendo le parole elencate sotto, la tabella relativa alle regioni dell'Europa centro-settentrionale e mediterranea.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85720" y="1571612"/>
          <a:ext cx="8715436" cy="2777744"/>
        </p:xfrm>
        <a:graphic>
          <a:graphicData uri="http://schemas.openxmlformats.org/drawingml/2006/table">
            <a:tbl>
              <a:tblPr/>
              <a:tblGrid>
                <a:gridCol w="2178199"/>
                <a:gridCol w="2179079"/>
                <a:gridCol w="2179079"/>
                <a:gridCol w="2179079"/>
              </a:tblGrid>
              <a:tr h="407097">
                <a:tc>
                  <a:txBody>
                    <a:bodyPr/>
                    <a:lstStyle/>
                    <a:p>
                      <a:pPr algn="just">
                        <a:lnSpc>
                          <a:spcPct val="115000"/>
                        </a:lnSpc>
                        <a:spcAft>
                          <a:spcPts val="1000"/>
                        </a:spcAft>
                      </a:pPr>
                      <a:endParaRPr lang="it-IT" sz="1800" dirty="0">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dirty="0">
                          <a:latin typeface="Times New Roman"/>
                          <a:ea typeface="Times New Roman"/>
                          <a:cs typeface="Times New Roman"/>
                        </a:rPr>
                        <a:t>ALIMENTI BASE</a:t>
                      </a:r>
                      <a:endParaRPr lang="it-IT" sz="1800"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a:latin typeface="Times New Roman"/>
                          <a:ea typeface="Times New Roman"/>
                          <a:cs typeface="Times New Roman"/>
                        </a:rPr>
                        <a:t>CONDIMENTI</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b="1">
                          <a:latin typeface="Times New Roman"/>
                          <a:ea typeface="Times New Roman"/>
                          <a:cs typeface="Times New Roman"/>
                        </a:rPr>
                        <a:t>BEVANDE TRADIZIONALI</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just">
                        <a:lnSpc>
                          <a:spcPct val="115000"/>
                        </a:lnSpc>
                        <a:spcAft>
                          <a:spcPts val="1000"/>
                        </a:spcAft>
                      </a:pPr>
                      <a:r>
                        <a:rPr lang="it-IT" sz="1800">
                          <a:latin typeface="Times New Roman"/>
                          <a:ea typeface="Times New Roman"/>
                          <a:cs typeface="Times New Roman"/>
                        </a:rPr>
                        <a:t>EUROPA CENTRO-SETTENTRIONALE</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it-IT" sz="1800" i="1" dirty="0" smtClean="0">
                        <a:solidFill>
                          <a:srgbClr val="00B0F0"/>
                        </a:solidFill>
                        <a:latin typeface="Times New Roman"/>
                        <a:ea typeface="Times New Roman"/>
                        <a:cs typeface="Times New Roman"/>
                      </a:endParaRPr>
                    </a:p>
                    <a:p>
                      <a:pPr algn="just">
                        <a:lnSpc>
                          <a:spcPct val="115000"/>
                        </a:lnSpc>
                        <a:spcAft>
                          <a:spcPts val="0"/>
                        </a:spcAft>
                      </a:pPr>
                      <a:endParaRPr lang="it-IT" sz="1800" i="1" dirty="0" smtClean="0">
                        <a:solidFill>
                          <a:srgbClr val="00B0F0"/>
                        </a:solidFill>
                        <a:latin typeface="Times New Roman"/>
                        <a:ea typeface="Times New Roman"/>
                        <a:cs typeface="Times New Roman"/>
                      </a:endParaRPr>
                    </a:p>
                    <a:p>
                      <a:pPr algn="just">
                        <a:lnSpc>
                          <a:spcPct val="115000"/>
                        </a:lnSpc>
                        <a:spcAft>
                          <a:spcPts val="0"/>
                        </a:spcAft>
                      </a:pPr>
                      <a:endParaRPr lang="it-IT" sz="1800" i="1" dirty="0" smtClean="0">
                        <a:solidFill>
                          <a:srgbClr val="00B0F0"/>
                        </a:solidFill>
                        <a:latin typeface="Times New Roman"/>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i="1">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097">
                <a:tc>
                  <a:txBody>
                    <a:bodyPr/>
                    <a:lstStyle/>
                    <a:p>
                      <a:pPr algn="just">
                        <a:lnSpc>
                          <a:spcPct val="115000"/>
                        </a:lnSpc>
                        <a:spcAft>
                          <a:spcPts val="1000"/>
                        </a:spcAft>
                      </a:pPr>
                      <a:r>
                        <a:rPr lang="it-IT" sz="1800">
                          <a:latin typeface="Times New Roman"/>
                          <a:ea typeface="Times New Roman"/>
                          <a:cs typeface="Times New Roman"/>
                        </a:rPr>
                        <a:t>EUROPA MEDITERRANEA</a:t>
                      </a:r>
                      <a:endParaRPr lang="it-IT" sz="180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i="1" dirty="0" smtClean="0">
                        <a:latin typeface="Calibri"/>
                        <a:ea typeface="Times New Roman"/>
                        <a:cs typeface="Times New Roman"/>
                      </a:endParaRPr>
                    </a:p>
                    <a:p>
                      <a:pPr algn="just">
                        <a:lnSpc>
                          <a:spcPct val="115000"/>
                        </a:lnSpc>
                        <a:spcAft>
                          <a:spcPts val="1000"/>
                        </a:spcAft>
                      </a:pPr>
                      <a:endParaRPr lang="it-IT" sz="1800" i="1" dirty="0" smtClean="0">
                        <a:latin typeface="Calibri"/>
                        <a:ea typeface="Times New Roman"/>
                        <a:cs typeface="Times New Roman"/>
                      </a:endParaRPr>
                    </a:p>
                    <a:p>
                      <a:pPr algn="just">
                        <a:lnSpc>
                          <a:spcPct val="115000"/>
                        </a:lnSpc>
                        <a:spcAft>
                          <a:spcPts val="1000"/>
                        </a:spcAft>
                      </a:pP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i="1" dirty="0">
                        <a:latin typeface="Calibri"/>
                        <a:ea typeface="Times New Roman"/>
                        <a:cs typeface="Times New Roman"/>
                      </a:endParaRPr>
                    </a:p>
                  </a:txBody>
                  <a:tcPr marL="66374" marR="6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0417" name="Rectangle 1"/>
          <p:cNvSpPr>
            <a:spLocks noChangeArrowheads="1"/>
          </p:cNvSpPr>
          <p:nvPr/>
        </p:nvSpPr>
        <p:spPr bwMode="auto">
          <a:xfrm>
            <a:off x="142844" y="4357694"/>
            <a:ext cx="885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burro - frutta - vino - latte - carne caprina - olio d'oliva - formaggi - birra - carne suina - pasta - ortaggi - carne bovina - pane - frutta </a:t>
            </a:r>
            <a:endParaRPr kumimoji="0" lang="it-IT"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2</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Alimentazione e salute</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Users\utente\Documents\SITO\PROPOSTA MANUALE DI GEOGRAFIA\2°\8- SETTORE PRIMARIO\TESTO\DA USARE\DIETA MEDITERRANEA\BENEFICI\IMMAGINI\2b50b491bda41bf5d8cd7849c488b0cd - Copia.jpg"/>
          <p:cNvPicPr/>
          <p:nvPr/>
        </p:nvPicPr>
        <p:blipFill>
          <a:blip r:embed="rId2"/>
          <a:srcRect/>
          <a:stretch>
            <a:fillRect/>
          </a:stretch>
        </p:blipFill>
        <p:spPr bwMode="auto">
          <a:xfrm>
            <a:off x="2857488" y="500042"/>
            <a:ext cx="3124200" cy="590550"/>
          </a:xfrm>
          <a:prstGeom prst="rect">
            <a:avLst/>
          </a:prstGeom>
          <a:noFill/>
          <a:ln w="9525">
            <a:noFill/>
            <a:miter lim="800000"/>
            <a:headEnd/>
            <a:tailEnd/>
          </a:ln>
        </p:spPr>
      </p:pic>
      <p:pic>
        <p:nvPicPr>
          <p:cNvPr id="3" name="Immagine 2" descr="C:\Users\utente\Documents\SITO\PROPOSTA MANUALE DI GEOGRAFIA\2°\8- SETTORE PRIMARIO\TESTO\DA USARE\DIETA MEDITERRANEA\BENEFICI\IMMAGINI\la-dieta-mediterannea-e-salute-di-michele-zonno-8-728 - Copia.jpg"/>
          <p:cNvPicPr>
            <a:picLocks noChangeAspect="1"/>
          </p:cNvPicPr>
          <p:nvPr/>
        </p:nvPicPr>
        <p:blipFill>
          <a:blip r:embed="rId3"/>
          <a:srcRect/>
          <a:stretch>
            <a:fillRect/>
          </a:stretch>
        </p:blipFill>
        <p:spPr bwMode="auto">
          <a:xfrm>
            <a:off x="642910" y="1214422"/>
            <a:ext cx="8002714" cy="5429250"/>
          </a:xfrm>
          <a:prstGeom prst="rect">
            <a:avLst/>
          </a:prstGeom>
          <a:noFill/>
          <a:ln w="9525">
            <a:noFill/>
            <a:miter lim="800000"/>
            <a:headEnd/>
            <a:tailEnd/>
          </a:ln>
        </p:spPr>
      </p:pic>
      <p:sp>
        <p:nvSpPr>
          <p:cNvPr id="4" name="Rettangolo 3"/>
          <p:cNvSpPr/>
          <p:nvPr/>
        </p:nvSpPr>
        <p:spPr>
          <a:xfrm>
            <a:off x="1214414"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4" action="ppaction://hlinksldjump"/>
              </a:rPr>
              <a:t>fig. 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71414"/>
            <a:ext cx="882164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Compila la tabella inserendo gli alimenti compresi nella piramide della dieta mediterranea.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85720" y="714356"/>
          <a:ext cx="8572560" cy="5362956"/>
        </p:xfrm>
        <a:graphic>
          <a:graphicData uri="http://schemas.openxmlformats.org/drawingml/2006/table">
            <a:tbl>
              <a:tblPr/>
              <a:tblGrid>
                <a:gridCol w="2142701"/>
                <a:gridCol w="2142701"/>
                <a:gridCol w="2143579"/>
                <a:gridCol w="2143579"/>
              </a:tblGrid>
              <a:tr h="1238901">
                <a:tc>
                  <a:txBody>
                    <a:bodyPr/>
                    <a:lstStyle/>
                    <a:p>
                      <a:pPr algn="ctr">
                        <a:lnSpc>
                          <a:spcPct val="115000"/>
                        </a:lnSpc>
                        <a:spcAft>
                          <a:spcPts val="0"/>
                        </a:spcAft>
                      </a:pPr>
                      <a:r>
                        <a:rPr lang="it-IT" sz="1800" b="1" dirty="0">
                          <a:latin typeface="Times New Roman"/>
                          <a:ea typeface="Times New Roman"/>
                          <a:cs typeface="Times New Roman"/>
                        </a:rPr>
                        <a:t>ALIMENTI CHE VANNO CONSUMATI GIORNALMENTE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dirty="0">
                          <a:latin typeface="Times New Roman"/>
                          <a:ea typeface="Times New Roman"/>
                          <a:cs typeface="Times New Roman"/>
                        </a:rPr>
                        <a:t>ALIMENTI CHE VANNO CONSUMATI DUE VOLTE  O PIU' ALLA SETTIMANA</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CHE VANNO CONSUMATI NON PIU' DI DUE VOLTE ALLA SETTIMANA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it-IT" sz="1800" b="1">
                          <a:latin typeface="Times New Roman"/>
                          <a:ea typeface="Times New Roman"/>
                          <a:cs typeface="Times New Roman"/>
                        </a:rPr>
                        <a:t>ALIMENTI CHE VANNO CONSUMATI NON PIU' DI UNA VOLTA ALLA SETTIMANA</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5384">
                <a:tc>
                  <a:txBody>
                    <a:bodyPr/>
                    <a:lstStyle/>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smtClean="0">
                        <a:latin typeface="Calibri"/>
                        <a:ea typeface="Times New Roman"/>
                        <a:cs typeface="Times New Roman"/>
                      </a:endParaRPr>
                    </a:p>
                    <a:p>
                      <a:pPr algn="l">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endParaRPr lang="it-IT" sz="1800" i="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2452</TotalTime>
  <Words>2008</Words>
  <Application>Microsoft Office PowerPoint</Application>
  <PresentationFormat>Presentazione su schermo (4:3)</PresentationFormat>
  <Paragraphs>158</Paragraphs>
  <Slides>31</Slides>
  <Notes>6</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IL SETTORE PRIMARIO IN EUROPA  ALIMENTAZIONE, SALUTE E AMBIENTE</vt:lpstr>
      <vt:lpstr>In questo capitolo imparerai:     1. quali sono i cibi tradizionali dei Paesi europei [LEZIONE 1]  2. quale rapporto c'è fra alimentazione e salute [LEZIONE 2]  3. quale rapporto c'è fra alimentazione e ambiente [LEZIONE 3]  4. cos'è lo spreco alimentare [LEZIONE 4]  </vt:lpstr>
      <vt:lpstr>     Lezione 1</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271</cp:revision>
  <dcterms:created xsi:type="dcterms:W3CDTF">2021-02-01T13:54:03Z</dcterms:created>
  <dcterms:modified xsi:type="dcterms:W3CDTF">2022-10-13T09:46:47Z</dcterms:modified>
</cp:coreProperties>
</file>