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357" r:id="rId2"/>
    <p:sldId id="258" r:id="rId3"/>
    <p:sldId id="263" r:id="rId4"/>
    <p:sldId id="261"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7" r:id="rId25"/>
    <p:sldId id="348" r:id="rId26"/>
    <p:sldId id="349" r:id="rId27"/>
    <p:sldId id="350" r:id="rId28"/>
    <p:sldId id="351" r:id="rId29"/>
    <p:sldId id="352" r:id="rId30"/>
    <p:sldId id="353" r:id="rId31"/>
    <p:sldId id="354" r:id="rId32"/>
    <p:sldId id="346" r:id="rId33"/>
    <p:sldId id="355" r:id="rId34"/>
    <p:sldId id="356"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87409" autoAdjust="0"/>
  </p:normalViewPr>
  <p:slideViewPr>
    <p:cSldViewPr>
      <p:cViewPr>
        <p:scale>
          <a:sx n="120" d="100"/>
          <a:sy n="120" d="100"/>
        </p:scale>
        <p:origin x="-1290" y="390"/>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17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13/10/2022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dirty="0" smtClean="0"/>
              <a:t>Processo digestivo</a:t>
            </a:r>
          </a:p>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13/10/2022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500042"/>
            <a:ext cx="8686800" cy="1184825"/>
          </a:xfrm>
        </p:spPr>
        <p:txBody>
          <a:bodyPr>
            <a:noAutofit/>
          </a:bodyPr>
          <a:lstStyle/>
          <a:p>
            <a:pPr algn="ctr"/>
            <a:r>
              <a:rPr lang="it-IT" sz="6600" dirty="0" smtClean="0"/>
              <a:t>IL SETTORE PRIMARIO IN EUROPA</a:t>
            </a:r>
            <a:br>
              <a:rPr lang="it-IT" sz="6600" dirty="0" smtClean="0"/>
            </a:br>
            <a:r>
              <a:rPr lang="it-IT" sz="7200" dirty="0" smtClean="0"/>
              <a:t/>
            </a:r>
            <a:br>
              <a:rPr lang="it-IT" sz="7200" dirty="0" smtClean="0"/>
            </a:br>
            <a:r>
              <a:rPr lang="it-IT" sz="6600" dirty="0" smtClean="0">
                <a:solidFill>
                  <a:srgbClr val="FFC000"/>
                </a:solidFill>
              </a:rPr>
              <a:t>L’ALLEVAMENTO</a:t>
            </a:r>
            <a:endParaRPr lang="it-IT"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Osservando il grafico della fig. 9,</a:t>
            </a: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quale considerazione si può fare riguardo al consumo di carne in Italia?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357158" y="785794"/>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88066" name="Rectangle 2"/>
          <p:cNvSpPr>
            <a:spLocks noChangeArrowheads="1"/>
          </p:cNvSpPr>
          <p:nvPr/>
        </p:nvSpPr>
        <p:spPr bwMode="auto">
          <a:xfrm>
            <a:off x="0" y="1928802"/>
            <a:ext cx="91871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Dalle informazioni contenute nei riquadri, che cosa si ricava riguardo agli allevamenti italiani?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714348" y="2500306"/>
            <a:ext cx="6929486"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it-IT" dirty="0" smtClean="0">
              <a:solidFill>
                <a:srgbClr val="00B0F0"/>
              </a:solidFill>
              <a:latin typeface="Times New Roman"/>
              <a:ea typeface="Times New Roman"/>
              <a:cs typeface="Calibri"/>
            </a:endParaRPr>
          </a:p>
          <a:p>
            <a:endParaRPr lang="it-IT" dirty="0"/>
          </a:p>
        </p:txBody>
      </p:sp>
      <p:sp>
        <p:nvSpPr>
          <p:cNvPr id="88067" name="Rectangle 3"/>
          <p:cNvSpPr>
            <a:spLocks noChangeArrowheads="1"/>
          </p:cNvSpPr>
          <p:nvPr/>
        </p:nvSpPr>
        <p:spPr bwMode="auto">
          <a:xfrm>
            <a:off x="0" y="3643314"/>
            <a:ext cx="636584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Secondo te, che</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cosa si può dedurre dal confronto</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tra i due dati?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arrotondato 6"/>
          <p:cNvSpPr/>
          <p:nvPr/>
        </p:nvSpPr>
        <p:spPr>
          <a:xfrm>
            <a:off x="285720" y="4357694"/>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2</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Gli effetti dell'allevamento intensivo sugli animali</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212529"/>
                </a:solidFill>
                <a:effectLst/>
                <a:latin typeface="Times New Roman" pitchFamily="18" charset="0"/>
                <a:ea typeface="Times New Roman" pitchFamily="18" charset="0"/>
                <a:cs typeface="Times New Roman" pitchFamily="18" charset="0"/>
              </a:rPr>
              <a:t>La modifica dei corpi degli animali sfruttati a scopo alimentare è una costante dell’allevamento intensivo. Ciò non avviene solo tramite mutilazioni e violenze, ma anche con modifiche genetiche. Anni di incroci e selezioni ci hanno permesso di adattare le caratteristiche fisiche degli animali alle nostre esigenze, a discapito del loro benessere e della loro stessa sopravvivenza.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Picture 2" descr="Alle vacche si munge il latte, non il sangue” | terraoggi.it"/>
          <p:cNvPicPr>
            <a:picLocks noChangeAspect="1" noChangeArrowheads="1"/>
          </p:cNvPicPr>
          <p:nvPr/>
        </p:nvPicPr>
        <p:blipFill>
          <a:blip r:embed="rId2"/>
          <a:srcRect/>
          <a:stretch>
            <a:fillRect/>
          </a:stretch>
        </p:blipFill>
        <p:spPr bwMode="auto">
          <a:xfrm>
            <a:off x="285720" y="2214554"/>
            <a:ext cx="3813810" cy="2539746"/>
          </a:xfrm>
          <a:prstGeom prst="rect">
            <a:avLst/>
          </a:prstGeom>
          <a:noFill/>
          <a:ln w="9525">
            <a:noFill/>
            <a:miter lim="800000"/>
            <a:headEnd/>
            <a:tailEnd/>
          </a:ln>
        </p:spPr>
      </p:pic>
      <p:sp>
        <p:nvSpPr>
          <p:cNvPr id="90115" name="Text Box 3"/>
          <p:cNvSpPr txBox="1">
            <a:spLocks noChangeArrowheads="1"/>
          </p:cNvSpPr>
          <p:nvPr/>
        </p:nvSpPr>
        <p:spPr bwMode="auto">
          <a:xfrm>
            <a:off x="4286248" y="1428736"/>
            <a:ext cx="4687894" cy="49292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MUCCHE DA LATTE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Gli allevamenti di bovini da latte non prevedono solo lo sfruttamento delle mucche sempre gravide ma anche lo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smaltimento dei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loro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cuccioli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che vengono messi al mondo solo per attivare fisiologicamente l’allattamento naturale della mucca che poi viene spremuta come un limone mentre il vitello finisce dritto al macello. </a:t>
            </a:r>
          </a:p>
          <a:p>
            <a:pPr marL="0" marR="0" lvl="0" indent="0" algn="just" defTabSz="914400" rtl="0" eaLnBrk="1" fontAlgn="base" latinLnBrk="0" hangingPunct="1">
              <a:lnSpc>
                <a:spcPct val="100000"/>
              </a:lnSpc>
              <a:spcBef>
                <a:spcPct val="0"/>
              </a:spcBef>
              <a:spcAft>
                <a:spcPts val="625"/>
              </a:spcAft>
              <a:buClrTx/>
              <a:buSzTx/>
              <a:buFontTx/>
              <a:buNone/>
              <a:tabLst/>
            </a:pP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La mucca da latte in natura vive oltre 20 anni. Nell’allevamento intensivo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la sua vita si accorcia a 5 anni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perché viene allevata per produrre fino a 10 volte la quantità di latte che dovrebbe produrre secondo natura. Inoltre per garantire la sua salute viene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imbottita di farmaci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a:t>
            </a:r>
            <a:r>
              <a:rPr kumimoji="0" lang="it-IT" sz="1600" b="1" i="0" u="none" strike="noStrike" cap="none" normalizeH="0" baseline="0" dirty="0" smtClean="0">
                <a:ln>
                  <a:noFill/>
                </a:ln>
                <a:solidFill>
                  <a:srgbClr val="4A4A4A"/>
                </a:solidFill>
                <a:effectLst/>
                <a:latin typeface="Times New Roman" pitchFamily="18" charset="0"/>
                <a:cs typeface="Arial" pitchFamily="34" charset="0"/>
              </a:rPr>
              <a:t>proteine e antibiotici</a:t>
            </a:r>
            <a:r>
              <a:rPr kumimoji="0" lang="it-IT" sz="1600" b="0" i="0" u="none" strike="noStrike" cap="none" normalizeH="0" baseline="0" dirty="0" smtClean="0">
                <a:ln>
                  <a:noFill/>
                </a:ln>
                <a:solidFill>
                  <a:srgbClr val="4A4A4A"/>
                </a:solidFill>
                <a:effectLst/>
                <a:latin typeface="Times New Roman" pitchFamily="18" charset="0"/>
                <a:cs typeface="Arial" pitchFamily="34" charset="0"/>
              </a:rPr>
              <a:t> per ridurre la formazione di mastiti alle mammelle e altre malattie dovute al forte stress e alla mungitura che avviene ripetutamente con macchinari automatizzati che spremono le mammelle senza alcun riguardo.</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357158" y="164305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10</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28596" y="247650"/>
            <a:ext cx="8358246" cy="62531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GALLINE OVAIOLE</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Con l’industrializzazione si sono selezionati esemplari di galline particolarmente “produttive”, fino ad arrivare ad ottenere una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specie selezionata</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che ne produceva fino a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120 in tutto l’anno</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ma naturalmente gli allevatori non erano ancora soddisfatti. Nei moderni allevamenti le galline depongono in media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300 uova</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all’anno</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più di 20 volte la quantità di uova deposta dai loro progenitori selvatici.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Questa produttività è stata ottenuta per mezzo di ulteriore selezione e per mezzo di particolari condizioni in cui queste bestiole sono costrette a vivere: continuamente stimolate alla deposizione tramite luce artificiale e determinate temperature; nutrite con mangimi specifici.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Un volatile non si sognerebbe mai di deporre uova su uova: in natura depone uova e poi comincia la covata. E allora perché queste galline, seppur selezionate e dopate sfornano continuamente uova? Perché</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 le uova le vengono continuamente sottratte</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In natura le uova è normale che vengano predate e ovviamente gli animali si sono evoluti per sopravvivere anche a questa condizione, deponendo altre uova nel caso quelle precedenti siano state sottratte (predate, agli occhi del loro istinto). L’istinto riproduttivo è forte in loro così come in noi.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La sottrazione continua delle uova provoca un forte stress nella gallina, un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doppio stress</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 typeface="Arial" pitchFamily="34" charset="0"/>
              <a:buChar char="•"/>
              <a:tabLst/>
            </a:pP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       emotivo </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perché per la gallina la perdita delle uova è un trauma (è praticamente sapere che i propri cuccioli sono stati mangiati)</a:t>
            </a:r>
          </a:p>
          <a:p>
            <a:pPr marL="0" marR="0" lvl="0" indent="0" algn="l" defTabSz="914400" rtl="0" eaLnBrk="1" fontAlgn="base" latinLnBrk="0" hangingPunct="1">
              <a:lnSpc>
                <a:spcPct val="100000"/>
              </a:lnSpc>
              <a:spcBef>
                <a:spcPct val="0"/>
              </a:spcBef>
              <a:spcAft>
                <a:spcPct val="0"/>
              </a:spcAft>
              <a:buClr>
                <a:srgbClr val="666666"/>
              </a:buClr>
              <a:buSzTx/>
              <a:buFont typeface="Arial" pitchFamily="34" charset="0"/>
              <a:buChar char="•"/>
              <a:tabLst/>
            </a:pP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       fisico </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perché farà un’altra covata e la cosa non è indolore per la gallina</a:t>
            </a:r>
          </a:p>
          <a:p>
            <a:pPr marL="0" marR="0" lvl="0" indent="0" algn="l" defTabSz="914400" rtl="0" eaLnBrk="1" fontAlgn="base" latinLnBrk="0" hangingPunct="1">
              <a:lnSpc>
                <a:spcPct val="100000"/>
              </a:lnSpc>
              <a:spcBef>
                <a:spcPct val="0"/>
              </a:spcBef>
              <a:spcAft>
                <a:spcPct val="0"/>
              </a:spcAft>
              <a:buClr>
                <a:srgbClr val="666666"/>
              </a:buClr>
              <a:buSzTx/>
              <a:buFont typeface="Arial" pitchFamily="34" charset="0"/>
              <a:buChar char="•"/>
              <a:tabLst/>
            </a:pPr>
            <a:endParaRPr kumimoji="0" lang="it-IT" sz="1600" b="0" i="0" u="none" strike="noStrike" cap="none" normalizeH="0" baseline="0" dirty="0" smtClean="0">
              <a:ln>
                <a:noFill/>
              </a:ln>
              <a:solidFill>
                <a:srgbClr val="666666"/>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Sì, sembrerebbe che la per la gallina sia una cosa impegnativa e molto dolorosa; in più la formazione dell’uovo richiede la produzione di un sacco di sostanze che ovviamente la gallina sottrae a se stessa. La più gravosa è il calcio, che viene preso dalle ossa. Questo le porta a soffrire di </a:t>
            </a:r>
            <a:r>
              <a:rPr kumimoji="0" lang="it-IT" sz="1600" b="1" i="0" u="none" strike="noStrike" cap="none" normalizeH="0" baseline="0" dirty="0" smtClean="0">
                <a:ln>
                  <a:noFill/>
                </a:ln>
                <a:solidFill>
                  <a:srgbClr val="666666"/>
                </a:solidFill>
                <a:effectLst/>
                <a:latin typeface="Times New Roman" pitchFamily="18" charset="0"/>
                <a:cs typeface="Arial" pitchFamily="34" charset="0"/>
              </a:rPr>
              <a:t>osteoporosi </a:t>
            </a:r>
            <a:r>
              <a:rPr kumimoji="0" lang="it-IT" sz="1600" b="0" i="0" u="none" strike="noStrike" cap="none" normalizeH="0" baseline="0" dirty="0" smtClean="0">
                <a:ln>
                  <a:noFill/>
                </a:ln>
                <a:solidFill>
                  <a:srgbClr val="666666"/>
                </a:solidFill>
                <a:effectLst/>
                <a:latin typeface="Times New Roman" pitchFamily="18" charset="0"/>
                <a:cs typeface="Arial" pitchFamily="34" charset="0"/>
              </a:rPr>
              <a:t> esponendole a rischio di fratture.</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666666"/>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11 cose da sapere circa gli Animali e gli Allevamenti intensivi | Animal  Equality Italia"/>
          <p:cNvPicPr>
            <a:picLocks noChangeAspect="1" noChangeArrowheads="1"/>
          </p:cNvPicPr>
          <p:nvPr/>
        </p:nvPicPr>
        <p:blipFill>
          <a:blip r:embed="rId2" cstate="print"/>
          <a:srcRect/>
          <a:stretch>
            <a:fillRect/>
          </a:stretch>
        </p:blipFill>
        <p:spPr bwMode="auto">
          <a:xfrm>
            <a:off x="428596" y="3857628"/>
            <a:ext cx="4114800" cy="2314575"/>
          </a:xfrm>
          <a:prstGeom prst="rect">
            <a:avLst/>
          </a:prstGeom>
          <a:noFill/>
          <a:ln w="9525">
            <a:noFill/>
            <a:miter lim="800000"/>
            <a:headEnd/>
            <a:tailEnd/>
          </a:ln>
        </p:spPr>
      </p:pic>
      <p:pic>
        <p:nvPicPr>
          <p:cNvPr id="93187" name="Picture 3" descr="17221d1f8fec8ffec95906f336cad27a - Copia"/>
          <p:cNvPicPr>
            <a:picLocks noChangeAspect="1" noChangeArrowheads="1"/>
          </p:cNvPicPr>
          <p:nvPr/>
        </p:nvPicPr>
        <p:blipFill>
          <a:blip r:embed="rId3"/>
          <a:srcRect/>
          <a:stretch>
            <a:fillRect/>
          </a:stretch>
        </p:blipFill>
        <p:spPr bwMode="auto">
          <a:xfrm>
            <a:off x="357158" y="642918"/>
            <a:ext cx="4210304" cy="2414016"/>
          </a:xfrm>
          <a:prstGeom prst="rect">
            <a:avLst/>
          </a:prstGeom>
          <a:noFill/>
          <a:ln w="9525">
            <a:noFill/>
            <a:miter lim="800000"/>
            <a:headEnd/>
            <a:tailEnd/>
          </a:ln>
        </p:spPr>
      </p:pic>
      <p:sp>
        <p:nvSpPr>
          <p:cNvPr id="93188" name="Text Box 4"/>
          <p:cNvSpPr txBox="1">
            <a:spLocks noChangeArrowheads="1"/>
          </p:cNvSpPr>
          <p:nvPr/>
        </p:nvSpPr>
        <p:spPr bwMode="auto">
          <a:xfrm>
            <a:off x="5072066" y="214290"/>
            <a:ext cx="3835400" cy="61436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GALLINE DA CARNE</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Per soddisfare la domanda di carne di pollo, contenuta soprattutto nel petto degli animali, sono state selezionate razze che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crescono</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sempre più rapidamente</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per poterle macellare il prima possibile. Attualmente il pollo da allevamento intensivo raggiunge il peso di abbattimento in circa 6 settimane, impiegando un terzo del tempo necessario rispetto a qualche decennio fa. </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Inoltre, sempre nell’ottica di far fronte all’enorme richiesta, i polli devono necessariamente essere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più grossi</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50 anni fa un esemplare adulto pesava meno di 1 kg, oggi ne pesa più di 4.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Questi ritmi di crescita innaturali comportano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seri problemi di salute</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ai giovani polli. I muscoli crescono più velocemente rispetto a zampe, cuore e polmoni, rendendo loro difficile camminare e respirare. In molti rimangono paralizzati e muoiono di fame e sete, impossibilitati a raggiungere acqua e cibo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428596" y="142852"/>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11</a:t>
            </a:r>
            <a:endParaRPr lang="it-IT" dirty="0">
              <a:solidFill>
                <a:srgbClr val="FF0000"/>
              </a:solidFill>
              <a:latin typeface="Times New Roman" pitchFamily="18" charset="0"/>
              <a:cs typeface="Times New Roman" pitchFamily="18" charset="0"/>
            </a:endParaRPr>
          </a:p>
        </p:txBody>
      </p:sp>
      <p:sp>
        <p:nvSpPr>
          <p:cNvPr id="6" name="Rettangolo 5"/>
          <p:cNvSpPr/>
          <p:nvPr/>
        </p:nvSpPr>
        <p:spPr>
          <a:xfrm>
            <a:off x="500034" y="335756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12</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429256" y="785794"/>
            <a:ext cx="3498850" cy="40005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PULCINI MASCHI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Ogni anno in Europa</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 </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vengono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soppressi</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 330 milioni di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pulcini maschi</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 a distanza di 24 ore dalla schiusa. 40 milioni solo in Italia. Essi vengono soffocati o tritati in un macchinario dotato di lame.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Questo accade perché  l’allevatore non ha un vantaggio economico. Una volta cresciuti,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non depongono uova </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e </a:t>
            </a:r>
            <a:r>
              <a:rPr kumimoji="0" lang="it-IT" sz="1600" b="1" i="0" u="none" strike="noStrike" cap="none" normalizeH="0" baseline="0" dirty="0" smtClean="0">
                <a:ln>
                  <a:noFill/>
                </a:ln>
                <a:solidFill>
                  <a:srgbClr val="333333"/>
                </a:solidFill>
                <a:effectLst/>
                <a:latin typeface="Times New Roman" pitchFamily="18" charset="0"/>
                <a:cs typeface="Arial" pitchFamily="34" charset="0"/>
              </a:rPr>
              <a:t>non possono essere destinati alla produzione di carne</a:t>
            </a:r>
            <a:r>
              <a:rPr kumimoji="0" lang="it-IT" sz="1600" b="0" i="0" u="none" strike="noStrike" cap="none" normalizeH="0" baseline="0" dirty="0" smtClean="0">
                <a:ln>
                  <a:noFill/>
                </a:ln>
                <a:solidFill>
                  <a:srgbClr val="333333"/>
                </a:solidFill>
                <a:effectLst/>
                <a:latin typeface="Times New Roman" pitchFamily="18" charset="0"/>
                <a:cs typeface="Arial" pitchFamily="34" charset="0"/>
              </a:rPr>
              <a:t> perché crescono lentamente e il costo da sostenere è troppo elevato rispetto ai polli delle razze da carne.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4211" name="Picture 3" descr="Nessuna descrizione della foto disponibile."/>
          <p:cNvPicPr>
            <a:picLocks noChangeAspect="1" noChangeArrowheads="1"/>
          </p:cNvPicPr>
          <p:nvPr/>
        </p:nvPicPr>
        <p:blipFill>
          <a:blip r:embed="rId2"/>
          <a:srcRect/>
          <a:stretch>
            <a:fillRect/>
          </a:stretch>
        </p:blipFill>
        <p:spPr bwMode="auto">
          <a:xfrm>
            <a:off x="571472" y="1357298"/>
            <a:ext cx="4183380" cy="3137535"/>
          </a:xfrm>
          <a:prstGeom prst="rect">
            <a:avLst/>
          </a:prstGeom>
          <a:noFill/>
          <a:ln w="9525">
            <a:noFill/>
            <a:miter lim="800000"/>
            <a:headEnd/>
            <a:tailEnd/>
          </a:ln>
        </p:spPr>
      </p:pic>
      <p:sp>
        <p:nvSpPr>
          <p:cNvPr id="5" name="Rettangolo 4"/>
          <p:cNvSpPr/>
          <p:nvPr/>
        </p:nvSpPr>
        <p:spPr>
          <a:xfrm>
            <a:off x="571472" y="85723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13</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786314" y="642918"/>
            <a:ext cx="3963987" cy="5286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1400"/>
              </a:spcBef>
              <a:spcAft>
                <a:spcPts val="600"/>
              </a:spcAft>
              <a:buClrTx/>
              <a:buSzTx/>
              <a:buFontTx/>
              <a:buNone/>
              <a:tabLst/>
            </a:pP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PULCINI FEMMINE</a:t>
            </a:r>
          </a:p>
          <a:p>
            <a:pPr marL="0" marR="0" lvl="0" indent="0" algn="just" defTabSz="914400" rtl="0" eaLnBrk="1" fontAlgn="base" latinLnBrk="0" hangingPunct="1">
              <a:lnSpc>
                <a:spcPct val="100000"/>
              </a:lnSpc>
              <a:spcBef>
                <a:spcPts val="1400"/>
              </a:spcBef>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Entro i primi 10 giorni di vita, i pulcini destinati a diventare galline ovaiole, subiscono la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mutilazione sistematica del becco</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Uno strumento apposito amputa la punta attraverso una lama incandescente e cauterizza istantaneamente la ferita. Non si deve pensare che questa operazione sia come tagliarsi le unghie. Il becco è ricco di terminazioni nervose e la sua amputazione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provoca </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quindi</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 molto dolore</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alle future galline.</a:t>
            </a:r>
          </a:p>
          <a:p>
            <a:pPr marL="0" marR="0" lvl="0" indent="0" algn="just" defTabSz="914400" rtl="0" eaLnBrk="1" fontAlgn="base" latinLnBrk="0" hangingPunct="1">
              <a:lnSpc>
                <a:spcPct val="100000"/>
              </a:lnSpc>
              <a:spcBef>
                <a:spcPct val="0"/>
              </a:spcBef>
              <a:spcAft>
                <a:spcPts val="500"/>
              </a:spcAft>
              <a:buClrTx/>
              <a:buSzTx/>
              <a:buFontTx/>
              <a:buNone/>
              <a:tabLst/>
            </a:pP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Il </a:t>
            </a:r>
            <a:r>
              <a:rPr kumimoji="0" lang="it-IT" sz="1600" b="0" i="0" u="none" strike="noStrike" cap="none" normalizeH="0" baseline="0" dirty="0" err="1" smtClean="0">
                <a:ln>
                  <a:noFill/>
                </a:ln>
                <a:solidFill>
                  <a:srgbClr val="212529"/>
                </a:solidFill>
                <a:effectLst/>
                <a:latin typeface="Times New Roman" pitchFamily="18" charset="0"/>
                <a:cs typeface="Arial" pitchFamily="34" charset="0"/>
              </a:rPr>
              <a:t>debeccaggio</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viene effettuato per limitare il continuo beccarsi e strapparsi le piume reciprocamente, causa di ferite e infezioni. Questi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comportamenti aggressivi</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sono sempre presenti negli allevamenti e sono conseguenza diretta della </a:t>
            </a:r>
            <a:r>
              <a:rPr kumimoji="0" lang="it-IT" sz="1600" b="1" i="0" u="none" strike="noStrike" cap="none" normalizeH="0" baseline="0" dirty="0" smtClean="0">
                <a:ln>
                  <a:noFill/>
                </a:ln>
                <a:solidFill>
                  <a:srgbClr val="212529"/>
                </a:solidFill>
                <a:effectLst/>
                <a:latin typeface="Times New Roman" pitchFamily="18" charset="0"/>
                <a:cs typeface="Arial" pitchFamily="34" charset="0"/>
              </a:rPr>
              <a:t>condizione di stress</a:t>
            </a:r>
            <a:r>
              <a:rPr kumimoji="0" lang="it-IT" sz="1600" b="0" i="0" u="none" strike="noStrike" cap="none" normalizeH="0" baseline="0" dirty="0" smtClean="0">
                <a:ln>
                  <a:noFill/>
                </a:ln>
                <a:solidFill>
                  <a:srgbClr val="212529"/>
                </a:solidFill>
                <a:effectLst/>
                <a:latin typeface="Times New Roman" pitchFamily="18" charset="0"/>
                <a:cs typeface="Arial" pitchFamily="34" charset="0"/>
              </a:rPr>
              <a:t> a cui sono costretti gli animali.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5235" name="Picture 3" descr="Meglio un uovo biologico, che una gallina in gabbia – FREAKS"/>
          <p:cNvPicPr>
            <a:picLocks noChangeAspect="1" noChangeArrowheads="1"/>
          </p:cNvPicPr>
          <p:nvPr/>
        </p:nvPicPr>
        <p:blipFill>
          <a:blip r:embed="rId2"/>
          <a:srcRect/>
          <a:stretch>
            <a:fillRect/>
          </a:stretch>
        </p:blipFill>
        <p:spPr bwMode="auto">
          <a:xfrm>
            <a:off x="642910" y="1071546"/>
            <a:ext cx="3627120" cy="3010510"/>
          </a:xfrm>
          <a:prstGeom prst="rect">
            <a:avLst/>
          </a:prstGeom>
          <a:noFill/>
          <a:ln w="9525">
            <a:noFill/>
            <a:miter lim="800000"/>
            <a:headEnd/>
            <a:tailEnd/>
          </a:ln>
        </p:spPr>
      </p:pic>
      <p:sp>
        <p:nvSpPr>
          <p:cNvPr id="4" name="Rettangolo 3"/>
          <p:cNvSpPr/>
          <p:nvPr/>
        </p:nvSpPr>
        <p:spPr>
          <a:xfrm>
            <a:off x="714348" y="57148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14</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4500562" y="285728"/>
            <a:ext cx="4524379" cy="6286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MAIALI</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Lo stress causato da un ambiente privo di stimoli e l’affollamento dei recinti in cui sono costretti portano gli animali a diventare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facilmente aggressivi</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Non avendo altro a disposizione, i suini rivolgono il proprio disagio e la propria attenzione sui compagni di recinto, in particolare sulle code dei “vicini”. Da qui, quindi, i graffi che spesso i suini si fanno reciprocamente e le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morsicature delle code</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che possono causare infezioni e malattie. </a:t>
            </a:r>
          </a:p>
          <a:p>
            <a:pPr marL="0" marR="0" lvl="0" indent="0" algn="just" defTabSz="914400" rtl="0" eaLnBrk="1" fontAlgn="base" latinLnBrk="0" hangingPunct="1">
              <a:lnSpc>
                <a:spcPct val="100000"/>
              </a:lnSpc>
              <a:spcBef>
                <a:spcPct val="0"/>
              </a:spcBef>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Per cercare di ridurre il rischio di morsicatura della coda e di altri danni a scapito degli altri suini, nei primi 7 giorni di vita vengono inflitte ai suinetti alcune mutilazioni in modo sistematico, ossia di routine: il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mozzamento della coda</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e talora anche la troncatura dei denti. Tutto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senza l’uso di anestesia o di analgesici.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La carne di maiale può talora sviluppare in corso di cottura o di consumo un odore sgradevole, il cosiddetto “odore del verro”. Benché l’incidenza di questo fenomeno sia bassa, l'industria suinicola ha scelto di castrare i maschi per evitare l’insorgere del problema. E infatti, circa 250.000 suini vengono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castrati</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ogni giorno nell’Unione Europea, di solito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senza anestesia</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6259" name="Picture 3" descr="cibo1-maiali-mutilati_essereanimali"/>
          <p:cNvPicPr>
            <a:picLocks noChangeAspect="1" noChangeArrowheads="1"/>
          </p:cNvPicPr>
          <p:nvPr/>
        </p:nvPicPr>
        <p:blipFill>
          <a:blip r:embed="rId2"/>
          <a:srcRect/>
          <a:stretch>
            <a:fillRect/>
          </a:stretch>
        </p:blipFill>
        <p:spPr bwMode="auto">
          <a:xfrm>
            <a:off x="214282" y="2000240"/>
            <a:ext cx="4114800" cy="2743200"/>
          </a:xfrm>
          <a:prstGeom prst="rect">
            <a:avLst/>
          </a:prstGeom>
          <a:noFill/>
          <a:ln w="9525">
            <a:noFill/>
            <a:miter lim="800000"/>
            <a:headEnd/>
            <a:tailEnd/>
          </a:ln>
        </p:spPr>
      </p:pic>
      <p:sp>
        <p:nvSpPr>
          <p:cNvPr id="4" name="Rettangolo 3"/>
          <p:cNvSpPr/>
          <p:nvPr/>
        </p:nvSpPr>
        <p:spPr>
          <a:xfrm>
            <a:off x="285720" y="142873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15</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572132" y="1500174"/>
            <a:ext cx="3306762" cy="31432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MAIALI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I suinetti sono allontanati dalla madre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a 3-4 settimane di vita</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mentre l’età naturale di svezzamento è di circa 3-4 mesi. Sono quindi </a:t>
            </a:r>
            <a:r>
              <a:rPr kumimoji="0" lang="it-IT" sz="1600" b="1" i="0" u="none" strike="noStrike" cap="none" normalizeH="0" baseline="0" dirty="0" smtClean="0">
                <a:ln>
                  <a:noFill/>
                </a:ln>
                <a:solidFill>
                  <a:srgbClr val="1E1E1E"/>
                </a:solidFill>
                <a:effectLst/>
                <a:latin typeface="Times New Roman" pitchFamily="18" charset="0"/>
                <a:cs typeface="Arial" pitchFamily="34" charset="0"/>
              </a:rPr>
              <a:t>inseriti in gruppi destinati all’ingrasso</a:t>
            </a:r>
            <a:r>
              <a:rPr kumimoji="0" lang="it-IT" sz="1600" b="0" i="0" u="none" strike="noStrike" cap="none" normalizeH="0" baseline="0" dirty="0" smtClean="0">
                <a:ln>
                  <a:noFill/>
                </a:ln>
                <a:solidFill>
                  <a:srgbClr val="1E1E1E"/>
                </a:solidFill>
                <a:effectLst/>
                <a:latin typeface="Times New Roman" pitchFamily="18" charset="0"/>
                <a:cs typeface="Arial" pitchFamily="34" charset="0"/>
              </a:rPr>
              <a:t>. Stress, malattie e lotte tra gli animali si verificano spesso quando i suinetti svezzati vengono mescolati con suinetti a loro non familiari. Da qui i graffi che spesso riportano sul corpo.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7283" name="Picture 3" descr="Maiali maltrattati, videodenuncia Essere Animali | Attualità BOLOGNA"/>
          <p:cNvPicPr>
            <a:picLocks noChangeAspect="1" noChangeArrowheads="1"/>
          </p:cNvPicPr>
          <p:nvPr/>
        </p:nvPicPr>
        <p:blipFill>
          <a:blip r:embed="rId2"/>
          <a:srcRect/>
          <a:stretch>
            <a:fillRect/>
          </a:stretch>
        </p:blipFill>
        <p:spPr bwMode="auto">
          <a:xfrm>
            <a:off x="285720" y="1428736"/>
            <a:ext cx="4937760" cy="3294412"/>
          </a:xfrm>
          <a:prstGeom prst="rect">
            <a:avLst/>
          </a:prstGeom>
          <a:noFill/>
          <a:ln w="9525">
            <a:noFill/>
            <a:miter lim="800000"/>
            <a:headEnd/>
            <a:tailEnd/>
          </a:ln>
        </p:spPr>
      </p:pic>
      <p:sp>
        <p:nvSpPr>
          <p:cNvPr id="4" name="Rettangolo 3"/>
          <p:cNvSpPr/>
          <p:nvPr/>
        </p:nvSpPr>
        <p:spPr>
          <a:xfrm>
            <a:off x="357158" y="92867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16</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0"/>
            <a:ext cx="728917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la tabella sulla base delle informazioni fornite in questa lezione.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nvGraphicFramePr>
        <p:xfrm>
          <a:off x="214282" y="642915"/>
          <a:ext cx="8786873" cy="5909161"/>
        </p:xfrm>
        <a:graphic>
          <a:graphicData uri="http://schemas.openxmlformats.org/drawingml/2006/table">
            <a:tbl>
              <a:tblPr/>
              <a:tblGrid>
                <a:gridCol w="2249552"/>
                <a:gridCol w="2249552"/>
                <a:gridCol w="2216141"/>
                <a:gridCol w="2071628"/>
              </a:tblGrid>
              <a:tr h="297099">
                <a:tc>
                  <a:txBody>
                    <a:bodyPr/>
                    <a:lstStyle/>
                    <a:p>
                      <a:pPr algn="ctr">
                        <a:spcAft>
                          <a:spcPts val="0"/>
                        </a:spcAft>
                      </a:pPr>
                      <a:r>
                        <a:rPr lang="it-IT" sz="1200" b="1" dirty="0">
                          <a:latin typeface="Times New Roman"/>
                          <a:ea typeface="Times New Roman"/>
                          <a:cs typeface="Calibri"/>
                        </a:rPr>
                        <a:t>ANIMALI ALLEVATI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INTERVENTI DELL'UOMO</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MOTIVI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CONSEGUENZE PER GLI ANIMALI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7099">
                <a:tc rowSpan="3">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MUCCHE </a:t>
                      </a:r>
                      <a:r>
                        <a:rPr lang="it-IT" sz="1200" i="0" dirty="0">
                          <a:latin typeface="Times New Roman"/>
                          <a:ea typeface="Times New Roman"/>
                          <a:cs typeface="Mangal"/>
                        </a:rPr>
                        <a:t>DA LATTE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Aumentare il numero delle gravidanze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2">
                  <a:txBody>
                    <a:bodyPr/>
                    <a:lstStyle/>
                    <a:p>
                      <a:pPr algn="just">
                        <a:spcBef>
                          <a:spcPts val="600"/>
                        </a:spcBef>
                        <a:spcAft>
                          <a:spcPts val="0"/>
                        </a:spcAft>
                      </a:pPr>
                      <a:r>
                        <a:rPr lang="it-IT" sz="1200">
                          <a:latin typeface="Times New Roman"/>
                          <a:ea typeface="Times New Roman"/>
                          <a:cs typeface="Calibri"/>
                        </a:rPr>
                        <a:t>Forte stress</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330626">
                <a:tc vMerge="1">
                  <a:txBody>
                    <a:bodyPr/>
                    <a:lstStyle/>
                    <a:p>
                      <a:endParaRPr lang="it-IT"/>
                    </a:p>
                  </a:txBody>
                  <a:tcPr/>
                </a:tc>
                <a:tc>
                  <a:txBody>
                    <a:bodyPr/>
                    <a:lstStyle/>
                    <a:p>
                      <a:pPr>
                        <a:spcBef>
                          <a:spcPts val="600"/>
                        </a:spcBef>
                        <a:spcAft>
                          <a:spcPts val="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Aumentare la produzione di latte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vMerge="1">
                  <a:txBody>
                    <a:bodyPr/>
                    <a:lstStyle/>
                    <a:p>
                      <a:endParaRPr lang="it-IT"/>
                    </a:p>
                  </a:txBody>
                  <a:tcPr/>
                </a:tc>
              </a:tr>
              <a:tr h="445650">
                <a:tc vMerge="1">
                  <a:txBody>
                    <a:bodyPr/>
                    <a:lstStyle/>
                    <a:p>
                      <a:endParaRPr lang="it-IT"/>
                    </a:p>
                  </a:txBody>
                  <a:tcPr/>
                </a:tc>
                <a:tc>
                  <a:txBody>
                    <a:bodyPr/>
                    <a:lstStyle/>
                    <a:p>
                      <a:pPr>
                        <a:spcBef>
                          <a:spcPts val="600"/>
                        </a:spcBef>
                        <a:spcAft>
                          <a:spcPts val="600"/>
                        </a:spcAft>
                      </a:pPr>
                      <a:r>
                        <a:rPr lang="it-IT" sz="1200" dirty="0">
                          <a:latin typeface="Times New Roman"/>
                          <a:ea typeface="Times New Roman"/>
                          <a:cs typeface="Calibri"/>
                        </a:rPr>
                        <a:t>Somministrazione di farmaci, proteine e antibiotici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600"/>
                        </a:spcBef>
                        <a:spcAft>
                          <a:spcPts val="0"/>
                        </a:spcAft>
                      </a:pPr>
                      <a:r>
                        <a:rPr lang="it-IT" sz="1200">
                          <a:latin typeface="Times New Roman"/>
                          <a:ea typeface="Times New Roman"/>
                          <a:cs typeface="Calibri"/>
                        </a:rPr>
                        <a:t>Vita breve (5 anni)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098">
                <a:tc rowSpan="2">
                  <a:txBody>
                    <a:bodyPr/>
                    <a:lstStyle/>
                    <a:p>
                      <a:pPr algn="ctr">
                        <a:spcBef>
                          <a:spcPts val="600"/>
                        </a:spcBef>
                        <a:spcAft>
                          <a:spcPts val="600"/>
                        </a:spcAft>
                      </a:pPr>
                      <a:r>
                        <a:rPr lang="it-IT" sz="1200" i="0" dirty="0" smtClean="0">
                          <a:latin typeface="Times New Roman"/>
                          <a:ea typeface="Times New Roman"/>
                          <a:cs typeface="Mangal"/>
                        </a:rPr>
                        <a:t>GALLINE </a:t>
                      </a:r>
                      <a:r>
                        <a:rPr lang="it-IT" sz="1200" i="0" dirty="0">
                          <a:latin typeface="Times New Roman"/>
                          <a:ea typeface="Times New Roman"/>
                          <a:cs typeface="Mangal"/>
                        </a:rPr>
                        <a:t>DA CARNE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spcBef>
                          <a:spcPts val="600"/>
                        </a:spcBef>
                        <a:spcAft>
                          <a:spcPts val="1200"/>
                        </a:spcAft>
                      </a:pPr>
                      <a:r>
                        <a:rPr lang="it-IT" sz="1200" dirty="0">
                          <a:latin typeface="Times New Roman"/>
                          <a:ea typeface="Times New Roman"/>
                          <a:cs typeface="Calibri"/>
                        </a:rPr>
                        <a:t>Selezione di razze che crescono rapidamente e pesano di </a:t>
                      </a:r>
                      <a:r>
                        <a:rPr lang="it-IT" sz="1200" dirty="0" smtClean="0">
                          <a:latin typeface="Times New Roman"/>
                          <a:ea typeface="Times New Roman"/>
                          <a:cs typeface="Calibri"/>
                        </a:rPr>
                        <a:t>più</a:t>
                      </a: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spcBef>
                          <a:spcPts val="600"/>
                        </a:spcBef>
                        <a:spcAft>
                          <a:spcPts val="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Vita breve</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297099">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spcBef>
                          <a:spcPts val="600"/>
                        </a:spcBef>
                        <a:spcAft>
                          <a:spcPts val="60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8865">
                <a:tc rowSpan="4">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GALLINE </a:t>
                      </a:r>
                      <a:r>
                        <a:rPr lang="it-IT" sz="1200" i="0" dirty="0">
                          <a:latin typeface="Times New Roman"/>
                          <a:ea typeface="Times New Roman"/>
                          <a:cs typeface="Mangal"/>
                        </a:rPr>
                        <a:t>OVAIOLE</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21590">
                        <a:spcBef>
                          <a:spcPts val="600"/>
                        </a:spcBef>
                        <a:spcAft>
                          <a:spcPts val="0"/>
                        </a:spcAft>
                      </a:pP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4">
                  <a:txBody>
                    <a:bodyPr/>
                    <a:lstStyle/>
                    <a:p>
                      <a:pPr>
                        <a:spcBef>
                          <a:spcPts val="600"/>
                        </a:spcBef>
                        <a:spcAft>
                          <a:spcPts val="0"/>
                        </a:spcAft>
                      </a:pPr>
                      <a:r>
                        <a:rPr lang="it-IT" sz="1200" dirty="0">
                          <a:latin typeface="Times New Roman"/>
                          <a:ea typeface="Times New Roman"/>
                          <a:cs typeface="Calibri"/>
                        </a:rPr>
                        <a:t>Aumentare la produzione di uova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600"/>
                        </a:spcAft>
                      </a:pPr>
                      <a:r>
                        <a:rPr lang="it-IT" sz="1200" i="0">
                          <a:latin typeface="Times New Roman"/>
                          <a:ea typeface="Times New Roman"/>
                          <a:cs typeface="Mangal"/>
                        </a:rPr>
                        <a:t>Stress emotivo e fisico</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138234">
                <a:tc vMerge="1">
                  <a:txBody>
                    <a:bodyPr/>
                    <a:lstStyle/>
                    <a:p>
                      <a:endParaRPr lang="it-IT"/>
                    </a:p>
                  </a:txBody>
                  <a:tcPr/>
                </a:tc>
                <a:tc vMerge="1">
                  <a:txBody>
                    <a:bodyPr/>
                    <a:lstStyle/>
                    <a:p>
                      <a:endParaRPr lang="it-IT"/>
                    </a:p>
                  </a:txBody>
                  <a:tcPr/>
                </a:tc>
                <a:tc vMerge="1">
                  <a:txBody>
                    <a:bodyPr/>
                    <a:lstStyle/>
                    <a:p>
                      <a:endParaRPr lang="it-IT"/>
                    </a:p>
                  </a:txBody>
                  <a:tcPr/>
                </a:tc>
                <a:tc rowSpan="3">
                  <a:txBody>
                    <a:bodyPr/>
                    <a:lstStyle/>
                    <a:p>
                      <a:pPr>
                        <a:spcBef>
                          <a:spcPts val="600"/>
                        </a:spcBef>
                        <a:spcAft>
                          <a:spcPts val="600"/>
                        </a:spcAft>
                      </a:pPr>
                      <a:r>
                        <a:rPr lang="it-IT" sz="1200" i="0" dirty="0">
                          <a:latin typeface="Times New Roman"/>
                          <a:ea typeface="Times New Roman"/>
                          <a:cs typeface="Mangal"/>
                        </a:rPr>
                        <a:t> </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8209">
                <a:tc vMerge="1">
                  <a:txBody>
                    <a:bodyPr/>
                    <a:lstStyle/>
                    <a:p>
                      <a:endParaRPr lang="it-IT"/>
                    </a:p>
                  </a:txBody>
                  <a:tcPr/>
                </a:tc>
                <a:tc>
                  <a:txBody>
                    <a:bodyPr/>
                    <a:lstStyle/>
                    <a:p>
                      <a:pPr marL="21590">
                        <a:spcBef>
                          <a:spcPts val="600"/>
                        </a:spcBef>
                        <a:spcAft>
                          <a:spcPts val="600"/>
                        </a:spcAft>
                      </a:pP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r>
              <a:tr h="450808">
                <a:tc vMerge="1">
                  <a:txBody>
                    <a:bodyPr/>
                    <a:lstStyle/>
                    <a:p>
                      <a:endParaRPr lang="it-IT"/>
                    </a:p>
                  </a:txBody>
                  <a:tcPr/>
                </a:tc>
                <a:tc>
                  <a:txBody>
                    <a:bodyPr/>
                    <a:lstStyle/>
                    <a:p>
                      <a:pPr>
                        <a:spcBef>
                          <a:spcPts val="600"/>
                        </a:spcBef>
                        <a:spcAft>
                          <a:spcPts val="600"/>
                        </a:spcAft>
                      </a:pPr>
                      <a:r>
                        <a:rPr lang="it-IT" sz="1200" dirty="0">
                          <a:latin typeface="Times New Roman"/>
                          <a:ea typeface="Times New Roman"/>
                          <a:cs typeface="Calibri"/>
                        </a:rPr>
                        <a:t>Mangimi specifici per aumentare la produttività degli animali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c vMerge="1">
                  <a:txBody>
                    <a:bodyPr/>
                    <a:lstStyle/>
                    <a:p>
                      <a:endParaRPr lang="it-IT"/>
                    </a:p>
                  </a:txBody>
                  <a:tcPr/>
                </a:tc>
              </a:tr>
              <a:tr h="594200">
                <a:tc rowSpan="2">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PULCINI</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1590">
                        <a:spcBef>
                          <a:spcPts val="600"/>
                        </a:spcBef>
                        <a:spcAft>
                          <a:spcPts val="600"/>
                        </a:spcAft>
                      </a:pP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0"/>
                        </a:spcAft>
                      </a:pPr>
                      <a:r>
                        <a:rPr lang="it-IT" sz="1200" dirty="0">
                          <a:latin typeface="Times New Roman"/>
                          <a:ea typeface="Times New Roman"/>
                          <a:cs typeface="Calibri"/>
                        </a:rPr>
                        <a:t>Eliminare gli animali non necessari alla produzione di uova e carne</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2">
                  <a:txBody>
                    <a:bodyPr/>
                    <a:lstStyle/>
                    <a:p>
                      <a:pPr>
                        <a:spcBef>
                          <a:spcPts val="600"/>
                        </a:spcBef>
                        <a:spcAft>
                          <a:spcPts val="0"/>
                        </a:spcAft>
                      </a:pPr>
                      <a:r>
                        <a:rPr lang="it-IT" sz="1200" dirty="0">
                          <a:latin typeface="Times New Roman"/>
                          <a:ea typeface="Times New Roman"/>
                          <a:cs typeface="Calibri"/>
                        </a:rPr>
                        <a:t>Dolore e sofferenza</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7099">
                <a:tc vMerge="1">
                  <a:txBody>
                    <a:bodyPr/>
                    <a:lstStyle/>
                    <a:p>
                      <a:endParaRPr lang="it-IT"/>
                    </a:p>
                  </a:txBody>
                  <a:tcPr/>
                </a:tc>
                <a:tc>
                  <a:txBody>
                    <a:bodyPr/>
                    <a:lstStyle/>
                    <a:p>
                      <a:pPr marL="21590">
                        <a:spcBef>
                          <a:spcPts val="600"/>
                        </a:spcBef>
                        <a:spcAft>
                          <a:spcPts val="600"/>
                        </a:spcAft>
                      </a:pPr>
                      <a:r>
                        <a:rPr lang="it-IT" sz="1200" i="0">
                          <a:latin typeface="Times New Roman"/>
                          <a:ea typeface="Times New Roman"/>
                          <a:cs typeface="Mangal"/>
                        </a:rPr>
                        <a:t>Mutilazione del becco</a:t>
                      </a:r>
                      <a:endParaRPr lang="it-IT" sz="1200" i="1">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it-IT"/>
                    </a:p>
                  </a:txBody>
                  <a:tcPr/>
                </a:tc>
              </a:tr>
              <a:tr h="594200">
                <a:tc rowSpan="3">
                  <a:txBody>
                    <a:bodyPr/>
                    <a:lstStyle/>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endParaRPr lang="it-IT" sz="1200" i="0" dirty="0" smtClean="0">
                        <a:latin typeface="Times New Roman"/>
                        <a:ea typeface="Times New Roman"/>
                        <a:cs typeface="Mangal"/>
                      </a:endParaRPr>
                    </a:p>
                    <a:p>
                      <a:pPr algn="ctr">
                        <a:spcBef>
                          <a:spcPts val="600"/>
                        </a:spcBef>
                        <a:spcAft>
                          <a:spcPts val="600"/>
                        </a:spcAft>
                      </a:pPr>
                      <a:r>
                        <a:rPr lang="it-IT" sz="1200" i="0" dirty="0" smtClean="0">
                          <a:latin typeface="Times New Roman"/>
                          <a:ea typeface="Times New Roman"/>
                          <a:cs typeface="Mangal"/>
                        </a:rPr>
                        <a:t>MAIALI</a:t>
                      </a: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1590">
                        <a:spcBef>
                          <a:spcPts val="600"/>
                        </a:spcBef>
                        <a:spcAft>
                          <a:spcPts val="600"/>
                        </a:spcAft>
                      </a:pPr>
                      <a:endParaRPr lang="it-IT" sz="1200" i="1" dirty="0">
                        <a:latin typeface="Calibri"/>
                        <a:ea typeface="Times New Roman"/>
                        <a:cs typeface="Mangal"/>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r>
                        <a:rPr lang="it-IT" sz="1200">
                          <a:latin typeface="Times New Roman"/>
                          <a:ea typeface="Times New Roman"/>
                          <a:cs typeface="Calibri"/>
                        </a:rPr>
                        <a:t>Evitare le morsicature dovute all'aggressività degli animali rinchiusi in spazi ristretti</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rowSpan="2">
                  <a:txBody>
                    <a:bodyPr/>
                    <a:lstStyle/>
                    <a:p>
                      <a:pPr>
                        <a:spcBef>
                          <a:spcPts val="600"/>
                        </a:spcBef>
                        <a:spcAft>
                          <a:spcPts val="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r>
              <a:tr h="640106">
                <a:tc vMerge="1">
                  <a:txBody>
                    <a:bodyPr/>
                    <a:lstStyle/>
                    <a:p>
                      <a:endParaRPr lang="it-IT"/>
                    </a:p>
                  </a:txBody>
                  <a:tcPr/>
                </a:tc>
                <a:tc>
                  <a:txBody>
                    <a:bodyPr/>
                    <a:lstStyle/>
                    <a:p>
                      <a:pPr>
                        <a:spcBef>
                          <a:spcPts val="600"/>
                        </a:spcBef>
                        <a:spcAft>
                          <a:spcPts val="0"/>
                        </a:spcAft>
                      </a:pPr>
                      <a:r>
                        <a:rPr lang="it-IT" sz="1200">
                          <a:latin typeface="Times New Roman"/>
                          <a:ea typeface="Times New Roman"/>
                          <a:cs typeface="Calibri"/>
                        </a:rPr>
                        <a:t>Castrazione dei suinetti senza anestesia</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a:txBody>
                    <a:bodyPr/>
                    <a:lstStyle/>
                    <a:p>
                      <a:pPr>
                        <a:spcBef>
                          <a:spcPts val="600"/>
                        </a:spcBef>
                        <a:spcAft>
                          <a:spcPts val="60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vMerge="1">
                  <a:txBody>
                    <a:bodyPr/>
                    <a:lstStyle/>
                    <a:p>
                      <a:endParaRPr lang="it-IT"/>
                    </a:p>
                  </a:txBody>
                  <a:tcPr/>
                </a:tc>
              </a:tr>
              <a:tr h="445650">
                <a:tc vMerge="1">
                  <a:txBody>
                    <a:bodyPr/>
                    <a:lstStyle/>
                    <a:p>
                      <a:endParaRPr lang="it-IT"/>
                    </a:p>
                  </a:txBody>
                  <a:tcPr/>
                </a:tc>
                <a:tc>
                  <a:txBody>
                    <a:bodyPr/>
                    <a:lstStyle/>
                    <a:p>
                      <a:pPr>
                        <a:spcBef>
                          <a:spcPts val="600"/>
                        </a:spcBef>
                        <a:spcAft>
                          <a:spcPts val="600"/>
                        </a:spcAft>
                      </a:pP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r>
                        <a:rPr lang="it-IT" sz="1200">
                          <a:latin typeface="Times New Roman"/>
                          <a:ea typeface="Times New Roman"/>
                          <a:cs typeface="Calibri"/>
                        </a:rPr>
                        <a:t>Ridurre il periodo di allattamento</a:t>
                      </a:r>
                      <a:endParaRPr lang="it-IT" sz="120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600"/>
                        </a:spcBef>
                        <a:spcAft>
                          <a:spcPts val="0"/>
                        </a:spcAft>
                      </a:pPr>
                      <a:r>
                        <a:rPr lang="it-IT" sz="1200" dirty="0">
                          <a:latin typeface="Times New Roman"/>
                          <a:ea typeface="Times New Roman"/>
                          <a:cs typeface="Calibri"/>
                        </a:rPr>
                        <a:t>Stress, malattie e lotte tra gli animali</a:t>
                      </a:r>
                      <a:endParaRPr lang="it-IT" sz="1200" dirty="0">
                        <a:latin typeface="Calibri"/>
                        <a:ea typeface="Times New Roman"/>
                        <a:cs typeface="Calibri"/>
                      </a:endParaRPr>
                    </a:p>
                  </a:txBody>
                  <a:tcPr marL="39613" marR="3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1. quali tipi di allevamento sono presenti in Europa [LEZIONE 1]</a:t>
            </a:r>
            <a:br>
              <a:rPr lang="it-IT" sz="1800" dirty="0" smtClean="0"/>
            </a:br>
            <a:r>
              <a:rPr lang="it-IT" sz="1800" dirty="0" smtClean="0"/>
              <a:t> </a:t>
            </a:r>
            <a:br>
              <a:rPr lang="it-IT" sz="1800" dirty="0" smtClean="0"/>
            </a:br>
            <a:r>
              <a:rPr lang="it-IT" sz="1800" dirty="0" smtClean="0"/>
              <a:t>2. quali effetti ha l'allevamento intensivo sugli animali [LEZIONE 2]</a:t>
            </a:r>
            <a:br>
              <a:rPr lang="it-IT" sz="1800" dirty="0" smtClean="0"/>
            </a:br>
            <a:r>
              <a:rPr lang="it-IT" sz="1800" dirty="0" smtClean="0"/>
              <a:t> </a:t>
            </a:r>
            <a:br>
              <a:rPr lang="it-IT" sz="1800" dirty="0" smtClean="0"/>
            </a:br>
            <a:r>
              <a:rPr lang="it-IT" sz="1800" dirty="0" smtClean="0"/>
              <a:t>3. quali effetti ha l'allevamento intensivo sull'ambiente [LEZIONE 3]</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17145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Gli effetti dell’allevamento intensivo sull’ambiente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00034" y="4357694"/>
            <a:ext cx="8286808" cy="2286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Il 39% dei gas serra prodotti dagli allevamenti intensivi è dovuto al </a:t>
            </a:r>
            <a:r>
              <a:rPr kumimoji="0" lang="it-IT" b="1" i="0" u="none" strike="noStrike" cap="none" normalizeH="0" baseline="0" dirty="0" smtClean="0">
                <a:ln>
                  <a:noFill/>
                </a:ln>
                <a:solidFill>
                  <a:schemeClr val="tx1"/>
                </a:solidFill>
                <a:effectLst/>
                <a:latin typeface="Times New Roman" pitchFamily="18" charset="0"/>
                <a:cs typeface="Arial" pitchFamily="34" charset="0"/>
              </a:rPr>
              <a:t>metano</a:t>
            </a:r>
            <a:r>
              <a:rPr kumimoji="0" lang="it-IT" b="0" i="0" u="none" strike="noStrike" cap="none" normalizeH="0" baseline="0" dirty="0" smtClean="0">
                <a:ln>
                  <a:noFill/>
                </a:ln>
                <a:solidFill>
                  <a:schemeClr val="tx1"/>
                </a:solidFill>
                <a:effectLst/>
                <a:latin typeface="Times New Roman" pitchFamily="18" charset="0"/>
                <a:cs typeface="Arial" pitchFamily="34" charset="0"/>
              </a:rPr>
              <a:t> originato dal             e prodotto dalle flatulenze degli animali allevati, mentre il 10% è dovuto alle loro </a:t>
            </a:r>
            <a:r>
              <a:rPr kumimoji="0" lang="it-IT" b="1" i="0" u="none" strike="noStrike" cap="none" normalizeH="0" baseline="0" dirty="0" smtClean="0">
                <a:ln>
                  <a:noFill/>
                </a:ln>
                <a:solidFill>
                  <a:schemeClr val="tx1"/>
                </a:solidFill>
                <a:effectLst/>
                <a:latin typeface="Times New Roman" pitchFamily="18" charset="0"/>
                <a:cs typeface="Arial" pitchFamily="34" charset="0"/>
              </a:rPr>
              <a:t>deiezioni</a:t>
            </a:r>
            <a:r>
              <a:rPr kumimoji="0" lang="it-IT" b="0" i="0" u="none" strike="noStrike" cap="none" normalizeH="0" baseline="0" dirty="0" smtClean="0">
                <a:ln>
                  <a:noFill/>
                </a:ln>
                <a:solidFill>
                  <a:schemeClr val="tx1"/>
                </a:solidFill>
                <a:effectLst/>
                <a:latin typeface="Times New Roman" pitchFamily="18" charset="0"/>
                <a:cs typeface="Arial" pitchFamily="34" charset="0"/>
              </a:rPr>
              <a:t> (          ). Il 45% dei gas serra è dovuto alla            che richiedono l'uso di combustibili fossili la cui combustione genera </a:t>
            </a:r>
            <a:r>
              <a:rPr kumimoji="0" lang="it-IT" b="1" i="0" u="none" strike="noStrike" cap="none" normalizeH="0" baseline="0" dirty="0" smtClean="0">
                <a:ln>
                  <a:noFill/>
                </a:ln>
                <a:solidFill>
                  <a:schemeClr val="tx1"/>
                </a:solidFill>
                <a:effectLst/>
                <a:latin typeface="Times New Roman" pitchFamily="18" charset="0"/>
                <a:cs typeface="Arial" pitchFamily="34" charset="0"/>
              </a:rPr>
              <a:t>anidride carbonica</a:t>
            </a:r>
            <a:r>
              <a:rPr kumimoji="0" lang="it-IT" b="0" i="0" u="none" strike="noStrike" cap="none" normalizeH="0" baseline="0" dirty="0" smtClean="0">
                <a:ln>
                  <a:noFill/>
                </a:ln>
                <a:solidFill>
                  <a:schemeClr val="tx1"/>
                </a:solidFill>
                <a:effectLst/>
                <a:latin typeface="Times New Roman" pitchFamily="18" charset="0"/>
                <a:cs typeface="Arial" pitchFamily="34" charset="0"/>
              </a:rPr>
              <a:t>. Il 6% è  dovuto al </a:t>
            </a:r>
            <a:r>
              <a:rPr kumimoji="0" lang="it-IT" b="1" i="0" u="none" strike="noStrike" cap="none" normalizeH="0" baseline="0" dirty="0" smtClean="0">
                <a:ln>
                  <a:noFill/>
                </a:ln>
                <a:solidFill>
                  <a:srgbClr val="00B0F0"/>
                </a:solidFill>
                <a:effectLst/>
                <a:latin typeface="Times New Roman" pitchFamily="18" charset="0"/>
                <a:cs typeface="Arial" pitchFamily="34" charset="0"/>
              </a:rPr>
              <a:t>tra</a:t>
            </a:r>
            <a:r>
              <a:rPr kumimoji="0" lang="it-IT" b="1" i="0" u="none" strike="noStrike" cap="none" normalizeH="0" dirty="0" smtClean="0">
                <a:ln>
                  <a:noFill/>
                </a:ln>
                <a:solidFill>
                  <a:srgbClr val="00B0F0"/>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    dei mangimi stessi.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La maggior percentuale di gas serra è prodotta dagli allevamenti di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9331" name="Immagine 1" descr="C:\Users\utente\Documents\SITO\PROPOSTA MANUALE DI GEOGRAFIA\2°\8- SETTORE PRIMARIO\ALLEVAMENTO\1- DA USARE\ALLEVAMENTO INTENSIVO\INQUINAMENTO\tab1-kr7e-u31801389230680f1d-593x443corriere-web-sezioni.jpg"/>
          <p:cNvPicPr>
            <a:picLocks noChangeAspect="1" noChangeArrowheads="1"/>
          </p:cNvPicPr>
          <p:nvPr/>
        </p:nvPicPr>
        <p:blipFill>
          <a:blip r:embed="rId3"/>
          <a:srcRect/>
          <a:stretch>
            <a:fillRect/>
          </a:stretch>
        </p:blipFill>
        <p:spPr bwMode="auto">
          <a:xfrm>
            <a:off x="1214414" y="571480"/>
            <a:ext cx="7223760" cy="3602736"/>
          </a:xfrm>
          <a:prstGeom prst="rect">
            <a:avLst/>
          </a:prstGeom>
          <a:noFill/>
          <a:ln w="9525">
            <a:noFill/>
            <a:miter lim="800000"/>
            <a:headEnd/>
            <a:tailEnd/>
          </a:ln>
        </p:spPr>
      </p:pic>
      <p:sp>
        <p:nvSpPr>
          <p:cNvPr id="4" name="Rettangolo 3"/>
          <p:cNvSpPr/>
          <p:nvPr/>
        </p:nvSpPr>
        <p:spPr>
          <a:xfrm>
            <a:off x="214282" y="78579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17</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1000100" y="471488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2071670" y="492919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6000760" y="492919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571472" y="550070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6786578" y="578645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500034" y="4857760"/>
            <a:ext cx="8286808" cy="1143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100355" name="Picture 3" descr="allevamenti-intensivi-inquinamento-grafica_essereanimali"/>
          <p:cNvPicPr>
            <a:picLocks noChangeAspect="1" noChangeArrowheads="1"/>
          </p:cNvPicPr>
          <p:nvPr/>
        </p:nvPicPr>
        <p:blipFill>
          <a:blip r:embed="rId2"/>
          <a:srcRect/>
          <a:stretch>
            <a:fillRect/>
          </a:stretch>
        </p:blipFill>
        <p:spPr bwMode="auto">
          <a:xfrm>
            <a:off x="1643042" y="642918"/>
            <a:ext cx="6978015" cy="3866198"/>
          </a:xfrm>
          <a:prstGeom prst="rect">
            <a:avLst/>
          </a:prstGeom>
          <a:noFill/>
          <a:ln w="9525">
            <a:noFill/>
            <a:miter lim="800000"/>
            <a:headEnd/>
            <a:tailEnd/>
          </a:ln>
        </p:spPr>
      </p:pic>
      <p:sp>
        <p:nvSpPr>
          <p:cNvPr id="5" name="Rettangolo 4"/>
          <p:cNvSpPr/>
          <p:nvPr/>
        </p:nvSpPr>
        <p:spPr>
          <a:xfrm>
            <a:off x="500034" y="78579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18</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57158" y="3786190"/>
            <a:ext cx="8501122" cy="28575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500"/>
              </a:spcBef>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Il </a:t>
            </a:r>
            <a:r>
              <a:rPr kumimoji="0" lang="it-IT" b="1" i="0" u="none" strike="noStrike" cap="none" normalizeH="0" baseline="0" dirty="0" smtClean="0">
                <a:ln>
                  <a:noFill/>
                </a:ln>
                <a:solidFill>
                  <a:schemeClr val="tx1"/>
                </a:solidFill>
                <a:effectLst/>
                <a:latin typeface="Times New Roman" pitchFamily="18" charset="0"/>
                <a:cs typeface="Arial" pitchFamily="34" charset="0"/>
              </a:rPr>
              <a:t>particolato</a:t>
            </a:r>
            <a:r>
              <a:rPr kumimoji="0" lang="it-IT" b="0" i="0" u="none" strike="noStrike" cap="none" normalizeH="0" baseline="0" dirty="0" smtClean="0">
                <a:ln>
                  <a:noFill/>
                </a:ln>
                <a:solidFill>
                  <a:schemeClr val="tx1"/>
                </a:solidFill>
                <a:effectLst/>
                <a:latin typeface="Times New Roman" pitchFamily="18" charset="0"/>
                <a:cs typeface="Arial" pitchFamily="34" charset="0"/>
              </a:rPr>
              <a:t>, PM dall’inglese </a:t>
            </a:r>
            <a:r>
              <a:rPr kumimoji="0" lang="it-IT" b="0" i="0" u="none" strike="noStrike" cap="none" normalizeH="0" baseline="0" dirty="0" err="1" smtClean="0">
                <a:ln>
                  <a:noFill/>
                </a:ln>
                <a:solidFill>
                  <a:schemeClr val="tx1"/>
                </a:solidFill>
                <a:effectLst/>
                <a:latin typeface="Times New Roman" pitchFamily="18" charset="0"/>
                <a:cs typeface="Arial" pitchFamily="34" charset="0"/>
              </a:rPr>
              <a:t>Particulate</a:t>
            </a:r>
            <a:r>
              <a:rPr kumimoji="0" lang="it-IT" b="0"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err="1" smtClean="0">
                <a:ln>
                  <a:noFill/>
                </a:ln>
                <a:solidFill>
                  <a:schemeClr val="tx1"/>
                </a:solidFill>
                <a:effectLst/>
                <a:latin typeface="Times New Roman" pitchFamily="18" charset="0"/>
                <a:cs typeface="Arial" pitchFamily="34" charset="0"/>
              </a:rPr>
              <a:t>Matter</a:t>
            </a:r>
            <a:r>
              <a:rPr kumimoji="0" lang="it-IT" b="0" i="0" u="none" strike="noStrike" cap="none" normalizeH="0" baseline="0" dirty="0" smtClean="0">
                <a:ln>
                  <a:noFill/>
                </a:ln>
                <a:solidFill>
                  <a:schemeClr val="tx1"/>
                </a:solidFill>
                <a:effectLst/>
                <a:latin typeface="Times New Roman" pitchFamily="18" charset="0"/>
                <a:cs typeface="Arial" pitchFamily="34" charset="0"/>
              </a:rPr>
              <a:t>, è l’insieme delle </a:t>
            </a:r>
            <a:r>
              <a:rPr kumimoji="0" lang="it-IT" b="0" i="0" u="sng" strike="noStrike" cap="none" normalizeH="0" baseline="0" dirty="0" smtClean="0">
                <a:ln>
                  <a:noFill/>
                </a:ln>
                <a:solidFill>
                  <a:schemeClr val="tx1"/>
                </a:solidFill>
                <a:effectLst/>
                <a:latin typeface="Times New Roman" pitchFamily="18" charset="0"/>
                <a:cs typeface="Arial" pitchFamily="34" charset="0"/>
              </a:rPr>
              <a:t>sostanze sospese nell’aria</a:t>
            </a:r>
            <a:r>
              <a:rPr kumimoji="0" lang="it-IT" b="0" i="0" u="none" strike="noStrike" cap="none" normalizeH="0" baseline="0" dirty="0" smtClean="0">
                <a:ln>
                  <a:noFill/>
                </a:ln>
                <a:solidFill>
                  <a:schemeClr val="tx1"/>
                </a:solidFill>
                <a:effectLst/>
                <a:latin typeface="Times New Roman" pitchFamily="18" charset="0"/>
                <a:cs typeface="Arial" pitchFamily="34" charset="0"/>
              </a:rPr>
              <a:t> che hanno una dimensione fino a 100 micrometri (un micrometro è la millesima parte di un millimetro), considerate gli inquinanti di maggior impatto nelle aree urbane. </a:t>
            </a:r>
            <a:r>
              <a:rPr kumimoji="0" lang="it-IT" b="0" i="0" u="sng" strike="noStrike" cap="none" normalizeH="0" baseline="0" dirty="0" smtClean="0">
                <a:ln>
                  <a:noFill/>
                </a:ln>
                <a:solidFill>
                  <a:schemeClr val="tx1"/>
                </a:solidFill>
                <a:effectLst/>
                <a:latin typeface="Times New Roman" pitchFamily="18" charset="0"/>
                <a:cs typeface="Arial" pitchFamily="34" charset="0"/>
              </a:rPr>
              <a:t>Il PM 2,5 è la frazione più leggera</a:t>
            </a:r>
            <a:r>
              <a:rPr kumimoji="0" lang="it-IT" b="0" i="0" u="none" strike="noStrike" cap="none" normalizeH="0" baseline="0" dirty="0" smtClean="0">
                <a:ln>
                  <a:noFill/>
                </a:ln>
                <a:solidFill>
                  <a:schemeClr val="tx1"/>
                </a:solidFill>
                <a:effectLst/>
                <a:latin typeface="Times New Roman" pitchFamily="18" charset="0"/>
                <a:cs typeface="Arial" pitchFamily="34" charset="0"/>
              </a:rPr>
              <a:t>, quella che rimane più a lungo nell’atmosfera prima di cadere al suolo e </a:t>
            </a:r>
            <a:r>
              <a:rPr kumimoji="0" lang="it-IT" b="0" i="0" u="sng" strike="noStrike" cap="none" normalizeH="0" baseline="0" dirty="0" smtClean="0">
                <a:ln>
                  <a:noFill/>
                </a:ln>
                <a:solidFill>
                  <a:schemeClr val="tx1"/>
                </a:solidFill>
                <a:effectLst/>
                <a:latin typeface="Times New Roman" pitchFamily="18" charset="0"/>
                <a:cs typeface="Arial" pitchFamily="34" charset="0"/>
              </a:rPr>
              <a:t>che noi respiriamo maggiormente</a:t>
            </a:r>
            <a:r>
              <a:rPr kumimoji="0" lang="it-IT" b="0" i="0" u="none" strike="noStrike" cap="none" normalizeH="0" baseline="0" dirty="0" smtClean="0">
                <a:ln>
                  <a:noFill/>
                </a:ln>
                <a:solidFill>
                  <a:schemeClr val="tx1"/>
                </a:solidFill>
                <a:effectLst/>
                <a:latin typeface="Times New Roman" pitchFamily="18" charset="0"/>
                <a:cs typeface="Arial" pitchFamily="34" charset="0"/>
              </a:rPr>
              <a:t>. Sono proprio queste particelle a entrare più in profondità nei nostri        , aumentando il </a:t>
            </a:r>
            <a:r>
              <a:rPr kumimoji="0" lang="it-IT" b="0" i="0" u="sng" strike="noStrike" cap="none" normalizeH="0" baseline="0" dirty="0" smtClean="0">
                <a:ln>
                  <a:noFill/>
                </a:ln>
                <a:solidFill>
                  <a:schemeClr val="tx1"/>
                </a:solidFill>
                <a:effectLst/>
                <a:latin typeface="Times New Roman" pitchFamily="18" charset="0"/>
                <a:cs typeface="Arial" pitchFamily="34" charset="0"/>
              </a:rPr>
              <a:t>rischio di             </a:t>
            </a:r>
            <a:r>
              <a:rPr kumimoji="0" lang="it-IT" b="0" i="0" u="none" strike="noStrike" cap="none" normalizeH="0" baseline="0" dirty="0" smtClean="0">
                <a:ln>
                  <a:noFill/>
                </a:ln>
                <a:solidFill>
                  <a:schemeClr val="tx1"/>
                </a:solidFill>
                <a:effectLst/>
                <a:latin typeface="Times New Roman" pitchFamily="18" charset="0"/>
                <a:cs typeface="Arial" pitchFamily="34" charset="0"/>
              </a:rPr>
              <a:t>:          , bronchiti, allergie, tumori, problemi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Il particolato </a:t>
            </a:r>
            <a:r>
              <a:rPr kumimoji="0" lang="it-IT" b="1" i="0" u="none" strike="noStrike" cap="none" normalizeH="0" baseline="0" dirty="0" smtClean="0">
                <a:ln>
                  <a:noFill/>
                </a:ln>
                <a:solidFill>
                  <a:schemeClr val="tx1"/>
                </a:solidFill>
                <a:effectLst/>
                <a:latin typeface="Times New Roman" pitchFamily="18" charset="0"/>
                <a:cs typeface="Arial" pitchFamily="34" charset="0"/>
              </a:rPr>
              <a:t>primario </a:t>
            </a:r>
            <a:r>
              <a:rPr kumimoji="0" lang="it-IT" b="0" i="0" u="none" strike="noStrike" cap="none" normalizeH="0" baseline="0" dirty="0" smtClean="0">
                <a:ln>
                  <a:noFill/>
                </a:ln>
                <a:solidFill>
                  <a:schemeClr val="tx1"/>
                </a:solidFill>
                <a:effectLst/>
                <a:latin typeface="Times New Roman" pitchFamily="18" charset="0"/>
                <a:cs typeface="Arial" pitchFamily="34" charset="0"/>
              </a:rPr>
              <a:t>è quello          (ad esempio dai tubi di scappamento delle auto), mentre il particolato </a:t>
            </a:r>
            <a:r>
              <a:rPr kumimoji="0" lang="it-IT" b="1" i="0" u="none" strike="noStrike" cap="none" normalizeH="0" baseline="0" dirty="0" smtClean="0">
                <a:ln>
                  <a:noFill/>
                </a:ln>
                <a:solidFill>
                  <a:schemeClr val="tx1"/>
                </a:solidFill>
                <a:effectLst/>
                <a:latin typeface="Times New Roman" pitchFamily="18" charset="0"/>
                <a:cs typeface="Arial" pitchFamily="34" charset="0"/>
              </a:rPr>
              <a:t>secondario</a:t>
            </a:r>
            <a:r>
              <a:rPr kumimoji="0" lang="it-IT" b="0" i="0" u="none" strike="noStrike" cap="none" normalizeH="0" baseline="0" dirty="0" smtClean="0">
                <a:ln>
                  <a:noFill/>
                </a:ln>
                <a:solidFill>
                  <a:schemeClr val="tx1"/>
                </a:solidFill>
                <a:effectLst/>
                <a:latin typeface="Times New Roman" pitchFamily="18" charset="0"/>
                <a:cs typeface="Arial" pitchFamily="34" charset="0"/>
              </a:rPr>
              <a:t> si forma            </a:t>
            </a:r>
            <a:r>
              <a:rPr kumimoji="0" lang="it-IT" b="0" i="0" u="none" strike="noStrike" cap="none" normalizeH="0" baseline="0" dirty="0" smtClean="0">
                <a:ln>
                  <a:noFill/>
                </a:ln>
                <a:solidFill>
                  <a:srgbClr val="00B0F0"/>
                </a:solidFill>
                <a:effectLst/>
                <a:latin typeface="Times New Roman" pitchFamily="18" charset="0"/>
                <a:cs typeface="Arial" pitchFamily="34"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101378" name="Immagine 2" descr="C:\Users\utente\Documents\SITO\PROPOSTA MANUALE DI GEOGRAFIA\2°\8- SETTORE PRIMARIO\ALLEVAMENTO\1- DA USARE\ALLEVAMENTO INTENSIVO\INQUINAMENTO\tab1-kr7e-u31801389230680f1d-593x443corriere-web-sezioni - Copia - Copia.jpg"/>
          <p:cNvPicPr>
            <a:picLocks noChangeAspect="1" noChangeArrowheads="1"/>
          </p:cNvPicPr>
          <p:nvPr/>
        </p:nvPicPr>
        <p:blipFill>
          <a:blip r:embed="rId3"/>
          <a:srcRect/>
          <a:stretch>
            <a:fillRect/>
          </a:stretch>
        </p:blipFill>
        <p:spPr bwMode="auto">
          <a:xfrm>
            <a:off x="1928792" y="214288"/>
            <a:ext cx="7051358" cy="3426143"/>
          </a:xfrm>
          <a:prstGeom prst="rect">
            <a:avLst/>
          </a:prstGeom>
          <a:noFill/>
          <a:ln w="9525">
            <a:noFill/>
            <a:miter lim="800000"/>
            <a:headEnd/>
            <a:tailEnd/>
          </a:ln>
        </p:spPr>
      </p:pic>
      <p:sp>
        <p:nvSpPr>
          <p:cNvPr id="4" name="Rettangolo 3"/>
          <p:cNvSpPr/>
          <p:nvPr/>
        </p:nvSpPr>
        <p:spPr>
          <a:xfrm>
            <a:off x="857224"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19</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3643306" y="521495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6500826" y="521495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7215206" y="521495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2928926" y="550070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3571868" y="57150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4286248" y="600076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572132" y="500042"/>
            <a:ext cx="3265488" cy="58579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Se si considera soltanto il         , il contributo dell'allevamento è </a:t>
            </a:r>
            <a:r>
              <a:rPr kumimoji="0" lang="it-IT" b="1" i="0" u="none" strike="noStrike" cap="none" normalizeH="0" baseline="0" dirty="0" smtClean="0">
                <a:ln>
                  <a:noFill/>
                </a:ln>
                <a:solidFill>
                  <a:srgbClr val="00B0F0"/>
                </a:solidFill>
                <a:effectLst/>
                <a:latin typeface="Times New Roman" pitchFamily="18" charset="0"/>
                <a:cs typeface="Arial" pitchFamily="34" charset="0"/>
              </a:rPr>
              <a:t>mo</a:t>
            </a:r>
            <a:r>
              <a:rPr kumimoji="0" lang="it-IT" b="1" i="0" u="none" strike="noStrike" cap="none" normalizeH="0" dirty="0" smtClean="0">
                <a:ln>
                  <a:noFill/>
                </a:ln>
                <a:solidFill>
                  <a:srgbClr val="00B0F0"/>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 Mentre diventa           se </a:t>
            </a:r>
            <a:r>
              <a:rPr kumimoji="0" lang="it-IT" b="0" i="0" u="none" strike="noStrike" cap="none" normalizeH="0" baseline="0" dirty="0" smtClean="0">
                <a:ln>
                  <a:noFill/>
                </a:ln>
                <a:effectLst/>
                <a:latin typeface="Times New Roman" pitchFamily="18" charset="0"/>
                <a:cs typeface="Arial" pitchFamily="34" charset="0"/>
              </a:rPr>
              <a:t>si</a:t>
            </a:r>
            <a:r>
              <a:rPr kumimoji="0" lang="it-IT" b="0" i="0" u="none" strike="noStrike" cap="none" normalizeH="0" baseline="0" dirty="0" smtClean="0">
                <a:ln>
                  <a:noFill/>
                </a:ln>
                <a:solidFill>
                  <a:srgbClr val="00B0F0"/>
                </a:solidFill>
                <a:effectLst/>
                <a:latin typeface="Times New Roman" pitchFamily="18" charset="0"/>
                <a:cs typeface="Arial" pitchFamily="34" charset="0"/>
              </a:rPr>
              <a:t> s</a:t>
            </a:r>
            <a:r>
              <a:rPr kumimoji="0" lang="it-IT" b="0" i="0" u="none" strike="noStrike" cap="none" normalizeH="0" dirty="0" smtClean="0">
                <a:ln>
                  <a:noFill/>
                </a:ln>
                <a:solidFill>
                  <a:srgbClr val="00B0F0"/>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a:t>
            </a:r>
            <a:r>
              <a:rPr kumimoji="0" lang="it-IT" b="0" i="0" u="none" strike="noStrike" cap="none" normalizeH="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In questo caso, l'allevamento, con il </a:t>
            </a:r>
            <a:r>
              <a:rPr lang="it-IT" dirty="0" smtClean="0">
                <a:solidFill>
                  <a:srgbClr val="00B0F0"/>
                </a:solidFill>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 si trova al         . Questo perché gli allevamenti intensivi sono i principali responsabili di emissione di </a:t>
            </a:r>
            <a:r>
              <a:rPr kumimoji="0" lang="it-IT" b="1" i="0" u="none" strike="noStrike" cap="none" normalizeH="0" baseline="0" dirty="0" smtClean="0">
                <a:ln>
                  <a:noFill/>
                </a:ln>
                <a:solidFill>
                  <a:schemeClr val="tx1"/>
                </a:solidFill>
                <a:effectLst/>
                <a:latin typeface="Times New Roman" pitchFamily="18" charset="0"/>
                <a:cs typeface="Arial" pitchFamily="34" charset="0"/>
              </a:rPr>
              <a:t>ammoniaca</a:t>
            </a:r>
            <a:r>
              <a:rPr kumimoji="0" lang="it-IT" b="0" i="0" u="none" strike="noStrike" cap="none" normalizeH="0" baseline="0" dirty="0" smtClean="0">
                <a:ln>
                  <a:noFill/>
                </a:ln>
                <a:solidFill>
                  <a:schemeClr val="tx1"/>
                </a:solidFill>
                <a:effectLst/>
                <a:latin typeface="Times New Roman" pitchFamily="18" charset="0"/>
                <a:cs typeface="Arial" pitchFamily="34" charset="0"/>
              </a:rPr>
              <a:t> nell’aria (il 76,7% a livello nazionale nel 2015), principale fonte di     (derivante da trasformazioni fisico-chimiche in atmosfera a partire da gas precursori come ossidi di azoto e zolfo di origine industriale).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rgbClr val="22222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Immagine 1" descr="C:\Users\utente\Documents\SITO\PROPOSTA MANUALE DI GEOGRAFIA\2°\8- SETTORE PRIMARIO\ALLEVAMENTO\1- DA USARE\ALLEVAMENTO INTENSIVO\INQUINAMENTO\tab1-kr7e-u31801389230680f1d-593x443corriere-web-sezioni - Copia - Copia.jpg"/>
          <p:cNvPicPr>
            <a:picLocks noChangeAspect="1" noChangeArrowheads="1"/>
          </p:cNvPicPr>
          <p:nvPr/>
        </p:nvPicPr>
        <p:blipFill>
          <a:blip r:embed="rId3"/>
          <a:srcRect/>
          <a:stretch>
            <a:fillRect/>
          </a:stretch>
        </p:blipFill>
        <p:spPr bwMode="auto">
          <a:xfrm>
            <a:off x="428596" y="642918"/>
            <a:ext cx="4651248" cy="5870448"/>
          </a:xfrm>
          <a:prstGeom prst="rect">
            <a:avLst/>
          </a:prstGeom>
          <a:noFill/>
          <a:ln w="9525">
            <a:noFill/>
            <a:miter lim="800000"/>
            <a:headEnd/>
            <a:tailEnd/>
          </a:ln>
        </p:spPr>
      </p:pic>
      <p:sp>
        <p:nvSpPr>
          <p:cNvPr id="4" name="Rettangolo 3"/>
          <p:cNvSpPr/>
          <p:nvPr/>
        </p:nvSpPr>
        <p:spPr>
          <a:xfrm>
            <a:off x="571472"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20</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8143900" y="57148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5643570" y="107154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7786710" y="107154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5643570" y="135729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7786710" y="164305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6429388" y="192880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
        <p:nvSpPr>
          <p:cNvPr id="13" name="Rettangolo arrotondato 12"/>
          <p:cNvSpPr/>
          <p:nvPr/>
        </p:nvSpPr>
        <p:spPr>
          <a:xfrm>
            <a:off x="6786578" y="357187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72198" y="1285860"/>
            <a:ext cx="2922587" cy="3741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tab1-kr7e-u31801389230680f1d-593x443corriere-web-sezioni - Copia"/>
          <p:cNvPicPr>
            <a:picLocks noChangeAspect="1" noChangeArrowheads="1"/>
          </p:cNvPicPr>
          <p:nvPr/>
        </p:nvPicPr>
        <p:blipFill>
          <a:blip r:embed="rId2"/>
          <a:srcRect/>
          <a:stretch>
            <a:fillRect/>
          </a:stretch>
        </p:blipFill>
        <p:spPr bwMode="auto">
          <a:xfrm>
            <a:off x="428596" y="1214422"/>
            <a:ext cx="5217414" cy="4928426"/>
          </a:xfrm>
          <a:prstGeom prst="rect">
            <a:avLst/>
          </a:prstGeom>
          <a:noFill/>
          <a:ln w="9525">
            <a:noFill/>
            <a:miter lim="800000"/>
            <a:headEnd/>
            <a:tailEnd/>
          </a:ln>
        </p:spPr>
      </p:pic>
      <p:sp>
        <p:nvSpPr>
          <p:cNvPr id="4" name="Rettangolo 3"/>
          <p:cNvSpPr/>
          <p:nvPr/>
        </p:nvSpPr>
        <p:spPr>
          <a:xfrm>
            <a:off x="642910" y="64291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21</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85720" y="4572008"/>
            <a:ext cx="8505865" cy="21431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Le        </a:t>
            </a:r>
            <a:r>
              <a:rPr kumimoji="0" lang="it-IT" b="1"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degli animali allevati</a:t>
            </a:r>
            <a:r>
              <a:rPr kumimoji="0" lang="it-IT" b="1" i="0" u="none" strike="noStrike" cap="none" normalizeH="0" baseline="0" dirty="0" smtClean="0">
                <a:ln>
                  <a:noFill/>
                </a:ln>
                <a:solidFill>
                  <a:schemeClr val="tx1"/>
                </a:solidFill>
                <a:effectLst/>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  anche             . I              sono ricchi di fosforo, azoto, potassio, ormoni e           che vengono (spesso in modo illecito) sparsi nel         , andando poi a contaminare le              e quelle </a:t>
            </a:r>
            <a:r>
              <a:rPr lang="it-IT" dirty="0" smtClean="0">
                <a:solidFill>
                  <a:srgbClr val="00B0F0"/>
                </a:solidFill>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just" defTabSz="914400" rtl="0" eaLnBrk="1" fontAlgn="base" latinLnBrk="0" hangingPunct="1">
              <a:lnSpc>
                <a:spcPct val="100000"/>
              </a:lnSpc>
              <a:spcAft>
                <a:spcPts val="14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a:t>
            </a:r>
            <a:r>
              <a:rPr kumimoji="0" lang="it-IT" b="1" i="0" u="none" strike="noStrike" cap="none" normalizeH="0" baseline="0" dirty="0" smtClean="0">
                <a:ln>
                  <a:noFill/>
                </a:ln>
                <a:solidFill>
                  <a:schemeClr val="tx1"/>
                </a:solidFill>
                <a:effectLst/>
                <a:latin typeface="Times New Roman" pitchFamily="18" charset="0"/>
                <a:cs typeface="Arial" pitchFamily="34" charset="0"/>
              </a:rPr>
              <a:t>’</a:t>
            </a:r>
            <a:r>
              <a:rPr kumimoji="0" lang="it-IT" b="0" i="0" u="none" strike="noStrike" cap="none" normalizeH="0" baseline="0" dirty="0" smtClean="0">
                <a:ln>
                  <a:noFill/>
                </a:ln>
                <a:solidFill>
                  <a:schemeClr val="tx1"/>
                </a:solidFill>
                <a:effectLst/>
                <a:latin typeface="Times New Roman" pitchFamily="18" charset="0"/>
                <a:cs typeface="Arial" pitchFamily="34" charset="0"/>
              </a:rPr>
              <a:t>inquinamento </a:t>
            </a:r>
            <a:r>
              <a:rPr lang="it-IT" dirty="0" smtClean="0">
                <a:solidFill>
                  <a:srgbClr val="00B0F0"/>
                </a:solidFill>
                <a:latin typeface="Times New Roman" pitchFamily="18" charset="0"/>
                <a:cs typeface="Arial" pitchFamily="34" charset="0"/>
              </a:rPr>
              <a:t>     </a:t>
            </a:r>
            <a:r>
              <a:rPr kumimoji="0" lang="it-IT" b="0" i="0" u="none" strike="noStrike" cap="none" normalizeH="0" baseline="0" dirty="0" smtClean="0">
                <a:ln>
                  <a:noFill/>
                </a:ln>
                <a:solidFill>
                  <a:schemeClr val="tx1"/>
                </a:solidFill>
                <a:effectLst/>
                <a:latin typeface="Times New Roman" pitchFamily="18" charset="0"/>
                <a:cs typeface="Arial" pitchFamily="34" charset="0"/>
              </a:rPr>
              <a:t> contribuisce in modo considerevole al fenomeno dell' </a:t>
            </a:r>
            <a:r>
              <a:rPr kumimoji="0" lang="it-IT" b="1" i="0" u="none" strike="noStrike" cap="none" normalizeH="0" baseline="0" dirty="0" smtClean="0">
                <a:ln>
                  <a:noFill/>
                </a:ln>
                <a:solidFill>
                  <a:schemeClr val="tx1"/>
                </a:solidFill>
                <a:effectLst/>
                <a:latin typeface="Times New Roman" pitchFamily="18" charset="0"/>
                <a:cs typeface="Arial" pitchFamily="34" charset="0"/>
              </a:rPr>
              <a:t>eutrofizzazione</a:t>
            </a:r>
            <a:r>
              <a:rPr kumimoji="0" lang="it-IT" b="0" i="0" u="none" strike="noStrike" cap="none" normalizeH="0" baseline="0" dirty="0" smtClean="0">
                <a:ln>
                  <a:noFill/>
                </a:ln>
                <a:solidFill>
                  <a:schemeClr val="tx1"/>
                </a:solidFill>
                <a:effectLst/>
                <a:latin typeface="Times New Roman" pitchFamily="18" charset="0"/>
                <a:cs typeface="Arial" pitchFamily="34" charset="0"/>
              </a:rPr>
              <a:t>, cioè alla crescita anomala di organismi vegetali nelle            a causa della presenza di dosi massicce di azoto, fosforo e zolfo. Di conseguenza diminuisce l’ossigenazione               e aumenta la mortalità di molte specie animali di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schermata-2013-11-17-a-16-47-03"/>
          <p:cNvPicPr>
            <a:picLocks noChangeAspect="1" noChangeArrowheads="1"/>
          </p:cNvPicPr>
          <p:nvPr/>
        </p:nvPicPr>
        <p:blipFill>
          <a:blip r:embed="rId3"/>
          <a:srcRect/>
          <a:stretch>
            <a:fillRect/>
          </a:stretch>
        </p:blipFill>
        <p:spPr bwMode="auto">
          <a:xfrm>
            <a:off x="2643174" y="142852"/>
            <a:ext cx="5457778" cy="4222222"/>
          </a:xfrm>
          <a:prstGeom prst="rect">
            <a:avLst/>
          </a:prstGeom>
          <a:noFill/>
          <a:ln w="9525">
            <a:noFill/>
            <a:miter lim="800000"/>
            <a:headEnd/>
            <a:tailEnd/>
          </a:ln>
        </p:spPr>
      </p:pic>
      <p:sp>
        <p:nvSpPr>
          <p:cNvPr id="5" name="Rettangolo 4"/>
          <p:cNvSpPr/>
          <p:nvPr/>
        </p:nvSpPr>
        <p:spPr>
          <a:xfrm>
            <a:off x="1500166" y="57148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22</a:t>
            </a:r>
            <a:endParaRPr lang="it-IT" dirty="0">
              <a:solidFill>
                <a:srgbClr val="FF0000"/>
              </a:solidFill>
              <a:latin typeface="Times New Roman" pitchFamily="18" charset="0"/>
              <a:cs typeface="Times New Roman" pitchFamily="18" charset="0"/>
            </a:endParaRPr>
          </a:p>
        </p:txBody>
      </p:sp>
      <p:sp>
        <p:nvSpPr>
          <p:cNvPr id="6" name="Rettangolo arrotondato 5"/>
          <p:cNvSpPr/>
          <p:nvPr/>
        </p:nvSpPr>
        <p:spPr>
          <a:xfrm>
            <a:off x="642910" y="464344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3143240" y="464344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4357686" y="464344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5357818" y="457200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2214546" y="492919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7286644" y="485776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2428860" y="521495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a:t>
            </a:r>
            <a:endParaRPr lang="it-IT" dirty="0">
              <a:solidFill>
                <a:srgbClr val="00B0F0"/>
              </a:solidFill>
              <a:latin typeface="Times New Roman" pitchFamily="18" charset="0"/>
              <a:cs typeface="Times New Roman" pitchFamily="18" charset="0"/>
            </a:endParaRPr>
          </a:p>
        </p:txBody>
      </p:sp>
      <p:sp>
        <p:nvSpPr>
          <p:cNvPr id="13" name="Rettangolo arrotondato 12"/>
          <p:cNvSpPr/>
          <p:nvPr/>
        </p:nvSpPr>
        <p:spPr>
          <a:xfrm>
            <a:off x="3857620" y="514351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a:t>
            </a:r>
            <a:endParaRPr lang="it-IT" dirty="0">
              <a:solidFill>
                <a:srgbClr val="00B0F0"/>
              </a:solidFill>
              <a:latin typeface="Times New Roman" pitchFamily="18" charset="0"/>
              <a:cs typeface="Times New Roman" pitchFamily="18" charset="0"/>
            </a:endParaRPr>
          </a:p>
        </p:txBody>
      </p:sp>
      <p:sp>
        <p:nvSpPr>
          <p:cNvPr id="14" name="Rettangolo arrotondato 13"/>
          <p:cNvSpPr/>
          <p:nvPr/>
        </p:nvSpPr>
        <p:spPr>
          <a:xfrm>
            <a:off x="2214546" y="550070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a:t>
            </a:r>
            <a:endParaRPr lang="it-IT" dirty="0">
              <a:solidFill>
                <a:srgbClr val="00B0F0"/>
              </a:solidFill>
              <a:latin typeface="Times New Roman" pitchFamily="18" charset="0"/>
              <a:cs typeface="Times New Roman" pitchFamily="18" charset="0"/>
            </a:endParaRPr>
          </a:p>
        </p:txBody>
      </p:sp>
      <p:sp>
        <p:nvSpPr>
          <p:cNvPr id="15" name="Rettangolo arrotondato 14"/>
          <p:cNvSpPr/>
          <p:nvPr/>
        </p:nvSpPr>
        <p:spPr>
          <a:xfrm>
            <a:off x="7429520" y="57150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a:t>
            </a:r>
            <a:endParaRPr lang="it-IT" dirty="0">
              <a:solidFill>
                <a:srgbClr val="00B0F0"/>
              </a:solidFill>
              <a:latin typeface="Times New Roman" pitchFamily="18" charset="0"/>
              <a:cs typeface="Times New Roman" pitchFamily="18" charset="0"/>
            </a:endParaRPr>
          </a:p>
        </p:txBody>
      </p:sp>
      <p:sp>
        <p:nvSpPr>
          <p:cNvPr id="16" name="Rettangolo arrotondato 15"/>
          <p:cNvSpPr/>
          <p:nvPr/>
        </p:nvSpPr>
        <p:spPr>
          <a:xfrm>
            <a:off x="1928794" y="628652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a:t>
            </a:r>
            <a:endParaRPr lang="it-IT" dirty="0">
              <a:solidFill>
                <a:srgbClr val="00B0F0"/>
              </a:solidFill>
              <a:latin typeface="Times New Roman" pitchFamily="18" charset="0"/>
              <a:cs typeface="Times New Roman" pitchFamily="18" charset="0"/>
            </a:endParaRPr>
          </a:p>
        </p:txBody>
      </p:sp>
      <p:sp>
        <p:nvSpPr>
          <p:cNvPr id="17" name="Rettangolo arrotondato 16"/>
          <p:cNvSpPr/>
          <p:nvPr/>
        </p:nvSpPr>
        <p:spPr>
          <a:xfrm>
            <a:off x="7215206" y="628652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786446" y="1428736"/>
            <a:ext cx="3013076" cy="21431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Arial" pitchFamily="34" charset="0"/>
              </a:rPr>
              <a:t>L'allevamento intensivo ha bisogno di una </a:t>
            </a:r>
            <a:r>
              <a:rPr kumimoji="0" lang="it-IT" b="1" i="0" u="none" strike="noStrike" cap="none" normalizeH="0" baseline="0" dirty="0" smtClean="0">
                <a:ln>
                  <a:noFill/>
                </a:ln>
                <a:solidFill>
                  <a:schemeClr val="tx1"/>
                </a:solidFill>
                <a:effectLst/>
                <a:latin typeface="Times New Roman" pitchFamily="18" charset="0"/>
                <a:cs typeface="Arial" pitchFamily="34" charset="0"/>
              </a:rPr>
              <a:t>grande quantità di</a:t>
            </a:r>
            <a:r>
              <a:rPr kumimoji="0" lang="it-IT" b="0" i="0" u="none" strike="noStrike" cap="none" normalizeH="0" baseline="0" dirty="0" smtClean="0">
                <a:ln>
                  <a:noFill/>
                </a:ln>
                <a:solidFill>
                  <a:schemeClr val="tx1"/>
                </a:solidFill>
                <a:effectLst/>
                <a:latin typeface="Times New Roman" pitchFamily="18" charset="0"/>
                <a:cs typeface="Arial" pitchFamily="34" charset="0"/>
              </a:rPr>
              <a:t> </a:t>
            </a:r>
            <a:r>
              <a:rPr kumimoji="0" lang="it-IT" b="1" i="0" u="none" strike="noStrike" cap="none" normalizeH="0" baseline="0" dirty="0" smtClean="0">
                <a:ln>
                  <a:noFill/>
                </a:ln>
                <a:solidFill>
                  <a:schemeClr val="tx1"/>
                </a:solidFill>
                <a:effectLst/>
                <a:latin typeface="Times New Roman" pitchFamily="18" charset="0"/>
                <a:cs typeface="Arial" pitchFamily="34" charset="0"/>
              </a:rPr>
              <a:t>cereali</a:t>
            </a:r>
            <a:r>
              <a:rPr kumimoji="0" lang="it-IT" b="0" i="0" u="none" strike="noStrike" cap="none" normalizeH="0" baseline="0" dirty="0" smtClean="0">
                <a:ln>
                  <a:noFill/>
                </a:ln>
                <a:solidFill>
                  <a:schemeClr val="tx1"/>
                </a:solidFill>
                <a:effectLst/>
                <a:latin typeface="Times New Roman" pitchFamily="18" charset="0"/>
                <a:cs typeface="Arial" pitchFamily="34" charset="0"/>
              </a:rPr>
              <a:t> per nutrire gli animali. Ciò significa che, indirettamente, consuma più acqua rispetto ai sistemi di allevamento estensivo.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ALL_rifuti animali - Copia"/>
          <p:cNvPicPr>
            <a:picLocks noChangeAspect="1" noChangeArrowheads="1"/>
          </p:cNvPicPr>
          <p:nvPr/>
        </p:nvPicPr>
        <p:blipFill>
          <a:blip r:embed="rId2"/>
          <a:srcRect/>
          <a:stretch>
            <a:fillRect/>
          </a:stretch>
        </p:blipFill>
        <p:spPr bwMode="auto">
          <a:xfrm>
            <a:off x="285720" y="642918"/>
            <a:ext cx="4864894" cy="5907881"/>
          </a:xfrm>
          <a:prstGeom prst="rect">
            <a:avLst/>
          </a:prstGeom>
          <a:noFill/>
          <a:ln w="9525">
            <a:noFill/>
            <a:miter lim="800000"/>
            <a:headEnd/>
            <a:tailEnd/>
          </a:ln>
        </p:spPr>
      </p:pic>
      <p:sp>
        <p:nvSpPr>
          <p:cNvPr id="4" name="Rettangolo 3"/>
          <p:cNvSpPr/>
          <p:nvPr/>
        </p:nvSpPr>
        <p:spPr>
          <a:xfrm>
            <a:off x="428596" y="214290"/>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23</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Perché, secondo te, gli allevamenti estensivi consumano e inquinano meno acqua di quelli intensivi?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14282" y="785794"/>
            <a:ext cx="835824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123" name="Rectangle 3"/>
          <p:cNvSpPr>
            <a:spLocks noChangeArrowheads="1"/>
          </p:cNvSpPr>
          <p:nvPr/>
        </p:nvSpPr>
        <p:spPr bwMode="auto">
          <a:xfrm>
            <a:off x="1" y="2500306"/>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Scrivi o completa i testi dei riquadri posti a commento di ciascuna immagine</a:t>
            </a:r>
            <a:r>
              <a:rPr lang="it-IT" baseline="0" dirty="0" smtClean="0">
                <a:latin typeface="Times New Roman" pitchFamily="18" charset="0"/>
                <a:ea typeface="Times New Roman" pitchFamily="18" charset="0"/>
                <a:cs typeface="Times New Roman" pitchFamily="18" charset="0"/>
              </a:rPr>
              <a:t>.</a:t>
            </a:r>
            <a:r>
              <a:rPr lang="it-IT" dirty="0" smtClean="0">
                <a:latin typeface="Times New Roman" pitchFamily="18" charset="0"/>
                <a:ea typeface="Times New Roman" pitchFamily="18" charset="0"/>
                <a:cs typeface="Times New Roman" pitchFamily="18" charset="0"/>
              </a:rPr>
              <a:t> L</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e parole mancanti  sono indicate da dei numeri. Riporta nelle note i numeri con accanto le parole che andrebbero inserite nel testo (ved. e</a:t>
            </a:r>
            <a:r>
              <a:rPr lang="it-IT" dirty="0" smtClean="0">
                <a:latin typeface="Times New Roman" pitchFamily="18" charset="0"/>
                <a:ea typeface="Times New Roman" pitchFamily="18" charset="0"/>
                <a:cs typeface="Times New Roman" pitchFamily="18" charset="0"/>
              </a:rPr>
              <a:t>sempio nella slide 22).</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71406" y="71414"/>
            <a:ext cx="9072594"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il testo scrivendo in nota le parole mancanti.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L'ALLEVAMENTO INTENSIVO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Per allevamento intensivo si intende quel tipo di allevamento che prevede la custodia, la crescita e la riproduzione degli animali in                , spesso parzialmente chiusi. In base alla specie allevata, ad ogni animale spetta da 1 </a:t>
            </a:r>
            <a:r>
              <a:rPr kumimoji="0" lang="it-IT" b="0" i="0" u="none" strike="noStrike" cap="none" normalizeH="0" baseline="0" dirty="0" err="1" smtClean="0">
                <a:ln>
                  <a:noFill/>
                </a:ln>
                <a:solidFill>
                  <a:srgbClr val="1E1E1E"/>
                </a:solidFill>
                <a:effectLst/>
                <a:latin typeface="Times New Roman" pitchFamily="18" charset="0"/>
                <a:ea typeface="Times New Roman" pitchFamily="18" charset="0"/>
                <a:cs typeface="Times New Roman" pitchFamily="18" charset="0"/>
              </a:rPr>
              <a:t>m²</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a 2 </a:t>
            </a:r>
            <a:r>
              <a:rPr kumimoji="0" lang="it-IT" b="0" i="0" u="none" strike="noStrike" cap="none" normalizeH="0" baseline="0" dirty="0" err="1" smtClean="0">
                <a:ln>
                  <a:noFill/>
                </a:ln>
                <a:solidFill>
                  <a:srgbClr val="1E1E1E"/>
                </a:solidFill>
                <a:effectLst/>
                <a:latin typeface="Times New Roman" pitchFamily="18" charset="0"/>
                <a:ea typeface="Times New Roman" pitchFamily="18" charset="0"/>
                <a:cs typeface="Times New Roman" pitchFamily="18" charset="0"/>
              </a:rPr>
              <a:t>m²</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di spazio.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Questo tipo di allevamento è  spesso definito “industriale” ed è oggi praticato abbondantemente in tutti i paesi sviluppati. La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maggior parte della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deriva perciò da allevamento intensivo.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i 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L’allevamento intensivo, per il suo ambiente circoscritto, ha dei vantaggi che riguardano il controllo e la salute degli animali stessi. Ecco quali sono: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protezione</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degli animali da intemperie e predatori</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adeguata disponibilità di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fornita dagli allevatori stessi al fine di ottenere il massimo rendimento produttivo minimizzando gli sprechi</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l’ambiente circoscritto permette di avere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maggior controllo su ogni animale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e di curare tempestivamente le eventuali </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120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richiede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meno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dell’allevamento estensivo ed il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prodotto finale</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è perciò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più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gli svantaggi?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Al tempo stesso, l’allevamento intensivo ha degli svantaggi su cui spesso si basano le campagne e le campagne degli animalisti. Vediamo quali sono: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non è rispettoso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nei confronti </a:t>
            </a:r>
            <a:r>
              <a:rPr lang="it-IT" dirty="0" smtClean="0">
                <a:solidFill>
                  <a:srgbClr val="00B0F0"/>
                </a:solidFill>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è fonte di un forte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3357554" y="114298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4" name="Rettangolo arrotondato 3"/>
          <p:cNvSpPr/>
          <p:nvPr/>
        </p:nvSpPr>
        <p:spPr>
          <a:xfrm>
            <a:off x="6500826" y="192880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2786050" y="371475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2928926" y="457200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1643042" y="485776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7929586" y="485776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3143240" y="607220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2000232" y="635795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1214446"/>
          </a:xfrm>
        </p:spPr>
        <p:txBody>
          <a:bodyPr>
            <a:normAutofit/>
          </a:bodyPr>
          <a:lstStyle/>
          <a:p>
            <a:r>
              <a:rPr lang="it-IT" sz="3600" b="1" dirty="0" smtClean="0">
                <a:latin typeface="Times New Roman" pitchFamily="18" charset="0"/>
                <a:cs typeface="Times New Roman" pitchFamily="18" charset="0"/>
              </a:rPr>
              <a:t>Allevamento intensivo, estensivo e semi-estensivo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71406" y="0"/>
            <a:ext cx="907259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L'ALLEVAMENTO ESTENSIVO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La differenza principale tra allevamento intensivo ed estensivo risiede nella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qualità della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1"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In questo caso infatti gli animali vengono portati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hanno maggiore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ed il fine è proprio quello di garantirgli una vita</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quanto più simile allo stato brado.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In Europa è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praticato in zone molto limitate</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prevalentemente in montagna. Non bisogna però credere che gli animali vivano completamente in natura senza l’</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ausilio dell’uomo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Anche in questo caso, ad esempio, il solo foraggio dell’animale potrebbe non bastare a garantire una buona crescita e vengono perciò forniti cibi e acqua dall’uomo.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i 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Vediamo nel dettaglio i vantaggi di questo tipo di allevamento: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maggior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rispetto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una parte dell’alimentazione data dal foraggio dell’animale permette all'allevatore di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risparmiare la parte sul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gli animali sono tenuti all’aperto e perciò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non serve costruire        </a:t>
            </a:r>
            <a:r>
              <a:rPr kumimoji="0" lang="it-IT" b="1" i="0" u="none" strike="noStrike" cap="none" normalizeH="0" dirty="0" smtClean="0">
                <a:ln>
                  <a:noFill/>
                </a:ln>
                <a:solidFill>
                  <a:srgbClr val="1E1E1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predisposti per l'allevamento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ts val="1200"/>
              </a:spcBef>
              <a:buClrTx/>
              <a:buSzTx/>
              <a:buFontTx/>
              <a:buNone/>
              <a:tabLst/>
            </a:pP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Quali sono gli svantaggi?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L'allevamento estensivo presenta anche delle criticità. Ecco quali sono: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è più difficile tenere sotto controllo gli animali liberi, perciò i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costi </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di igiene e salute sono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gli animali sono più esposti ad agenti patogeni e quindi, potenzialmente,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più soggetti a</a:t>
            </a:r>
            <a:r>
              <a:rPr kumimoji="0" lang="it-IT" b="1" i="0" u="none" strike="noStrike" cap="none" normalizeH="0" dirty="0" smtClean="0">
                <a:ln>
                  <a:noFill/>
                </a:ln>
                <a:solidFill>
                  <a:srgbClr val="1E1E1E"/>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il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costo del prodotto</a:t>
            </a:r>
            <a:r>
              <a:rPr kumimoji="0" lang="it-IT" b="0"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 finale è inevitabilmente            </a:t>
            </a:r>
            <a:r>
              <a:rPr kumimoji="0" lang="it-IT" b="1" i="0" u="none" strike="noStrike" cap="none" normalizeH="0" baseline="0" dirty="0" smtClean="0">
                <a:ln>
                  <a:noFill/>
                </a:ln>
                <a:solidFill>
                  <a:srgbClr val="1E1E1E"/>
                </a:solidFill>
                <a:effectLst/>
                <a:latin typeface="Times New Roman" pitchFamily="18" charset="0"/>
                <a:ea typeface="Times New Roman" pitchFamily="18" charset="0"/>
                <a:cs typeface="Times New Roman" pitchFamily="18" charset="0"/>
              </a:rPr>
              <a:t>20 – 30%</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arrotondato 2"/>
          <p:cNvSpPr/>
          <p:nvPr/>
        </p:nvSpPr>
        <p:spPr>
          <a:xfrm>
            <a:off x="8501090"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4" name="Rettangolo arrotondato 3"/>
          <p:cNvSpPr/>
          <p:nvPr/>
        </p:nvSpPr>
        <p:spPr>
          <a:xfrm>
            <a:off x="7358082"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4929190"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1928794" y="300037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2571736" y="350043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6786578" y="378619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8501090" y="50006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8358214" y="52863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4500562" y="55721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35716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L'ALLEVAMENTO SEMI-INTENSIVO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L'allevamento semi-intensivo è tipico delle aziende agrarie di piccola e media dimensione, dove gli animali hanno un         fisso notturno, ma sono liberi di muoversi anche           , per permettere la cosiddetta ginnastica funzionale. In questo tipo di allevamento gli animali sono alimentati con foraggi prodotti dalla stessa azienda agricola. Gli allevamenti in stalle presumono l’utilizzo di mano d’opera specializzata per il foraggiamento, la pulizia e soprattutto la mungitura della bestia.</a:t>
            </a:r>
          </a:p>
          <a:p>
            <a:pPr marL="0" marR="0" lvl="0" indent="0" algn="just" defTabSz="914400" rtl="0" eaLnBrk="0" fontAlgn="base" latinLnBrk="0" hangingPunct="0">
              <a:lnSpc>
                <a:spcPct val="100000"/>
              </a:lnSpc>
              <a:spcBef>
                <a:spcPct val="0"/>
              </a:spcBef>
              <a:spcAft>
                <a:spcPts val="1200"/>
              </a:spcAft>
              <a:buClrTx/>
              <a:buSzTx/>
              <a:buFontTx/>
              <a:buNone/>
              <a:tabLst/>
            </a:pP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it-IT"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L'allevamento semi-intensivo permette di superare alcuni svantaggi sia dell'allevamento intensivo sia dell'allevamento estensivo. Prova ad elencarli.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Rispetto all'allevamento 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it-IT" dirty="0" smtClean="0">
                <a:solidFill>
                  <a:srgbClr val="00B0F0"/>
                </a:solidFill>
                <a:latin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lang="it-IT" dirty="0" smtClean="0">
                <a:solidFill>
                  <a:srgbClr val="00B0F0"/>
                </a:solidFill>
                <a:latin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Rispetto all'allevamento estensivo: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it-IT" dirty="0" smtClean="0">
                <a:solidFill>
                  <a:srgbClr val="00B0F0"/>
                </a:solidFill>
                <a:latin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it-IT" dirty="0" smtClean="0">
                <a:solidFill>
                  <a:srgbClr val="00B0F0"/>
                </a:solidFill>
                <a:latin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il costo del prodotto finale è più contenuto</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000232" y="100010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
        <p:nvSpPr>
          <p:cNvPr id="4" name="Rettangolo arrotondato 3"/>
          <p:cNvSpPr/>
          <p:nvPr/>
        </p:nvSpPr>
        <p:spPr>
          <a:xfrm>
            <a:off x="7072330" y="100010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 </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357158" y="350043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357158" y="378619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285720" y="442913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285720" y="471488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auto">
          <a:xfrm>
            <a:off x="214282" y="285728"/>
            <a:ext cx="1216025" cy="492125"/>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1" i="0" u="none" strike="noStrike" cap="none" normalizeH="0" baseline="0" dirty="0" smtClean="0">
                <a:ln>
                  <a:noFill/>
                </a:ln>
                <a:solidFill>
                  <a:schemeClr val="tx1"/>
                </a:solidFill>
                <a:effectLst/>
                <a:latin typeface="Calibri" pitchFamily="34" charset="0"/>
                <a:cs typeface="Arial" pitchFamily="34" charset="0"/>
              </a:rPr>
              <a:t>prodotto finale più economico</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3" name="AutoShape 3"/>
          <p:cNvSpPr>
            <a:spLocks noChangeArrowheads="1"/>
          </p:cNvSpPr>
          <p:nvPr/>
        </p:nvSpPr>
        <p:spPr bwMode="auto">
          <a:xfrm>
            <a:off x="1285852" y="1142984"/>
            <a:ext cx="1216025" cy="490538"/>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2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5" name="AutoShape 5"/>
          <p:cNvSpPr>
            <a:spLocks noChangeArrowheads="1"/>
          </p:cNvSpPr>
          <p:nvPr/>
        </p:nvSpPr>
        <p:spPr bwMode="auto">
          <a:xfrm>
            <a:off x="3500430" y="2357430"/>
            <a:ext cx="1597025" cy="635000"/>
          </a:xfrm>
          <a:prstGeom prst="roundRect">
            <a:avLst>
              <a:gd name="adj" fmla="val 16667"/>
            </a:avLst>
          </a:prstGeom>
          <a:solidFill>
            <a:schemeClr val="accent2"/>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it-IT" sz="1400" b="1" i="0" u="none" strike="noStrike" cap="none" normalizeH="0" baseline="0" dirty="0" smtClean="0">
                <a:ln>
                  <a:noFill/>
                </a:ln>
                <a:solidFill>
                  <a:schemeClr val="tx1"/>
                </a:solidFill>
                <a:effectLst/>
                <a:latin typeface="Calibri" pitchFamily="34" charset="0"/>
                <a:cs typeface="Arial" pitchFamily="34" charset="0"/>
              </a:rPr>
              <a:t>ALLEVAMENTO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cs typeface="Arial" pitchFamily="34" charset="0"/>
              </a:rPr>
              <a:t>INTENSIVO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6" name="AutoShape 6"/>
          <p:cNvSpPr>
            <a:spLocks noChangeArrowheads="1"/>
          </p:cNvSpPr>
          <p:nvPr/>
        </p:nvSpPr>
        <p:spPr bwMode="auto">
          <a:xfrm>
            <a:off x="3500430" y="1357298"/>
            <a:ext cx="1497013" cy="614363"/>
          </a:xfrm>
          <a:prstGeom prst="roundRect">
            <a:avLst>
              <a:gd name="adj" fmla="val 16667"/>
            </a:avLst>
          </a:prstGeom>
          <a:solidFill>
            <a:schemeClr val="tx2">
              <a:lumMod val="60000"/>
              <a:lumOff val="40000"/>
            </a:schemeClr>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7" name="AutoShape 7"/>
          <p:cNvSpPr>
            <a:spLocks noChangeArrowheads="1"/>
          </p:cNvSpPr>
          <p:nvPr/>
        </p:nvSpPr>
        <p:spPr bwMode="auto">
          <a:xfrm>
            <a:off x="3571868" y="3571876"/>
            <a:ext cx="1495425" cy="614362"/>
          </a:xfrm>
          <a:prstGeom prst="roundRect">
            <a:avLst>
              <a:gd name="adj" fmla="val 16667"/>
            </a:avLst>
          </a:prstGeom>
          <a:solidFill>
            <a:schemeClr val="tx2">
              <a:lumMod val="60000"/>
              <a:lumOff val="40000"/>
            </a:schemeClr>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200000"/>
              </a:lnSpc>
              <a:spcBef>
                <a:spcPct val="0"/>
              </a:spcBef>
              <a:spcAft>
                <a:spcPts val="100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8" name="AutoShape 8"/>
          <p:cNvSpPr>
            <a:spLocks noChangeArrowheads="1"/>
          </p:cNvSpPr>
          <p:nvPr/>
        </p:nvSpPr>
        <p:spPr bwMode="auto">
          <a:xfrm>
            <a:off x="2357422" y="214290"/>
            <a:ext cx="1216025" cy="642942"/>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9" name="AutoShape 9"/>
          <p:cNvSpPr>
            <a:spLocks noChangeArrowheads="1"/>
          </p:cNvSpPr>
          <p:nvPr/>
        </p:nvSpPr>
        <p:spPr bwMode="auto">
          <a:xfrm>
            <a:off x="4214810" y="214290"/>
            <a:ext cx="1216025" cy="642942"/>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0" name="AutoShape 10"/>
          <p:cNvSpPr>
            <a:spLocks noChangeArrowheads="1"/>
          </p:cNvSpPr>
          <p:nvPr/>
        </p:nvSpPr>
        <p:spPr bwMode="auto">
          <a:xfrm>
            <a:off x="5572132" y="1071546"/>
            <a:ext cx="1216025" cy="490537"/>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maggiore controllo su ogni animale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1" name="AutoShape 11"/>
          <p:cNvSpPr>
            <a:spLocks noChangeArrowheads="1"/>
          </p:cNvSpPr>
          <p:nvPr/>
        </p:nvSpPr>
        <p:spPr bwMode="auto">
          <a:xfrm>
            <a:off x="7429520" y="571480"/>
            <a:ext cx="1216025" cy="490538"/>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2" name="AutoShape 12"/>
          <p:cNvSpPr>
            <a:spLocks noChangeArrowheads="1"/>
          </p:cNvSpPr>
          <p:nvPr/>
        </p:nvSpPr>
        <p:spPr bwMode="auto">
          <a:xfrm>
            <a:off x="1857356" y="4429132"/>
            <a:ext cx="1216025" cy="412750"/>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operazioni chirurgiche dolorose</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413" name="AutoShape 13"/>
          <p:cNvCxnSpPr>
            <a:cxnSpLocks noChangeShapeType="1"/>
          </p:cNvCxnSpPr>
          <p:nvPr/>
        </p:nvCxnSpPr>
        <p:spPr bwMode="auto">
          <a:xfrm rot="10800000">
            <a:off x="857224" y="857232"/>
            <a:ext cx="571504" cy="285752"/>
          </a:xfrm>
          <a:prstGeom prst="straightConnector1">
            <a:avLst/>
          </a:prstGeom>
          <a:noFill/>
          <a:ln w="9525">
            <a:solidFill>
              <a:srgbClr val="000000"/>
            </a:solidFill>
            <a:round/>
            <a:headEnd/>
            <a:tailEnd type="triangle" w="med" len="med"/>
          </a:ln>
        </p:spPr>
      </p:cxnSp>
      <p:cxnSp>
        <p:nvCxnSpPr>
          <p:cNvPr id="33" name="AutoShape 13"/>
          <p:cNvCxnSpPr>
            <a:cxnSpLocks noChangeShapeType="1"/>
            <a:stCxn id="102406" idx="1"/>
            <a:endCxn id="102403" idx="3"/>
          </p:cNvCxnSpPr>
          <p:nvPr/>
        </p:nvCxnSpPr>
        <p:spPr bwMode="auto">
          <a:xfrm rot="10800000">
            <a:off x="2501878" y="1388254"/>
            <a:ext cx="998553" cy="276227"/>
          </a:xfrm>
          <a:prstGeom prst="straightConnector1">
            <a:avLst/>
          </a:prstGeom>
          <a:noFill/>
          <a:ln w="9525">
            <a:solidFill>
              <a:srgbClr val="000000"/>
            </a:solidFill>
            <a:round/>
            <a:headEnd/>
            <a:tailEnd type="triangle" w="med" len="med"/>
          </a:ln>
        </p:spPr>
      </p:cxnSp>
      <p:cxnSp>
        <p:nvCxnSpPr>
          <p:cNvPr id="35" name="AutoShape 13"/>
          <p:cNvCxnSpPr>
            <a:cxnSpLocks noChangeShapeType="1"/>
          </p:cNvCxnSpPr>
          <p:nvPr/>
        </p:nvCxnSpPr>
        <p:spPr bwMode="auto">
          <a:xfrm rot="10800000">
            <a:off x="3000364" y="857232"/>
            <a:ext cx="857256" cy="500066"/>
          </a:xfrm>
          <a:prstGeom prst="straightConnector1">
            <a:avLst/>
          </a:prstGeom>
          <a:noFill/>
          <a:ln w="9525">
            <a:solidFill>
              <a:srgbClr val="000000"/>
            </a:solidFill>
            <a:round/>
            <a:headEnd/>
            <a:tailEnd type="triangle" w="med" len="med"/>
          </a:ln>
        </p:spPr>
      </p:cxnSp>
      <p:cxnSp>
        <p:nvCxnSpPr>
          <p:cNvPr id="37" name="AutoShape 13"/>
          <p:cNvCxnSpPr>
            <a:cxnSpLocks noChangeShapeType="1"/>
            <a:endCxn id="102409" idx="2"/>
          </p:cNvCxnSpPr>
          <p:nvPr/>
        </p:nvCxnSpPr>
        <p:spPr bwMode="auto">
          <a:xfrm rot="5400000" flipH="1" flipV="1">
            <a:off x="4483096" y="1017574"/>
            <a:ext cx="500069" cy="179386"/>
          </a:xfrm>
          <a:prstGeom prst="straightConnector1">
            <a:avLst/>
          </a:prstGeom>
          <a:noFill/>
          <a:ln w="9525">
            <a:solidFill>
              <a:srgbClr val="000000"/>
            </a:solidFill>
            <a:round/>
            <a:headEnd/>
            <a:tailEnd type="triangle" w="med" len="med"/>
          </a:ln>
        </p:spPr>
      </p:cxnSp>
      <p:cxnSp>
        <p:nvCxnSpPr>
          <p:cNvPr id="39" name="AutoShape 13"/>
          <p:cNvCxnSpPr>
            <a:cxnSpLocks noChangeShapeType="1"/>
            <a:stCxn id="102406" idx="3"/>
            <a:endCxn id="102410" idx="1"/>
          </p:cNvCxnSpPr>
          <p:nvPr/>
        </p:nvCxnSpPr>
        <p:spPr bwMode="auto">
          <a:xfrm flipV="1">
            <a:off x="4997443" y="1316815"/>
            <a:ext cx="574689" cy="347665"/>
          </a:xfrm>
          <a:prstGeom prst="straightConnector1">
            <a:avLst/>
          </a:prstGeom>
          <a:noFill/>
          <a:ln w="9525">
            <a:solidFill>
              <a:srgbClr val="000000"/>
            </a:solidFill>
            <a:round/>
            <a:headEnd/>
            <a:tailEnd type="triangle" w="med" len="med"/>
          </a:ln>
        </p:spPr>
      </p:cxnSp>
      <p:cxnSp>
        <p:nvCxnSpPr>
          <p:cNvPr id="42" name="AutoShape 13"/>
          <p:cNvCxnSpPr>
            <a:cxnSpLocks noChangeShapeType="1"/>
          </p:cNvCxnSpPr>
          <p:nvPr/>
        </p:nvCxnSpPr>
        <p:spPr bwMode="auto">
          <a:xfrm flipV="1">
            <a:off x="6858016" y="928670"/>
            <a:ext cx="571504" cy="428628"/>
          </a:xfrm>
          <a:prstGeom prst="straightConnector1">
            <a:avLst/>
          </a:prstGeom>
          <a:noFill/>
          <a:ln w="9525">
            <a:solidFill>
              <a:srgbClr val="000000"/>
            </a:solidFill>
            <a:round/>
            <a:headEnd/>
            <a:tailEnd type="triangle" w="med" len="med"/>
          </a:ln>
        </p:spPr>
      </p:cxnSp>
      <p:cxnSp>
        <p:nvCxnSpPr>
          <p:cNvPr id="44" name="AutoShape 13"/>
          <p:cNvCxnSpPr>
            <a:cxnSpLocks noChangeShapeType="1"/>
          </p:cNvCxnSpPr>
          <p:nvPr/>
        </p:nvCxnSpPr>
        <p:spPr bwMode="auto">
          <a:xfrm rot="5400000" flipH="1" flipV="1">
            <a:off x="4036215" y="2178835"/>
            <a:ext cx="357984" cy="794"/>
          </a:xfrm>
          <a:prstGeom prst="straightConnector1">
            <a:avLst/>
          </a:prstGeom>
          <a:noFill/>
          <a:ln w="9525">
            <a:solidFill>
              <a:srgbClr val="000000"/>
            </a:solidFill>
            <a:round/>
            <a:headEnd/>
            <a:tailEnd type="triangle" w="med" len="med"/>
          </a:ln>
        </p:spPr>
      </p:cxnSp>
      <p:sp>
        <p:nvSpPr>
          <p:cNvPr id="1026" name="AutoShape 2"/>
          <p:cNvSpPr>
            <a:spLocks noChangeArrowheads="1"/>
          </p:cNvSpPr>
          <p:nvPr/>
        </p:nvSpPr>
        <p:spPr bwMode="auto">
          <a:xfrm>
            <a:off x="1785918" y="2571744"/>
            <a:ext cx="1216025" cy="576262"/>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Aft>
                <a:spcPts val="18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285720" y="3786190"/>
            <a:ext cx="1216025" cy="549275"/>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1857356" y="3500438"/>
            <a:ext cx="1216025" cy="571504"/>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1785918" y="5429264"/>
            <a:ext cx="1216025" cy="712788"/>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AutoShape 13"/>
          <p:cNvCxnSpPr>
            <a:cxnSpLocks noChangeShapeType="1"/>
          </p:cNvCxnSpPr>
          <p:nvPr/>
        </p:nvCxnSpPr>
        <p:spPr bwMode="auto">
          <a:xfrm rot="5400000">
            <a:off x="3964777" y="3321843"/>
            <a:ext cx="500066" cy="1588"/>
          </a:xfrm>
          <a:prstGeom prst="straightConnector1">
            <a:avLst/>
          </a:prstGeom>
          <a:noFill/>
          <a:ln w="9525">
            <a:solidFill>
              <a:srgbClr val="000000"/>
            </a:solidFill>
            <a:round/>
            <a:headEnd/>
            <a:tailEnd type="triangle" w="med" len="med"/>
          </a:ln>
        </p:spPr>
      </p:cxnSp>
      <p:cxnSp>
        <p:nvCxnSpPr>
          <p:cNvPr id="29" name="AutoShape 13"/>
          <p:cNvCxnSpPr>
            <a:cxnSpLocks noChangeShapeType="1"/>
            <a:endCxn id="1026" idx="3"/>
          </p:cNvCxnSpPr>
          <p:nvPr/>
        </p:nvCxnSpPr>
        <p:spPr bwMode="auto">
          <a:xfrm rot="10800000">
            <a:off x="3001944" y="2859876"/>
            <a:ext cx="711223" cy="702477"/>
          </a:xfrm>
          <a:prstGeom prst="straightConnector1">
            <a:avLst/>
          </a:prstGeom>
          <a:noFill/>
          <a:ln w="9525">
            <a:solidFill>
              <a:srgbClr val="000000"/>
            </a:solidFill>
            <a:round/>
            <a:headEnd/>
            <a:tailEnd type="triangle" w="med" len="med"/>
          </a:ln>
        </p:spPr>
      </p:cxnSp>
      <p:cxnSp>
        <p:nvCxnSpPr>
          <p:cNvPr id="31" name="AutoShape 13"/>
          <p:cNvCxnSpPr>
            <a:cxnSpLocks noChangeShapeType="1"/>
            <a:endCxn id="1028" idx="3"/>
          </p:cNvCxnSpPr>
          <p:nvPr/>
        </p:nvCxnSpPr>
        <p:spPr bwMode="auto">
          <a:xfrm rot="10800000">
            <a:off x="3073382" y="3786190"/>
            <a:ext cx="496913" cy="133354"/>
          </a:xfrm>
          <a:prstGeom prst="straightConnector1">
            <a:avLst/>
          </a:prstGeom>
          <a:noFill/>
          <a:ln w="9525">
            <a:solidFill>
              <a:srgbClr val="000000"/>
            </a:solidFill>
            <a:round/>
            <a:headEnd/>
            <a:tailEnd type="triangle" w="med" len="med"/>
          </a:ln>
        </p:spPr>
      </p:cxnSp>
      <p:cxnSp>
        <p:nvCxnSpPr>
          <p:cNvPr id="34" name="AutoShape 13"/>
          <p:cNvCxnSpPr>
            <a:cxnSpLocks noChangeShapeType="1"/>
            <a:endCxn id="102412" idx="3"/>
          </p:cNvCxnSpPr>
          <p:nvPr/>
        </p:nvCxnSpPr>
        <p:spPr bwMode="auto">
          <a:xfrm rot="10800000" flipV="1">
            <a:off x="3073382" y="4205293"/>
            <a:ext cx="1068413" cy="430213"/>
          </a:xfrm>
          <a:prstGeom prst="straightConnector1">
            <a:avLst/>
          </a:prstGeom>
          <a:noFill/>
          <a:ln w="9525">
            <a:solidFill>
              <a:srgbClr val="000000"/>
            </a:solidFill>
            <a:round/>
            <a:headEnd/>
            <a:tailEnd type="triangle" w="med" len="med"/>
          </a:ln>
        </p:spPr>
      </p:cxnSp>
      <p:cxnSp>
        <p:nvCxnSpPr>
          <p:cNvPr id="38" name="AutoShape 13"/>
          <p:cNvCxnSpPr>
            <a:cxnSpLocks noChangeShapeType="1"/>
            <a:endCxn id="1029" idx="3"/>
          </p:cNvCxnSpPr>
          <p:nvPr/>
        </p:nvCxnSpPr>
        <p:spPr bwMode="auto">
          <a:xfrm rot="5400000">
            <a:off x="2853125" y="4354113"/>
            <a:ext cx="1580364" cy="1282727"/>
          </a:xfrm>
          <a:prstGeom prst="straightConnector1">
            <a:avLst/>
          </a:prstGeom>
          <a:noFill/>
          <a:ln w="9525">
            <a:solidFill>
              <a:srgbClr val="000000"/>
            </a:solidFill>
            <a:round/>
            <a:headEnd/>
            <a:tailEnd type="triangle" w="med" len="med"/>
          </a:ln>
        </p:spPr>
      </p:cxnSp>
      <p:cxnSp>
        <p:nvCxnSpPr>
          <p:cNvPr id="41" name="AutoShape 13"/>
          <p:cNvCxnSpPr>
            <a:cxnSpLocks noChangeShapeType="1"/>
            <a:endCxn id="1027" idx="0"/>
          </p:cNvCxnSpPr>
          <p:nvPr/>
        </p:nvCxnSpPr>
        <p:spPr bwMode="auto">
          <a:xfrm rot="10800000" flipV="1">
            <a:off x="893734" y="2990848"/>
            <a:ext cx="890607" cy="795342"/>
          </a:xfrm>
          <a:prstGeom prst="straightConnector1">
            <a:avLst/>
          </a:prstGeom>
          <a:noFill/>
          <a:ln w="9525">
            <a:solidFill>
              <a:srgbClr val="000000"/>
            </a:solidFill>
            <a:round/>
            <a:headEnd/>
            <a:tailEnd type="triangle" w="med" len="med"/>
          </a:ln>
        </p:spPr>
      </p:cxnSp>
      <p:cxnSp>
        <p:nvCxnSpPr>
          <p:cNvPr id="45" name="AutoShape 13"/>
          <p:cNvCxnSpPr>
            <a:cxnSpLocks noChangeShapeType="1"/>
            <a:endCxn id="1027" idx="3"/>
          </p:cNvCxnSpPr>
          <p:nvPr/>
        </p:nvCxnSpPr>
        <p:spPr bwMode="auto">
          <a:xfrm rot="10800000" flipV="1">
            <a:off x="1501746" y="3776666"/>
            <a:ext cx="354033" cy="284162"/>
          </a:xfrm>
          <a:prstGeom prst="straightConnector1">
            <a:avLst/>
          </a:prstGeom>
          <a:noFill/>
          <a:ln w="9525">
            <a:solidFill>
              <a:srgbClr val="000000"/>
            </a:solidFill>
            <a:round/>
            <a:headEnd/>
            <a:tailEnd type="triangle" w="med" len="med"/>
          </a:ln>
        </p:spPr>
      </p:cxnSp>
      <p:cxnSp>
        <p:nvCxnSpPr>
          <p:cNvPr id="48" name="AutoShape 13"/>
          <p:cNvCxnSpPr>
            <a:cxnSpLocks noChangeShapeType="1"/>
          </p:cNvCxnSpPr>
          <p:nvPr/>
        </p:nvCxnSpPr>
        <p:spPr bwMode="auto">
          <a:xfrm rot="16200000" flipV="1">
            <a:off x="1468420" y="4246564"/>
            <a:ext cx="419104" cy="355612"/>
          </a:xfrm>
          <a:prstGeom prst="straightConnector1">
            <a:avLst/>
          </a:prstGeom>
          <a:noFill/>
          <a:ln w="9525">
            <a:solidFill>
              <a:srgbClr val="000000"/>
            </a:solidFill>
            <a:round/>
            <a:headEnd/>
            <a:tailEnd type="triangle" w="med" len="med"/>
          </a:ln>
        </p:spPr>
      </p:cxnSp>
      <p:cxnSp>
        <p:nvCxnSpPr>
          <p:cNvPr id="49" name="AutoShape 13"/>
          <p:cNvCxnSpPr>
            <a:cxnSpLocks noChangeShapeType="1"/>
          </p:cNvCxnSpPr>
          <p:nvPr/>
        </p:nvCxnSpPr>
        <p:spPr bwMode="auto">
          <a:xfrm rot="16200000" flipV="1">
            <a:off x="539726" y="4532316"/>
            <a:ext cx="1419236" cy="1069992"/>
          </a:xfrm>
          <a:prstGeom prst="straightConnector1">
            <a:avLst/>
          </a:prstGeom>
          <a:noFill/>
          <a:ln w="9525">
            <a:solidFill>
              <a:srgbClr val="000000"/>
            </a:solidFill>
            <a:round/>
            <a:headEnd/>
            <a:tailEnd type="triangle" w="med" len="med"/>
          </a:ln>
        </p:spPr>
      </p:cxnSp>
      <p:sp>
        <p:nvSpPr>
          <p:cNvPr id="1030" name="AutoShape 6"/>
          <p:cNvSpPr>
            <a:spLocks noChangeArrowheads="1"/>
          </p:cNvSpPr>
          <p:nvPr/>
        </p:nvSpPr>
        <p:spPr bwMode="auto">
          <a:xfrm>
            <a:off x="7000892" y="2071678"/>
            <a:ext cx="1216025" cy="492125"/>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produzione di polveri sottili</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5929322" y="3357562"/>
            <a:ext cx="1216025" cy="490538"/>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7500958" y="4071942"/>
            <a:ext cx="1216025" cy="492125"/>
          </a:xfrm>
          <a:prstGeom prst="roundRect">
            <a:avLst>
              <a:gd name="adj" fmla="val 16667"/>
            </a:avLst>
          </a:prstGeom>
          <a:solidFill>
            <a:schemeClr val="accent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2" name="AutoShape 13"/>
          <p:cNvCxnSpPr>
            <a:cxnSpLocks noChangeShapeType="1"/>
            <a:endCxn id="1030" idx="1"/>
          </p:cNvCxnSpPr>
          <p:nvPr/>
        </p:nvCxnSpPr>
        <p:spPr bwMode="auto">
          <a:xfrm flipV="1">
            <a:off x="4856174" y="2317741"/>
            <a:ext cx="2144718" cy="1244611"/>
          </a:xfrm>
          <a:prstGeom prst="straightConnector1">
            <a:avLst/>
          </a:prstGeom>
          <a:noFill/>
          <a:ln w="9525">
            <a:solidFill>
              <a:srgbClr val="000000"/>
            </a:solidFill>
            <a:round/>
            <a:headEnd/>
            <a:tailEnd type="triangle" w="med" len="med"/>
          </a:ln>
        </p:spPr>
      </p:cxnSp>
      <p:cxnSp>
        <p:nvCxnSpPr>
          <p:cNvPr id="54" name="AutoShape 13"/>
          <p:cNvCxnSpPr>
            <a:cxnSpLocks noChangeShapeType="1"/>
            <a:endCxn id="1031" idx="1"/>
          </p:cNvCxnSpPr>
          <p:nvPr/>
        </p:nvCxnSpPr>
        <p:spPr bwMode="auto">
          <a:xfrm flipV="1">
            <a:off x="5070488" y="3602831"/>
            <a:ext cx="858834" cy="316711"/>
          </a:xfrm>
          <a:prstGeom prst="straightConnector1">
            <a:avLst/>
          </a:prstGeom>
          <a:noFill/>
          <a:ln w="9525">
            <a:solidFill>
              <a:srgbClr val="000000"/>
            </a:solidFill>
            <a:round/>
            <a:headEnd/>
            <a:tailEnd type="triangle" w="med" len="med"/>
          </a:ln>
        </p:spPr>
      </p:cxnSp>
      <p:cxnSp>
        <p:nvCxnSpPr>
          <p:cNvPr id="56" name="AutoShape 13"/>
          <p:cNvCxnSpPr>
            <a:cxnSpLocks noChangeShapeType="1"/>
            <a:endCxn id="1032" idx="0"/>
          </p:cNvCxnSpPr>
          <p:nvPr/>
        </p:nvCxnSpPr>
        <p:spPr bwMode="auto">
          <a:xfrm rot="16200000" flipH="1">
            <a:off x="7284658" y="3247629"/>
            <a:ext cx="1469240" cy="179385"/>
          </a:xfrm>
          <a:prstGeom prst="straightConnector1">
            <a:avLst/>
          </a:prstGeom>
          <a:noFill/>
          <a:ln w="9525">
            <a:solidFill>
              <a:srgbClr val="000000"/>
            </a:solidFill>
            <a:round/>
            <a:headEnd/>
            <a:tailEnd type="triangle" w="med" len="med"/>
          </a:ln>
        </p:spPr>
      </p:cxnSp>
      <p:cxnSp>
        <p:nvCxnSpPr>
          <p:cNvPr id="59" name="AutoShape 13"/>
          <p:cNvCxnSpPr>
            <a:cxnSpLocks noChangeShapeType="1"/>
          </p:cNvCxnSpPr>
          <p:nvPr/>
        </p:nvCxnSpPr>
        <p:spPr bwMode="auto">
          <a:xfrm>
            <a:off x="7215206" y="3602836"/>
            <a:ext cx="571504" cy="469106"/>
          </a:xfrm>
          <a:prstGeom prst="straightConnector1">
            <a:avLst/>
          </a:prstGeom>
          <a:noFill/>
          <a:ln w="9525">
            <a:solidFill>
              <a:srgbClr val="000000"/>
            </a:solidFill>
            <a:round/>
            <a:headEnd/>
            <a:tailEnd type="triangle" w="med" len="med"/>
          </a:ln>
        </p:spPr>
      </p:cxnSp>
      <p:sp>
        <p:nvSpPr>
          <p:cNvPr id="1033" name="AutoShape 9"/>
          <p:cNvSpPr>
            <a:spLocks noChangeArrowheads="1"/>
          </p:cNvSpPr>
          <p:nvPr/>
        </p:nvSpPr>
        <p:spPr bwMode="auto">
          <a:xfrm>
            <a:off x="4429124" y="6143644"/>
            <a:ext cx="1216025" cy="539750"/>
          </a:xfrm>
          <a:prstGeom prst="roundRect">
            <a:avLst>
              <a:gd name="adj" fmla="val 16667"/>
            </a:avLst>
          </a:prstGeom>
          <a:solidFill>
            <a:schemeClr val="accent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consumo di una grande quantità d'acqua</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7072330" y="6072206"/>
            <a:ext cx="1216025" cy="490538"/>
          </a:xfrm>
          <a:prstGeom prst="roundRect">
            <a:avLst>
              <a:gd name="adj" fmla="val 16667"/>
            </a:avLst>
          </a:prstGeom>
          <a:solidFill>
            <a:srgbClr val="FF0000"/>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5143504" y="4500570"/>
            <a:ext cx="1216025" cy="492125"/>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900" b="0" i="0" u="none" strike="noStrike" cap="none" normalizeH="0" baseline="0" dirty="0" smtClean="0">
                <a:ln>
                  <a:noFill/>
                </a:ln>
                <a:solidFill>
                  <a:schemeClr val="tx1"/>
                </a:solidFill>
                <a:effectLst/>
                <a:latin typeface="Calibri" pitchFamily="34" charset="0"/>
                <a:cs typeface="Arial" pitchFamily="34" charset="0"/>
              </a:rPr>
              <a:t>spargimento dei liquami nel suolo</a:t>
            </a: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6143636" y="5286388"/>
            <a:ext cx="1216025" cy="492125"/>
          </a:xfrm>
          <a:prstGeom prst="roundRect">
            <a:avLst>
              <a:gd name="adj" fmla="val 16667"/>
            </a:avLst>
          </a:prstGeom>
          <a:solidFill>
            <a:schemeClr val="accent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4000496" y="5214950"/>
            <a:ext cx="1216025" cy="492125"/>
          </a:xfrm>
          <a:prstGeom prst="roundRect">
            <a:avLst>
              <a:gd name="adj" fmla="val 16667"/>
            </a:avLst>
          </a:prstGeom>
          <a:solidFill>
            <a:schemeClr val="accent1"/>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4" name="AutoShape 13"/>
          <p:cNvCxnSpPr>
            <a:cxnSpLocks noChangeShapeType="1"/>
          </p:cNvCxnSpPr>
          <p:nvPr/>
        </p:nvCxnSpPr>
        <p:spPr bwMode="auto">
          <a:xfrm>
            <a:off x="5072066" y="4000504"/>
            <a:ext cx="571504" cy="469106"/>
          </a:xfrm>
          <a:prstGeom prst="straightConnector1">
            <a:avLst/>
          </a:prstGeom>
          <a:noFill/>
          <a:ln w="9525">
            <a:solidFill>
              <a:srgbClr val="000000"/>
            </a:solidFill>
            <a:round/>
            <a:headEnd/>
            <a:tailEnd type="triangle" w="med" len="med"/>
          </a:ln>
        </p:spPr>
      </p:cxnSp>
      <p:cxnSp>
        <p:nvCxnSpPr>
          <p:cNvPr id="65" name="AutoShape 13"/>
          <p:cNvCxnSpPr>
            <a:cxnSpLocks noChangeShapeType="1"/>
            <a:stCxn id="1035" idx="3"/>
          </p:cNvCxnSpPr>
          <p:nvPr/>
        </p:nvCxnSpPr>
        <p:spPr bwMode="auto">
          <a:xfrm>
            <a:off x="6359529" y="4746633"/>
            <a:ext cx="569925" cy="508795"/>
          </a:xfrm>
          <a:prstGeom prst="straightConnector1">
            <a:avLst/>
          </a:prstGeom>
          <a:noFill/>
          <a:ln w="9525">
            <a:solidFill>
              <a:srgbClr val="000000"/>
            </a:solidFill>
            <a:round/>
            <a:headEnd/>
            <a:tailEnd type="triangle" w="med" len="med"/>
          </a:ln>
        </p:spPr>
      </p:cxnSp>
      <p:cxnSp>
        <p:nvCxnSpPr>
          <p:cNvPr id="68" name="AutoShape 13"/>
          <p:cNvCxnSpPr>
            <a:cxnSpLocks noChangeShapeType="1"/>
            <a:stCxn id="1036" idx="3"/>
          </p:cNvCxnSpPr>
          <p:nvPr/>
        </p:nvCxnSpPr>
        <p:spPr bwMode="auto">
          <a:xfrm>
            <a:off x="7359661" y="5532451"/>
            <a:ext cx="569925" cy="508795"/>
          </a:xfrm>
          <a:prstGeom prst="straightConnector1">
            <a:avLst/>
          </a:prstGeom>
          <a:noFill/>
          <a:ln w="9525">
            <a:solidFill>
              <a:srgbClr val="000000"/>
            </a:solidFill>
            <a:round/>
            <a:headEnd/>
            <a:tailEnd type="triangle" w="med" len="med"/>
          </a:ln>
        </p:spPr>
      </p:cxnSp>
      <p:cxnSp>
        <p:nvCxnSpPr>
          <p:cNvPr id="71" name="AutoShape 13"/>
          <p:cNvCxnSpPr>
            <a:cxnSpLocks noChangeShapeType="1"/>
          </p:cNvCxnSpPr>
          <p:nvPr/>
        </p:nvCxnSpPr>
        <p:spPr bwMode="auto">
          <a:xfrm rot="5400000">
            <a:off x="7322363" y="5322107"/>
            <a:ext cx="1500198" cy="1588"/>
          </a:xfrm>
          <a:prstGeom prst="straightConnector1">
            <a:avLst/>
          </a:prstGeom>
          <a:noFill/>
          <a:ln w="9525">
            <a:solidFill>
              <a:srgbClr val="000000"/>
            </a:solidFill>
            <a:round/>
            <a:headEnd/>
            <a:tailEnd type="triangle" w="med" len="med"/>
          </a:ln>
        </p:spPr>
      </p:cxnSp>
      <p:cxnSp>
        <p:nvCxnSpPr>
          <p:cNvPr id="73" name="AutoShape 13"/>
          <p:cNvCxnSpPr>
            <a:cxnSpLocks noChangeShapeType="1"/>
            <a:endCxn id="1037" idx="0"/>
          </p:cNvCxnSpPr>
          <p:nvPr/>
        </p:nvCxnSpPr>
        <p:spPr bwMode="auto">
          <a:xfrm rot="16200000" flipH="1">
            <a:off x="4054469" y="4660910"/>
            <a:ext cx="1000132" cy="107947"/>
          </a:xfrm>
          <a:prstGeom prst="straightConnector1">
            <a:avLst/>
          </a:prstGeom>
          <a:noFill/>
          <a:ln w="9525">
            <a:solidFill>
              <a:srgbClr val="000000"/>
            </a:solidFill>
            <a:round/>
            <a:headEnd/>
            <a:tailEnd type="triangle" w="med" len="med"/>
          </a:ln>
        </p:spPr>
      </p:cxnSp>
      <p:cxnSp>
        <p:nvCxnSpPr>
          <p:cNvPr id="75" name="AutoShape 13"/>
          <p:cNvCxnSpPr>
            <a:cxnSpLocks noChangeShapeType="1"/>
          </p:cNvCxnSpPr>
          <p:nvPr/>
        </p:nvCxnSpPr>
        <p:spPr bwMode="auto">
          <a:xfrm>
            <a:off x="4643438" y="5715016"/>
            <a:ext cx="571504" cy="428628"/>
          </a:xfrm>
          <a:prstGeom prst="straightConnector1">
            <a:avLst/>
          </a:prstGeom>
          <a:noFill/>
          <a:ln w="9525">
            <a:solidFill>
              <a:srgbClr val="000000"/>
            </a:solidFill>
            <a:round/>
            <a:headEnd/>
            <a:tailEnd type="triangle" w="med" len="med"/>
          </a:ln>
        </p:spPr>
      </p:cxnSp>
      <p:cxnSp>
        <p:nvCxnSpPr>
          <p:cNvPr id="77" name="AutoShape 13"/>
          <p:cNvCxnSpPr>
            <a:cxnSpLocks noChangeShapeType="1"/>
            <a:endCxn id="1034" idx="1"/>
          </p:cNvCxnSpPr>
          <p:nvPr/>
        </p:nvCxnSpPr>
        <p:spPr bwMode="auto">
          <a:xfrm flipV="1">
            <a:off x="5715008" y="6317475"/>
            <a:ext cx="1357322" cy="71419"/>
          </a:xfrm>
          <a:prstGeom prst="straightConnector1">
            <a:avLst/>
          </a:prstGeom>
          <a:noFill/>
          <a:ln w="9525">
            <a:solidFill>
              <a:srgbClr val="000000"/>
            </a:solidFill>
            <a:round/>
            <a:headEn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85728"/>
            <a:ext cx="8429652" cy="384720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lo schema sulle caratteristiche dell'allevamento intensivo inserendo le voci elencate sotto.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inquinamento delle acque</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non rispetto del benessere degli animali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minori costi </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cura tempestiva delle malattie </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SVANTAGGI</a:t>
            </a:r>
            <a:endParaRPr kumimoji="0" lang="it-IT"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produzione di gas serra</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soppressione dei cuccioli economicamente non necessari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adeguata disponibilità di acqua e cibo per gli animali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VANTAGGI</a:t>
            </a:r>
            <a:endParaRPr kumimoji="0" lang="it-IT"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utilizzo di una grande quantità di cereali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spazi per gli animali estremamente limitati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protezione degli animali da intemperie e predatori</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forte impatto ambientale</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inquinamento dell'aria</a:t>
            </a:r>
            <a:endParaRPr kumimoji="0" lang="it-IT" sz="900" b="0" i="0" u="none" strike="noStrike" cap="none" normalizeH="0" baseline="0" dirty="0" smtClean="0">
              <a:ln>
                <a:noFill/>
              </a:ln>
              <a:solidFill>
                <a:schemeClr val="tx1"/>
              </a:solidFill>
              <a:effectLst/>
              <a:latin typeface="Calibri" pitchFamily="34"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1406" y="285728"/>
            <a:ext cx="8858312" cy="39549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 l'elenco, riportato sotto,  delle caratteristiche dell'allevamento estensivo, costruisce uno schema simile a quello dell'allevamento intensivo (vedi esercizio precedente).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ALLEVAMENTO</a:t>
            </a: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ESTENSIVO</a:t>
            </a: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animali più soggetti a malattie</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non serve costruire impianti chiusi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SVANTAGGI</a:t>
            </a:r>
            <a:endParaRPr kumimoji="0" lang="it-IT"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maggior rispetto della vita degli animali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animali più esposti ad agenti patogeni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parziale risparmio sul mangime</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difficoltà a tenere sotto controllo gli animali liberi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gli animali sono tenuti all'aperto</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una parte dell'alimentazione è costituita dal foraggio</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 prodotto finale costa di più</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VANTAGGI</a:t>
            </a:r>
            <a:endParaRPr kumimoji="0" lang="it-IT"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 costi di igiene e salute sono più elevati</a:t>
            </a:r>
            <a:endParaRPr kumimoji="0" lang="it-IT" sz="9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71472" y="285728"/>
            <a:ext cx="671722"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a:t>
            </a:r>
            <a:endParaRPr lang="it-IT" dirty="0">
              <a:solidFill>
                <a:srgbClr val="FF0000"/>
              </a:solidFill>
              <a:latin typeface="Times New Roman" pitchFamily="18" charset="0"/>
              <a:cs typeface="Times New Roman" pitchFamily="18" charset="0"/>
            </a:endParaRPr>
          </a:p>
        </p:txBody>
      </p:sp>
      <p:pic>
        <p:nvPicPr>
          <p:cNvPr id="1026" name="Immagine 10" descr="Benessere animale, gli investitori abbandonano gli allevamenti intensivi"/>
          <p:cNvPicPr>
            <a:picLocks noChangeAspect="1" noChangeArrowheads="1"/>
          </p:cNvPicPr>
          <p:nvPr/>
        </p:nvPicPr>
        <p:blipFill>
          <a:blip r:embed="rId3"/>
          <a:srcRect/>
          <a:stretch>
            <a:fillRect/>
          </a:stretch>
        </p:blipFill>
        <p:spPr bwMode="auto">
          <a:xfrm>
            <a:off x="428596" y="857232"/>
            <a:ext cx="3962678" cy="2641785"/>
          </a:xfrm>
          <a:prstGeom prst="rect">
            <a:avLst/>
          </a:prstGeom>
          <a:noFill/>
          <a:ln w="9525">
            <a:noFill/>
            <a:miter lim="800000"/>
            <a:headEnd/>
            <a:tailEnd/>
          </a:ln>
        </p:spPr>
      </p:pic>
      <p:pic>
        <p:nvPicPr>
          <p:cNvPr id="1027" name="Immagine 4" descr="Ispra: “Il 50% emissioni da riscaldamenti e allevamenti intensivi,  inquinano più di auto e moto”"/>
          <p:cNvPicPr>
            <a:picLocks noChangeAspect="1" noChangeArrowheads="1"/>
          </p:cNvPicPr>
          <p:nvPr/>
        </p:nvPicPr>
        <p:blipFill>
          <a:blip r:embed="rId4"/>
          <a:srcRect/>
          <a:stretch>
            <a:fillRect/>
          </a:stretch>
        </p:blipFill>
        <p:spPr bwMode="auto">
          <a:xfrm>
            <a:off x="500034" y="4214818"/>
            <a:ext cx="4444483" cy="2333631"/>
          </a:xfrm>
          <a:prstGeom prst="rect">
            <a:avLst/>
          </a:prstGeom>
          <a:noFill/>
          <a:ln w="9525">
            <a:noFill/>
            <a:miter lim="800000"/>
            <a:headEnd/>
            <a:tailEnd/>
          </a:ln>
        </p:spPr>
      </p:pic>
      <p:pic>
        <p:nvPicPr>
          <p:cNvPr id="1028" name="Picture 4" descr="Tecno | Ovaiole progettate a regola d'arte"/>
          <p:cNvPicPr>
            <a:picLocks noChangeAspect="1" noChangeArrowheads="1"/>
          </p:cNvPicPr>
          <p:nvPr/>
        </p:nvPicPr>
        <p:blipFill>
          <a:blip r:embed="rId5"/>
          <a:srcRect/>
          <a:stretch>
            <a:fillRect/>
          </a:stretch>
        </p:blipFill>
        <p:spPr bwMode="auto">
          <a:xfrm>
            <a:off x="4857752" y="928670"/>
            <a:ext cx="3886200" cy="2589181"/>
          </a:xfrm>
          <a:prstGeom prst="rect">
            <a:avLst/>
          </a:prstGeom>
          <a:noFill/>
          <a:ln w="9525">
            <a:noFill/>
            <a:miter lim="800000"/>
            <a:headEnd/>
            <a:tailEnd/>
          </a:ln>
        </p:spPr>
      </p:pic>
      <p:sp>
        <p:nvSpPr>
          <p:cNvPr id="10" name="Rettangolo 9"/>
          <p:cNvSpPr/>
          <p:nvPr/>
        </p:nvSpPr>
        <p:spPr>
          <a:xfrm>
            <a:off x="5072066" y="35716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a:t>
            </a:r>
            <a:endParaRPr lang="it-IT" dirty="0">
              <a:solidFill>
                <a:srgbClr val="FF0000"/>
              </a:solidFill>
              <a:latin typeface="Times New Roman" pitchFamily="18" charset="0"/>
              <a:cs typeface="Times New Roman" pitchFamily="18" charset="0"/>
            </a:endParaRPr>
          </a:p>
        </p:txBody>
      </p:sp>
      <p:sp>
        <p:nvSpPr>
          <p:cNvPr id="11" name="Rettangolo 10"/>
          <p:cNvSpPr/>
          <p:nvPr/>
        </p:nvSpPr>
        <p:spPr>
          <a:xfrm>
            <a:off x="571472" y="371475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3</a:t>
            </a:r>
            <a:endParaRPr lang="it-IT" dirty="0">
              <a:solidFill>
                <a:srgbClr val="FF0000"/>
              </a:solidFill>
              <a:latin typeface="Times New Roman" pitchFamily="18" charset="0"/>
              <a:cs typeface="Times New Roman" pitchFamily="18" charset="0"/>
            </a:endParaRPr>
          </a:p>
        </p:txBody>
      </p:sp>
      <p:sp>
        <p:nvSpPr>
          <p:cNvPr id="1029" name="Text Box 5"/>
          <p:cNvSpPr txBox="1">
            <a:spLocks noChangeAspect="1" noChangeArrowheads="1"/>
          </p:cNvSpPr>
          <p:nvPr/>
        </p:nvSpPr>
        <p:spPr bwMode="auto">
          <a:xfrm>
            <a:off x="5429256" y="4500570"/>
            <a:ext cx="3214710"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C00000"/>
                </a:solidFill>
                <a:effectLst/>
                <a:latin typeface="Times New Roman" pitchFamily="18" charset="0"/>
                <a:cs typeface="Arial" pitchFamily="34" charset="0"/>
              </a:rPr>
              <a:t>ALLEVAMENTO 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descr="https://www.ruminantia.it/wp-content/uploads/2019/12/vacche-da-carne-CS-ANACLI-.jpg"/>
          <p:cNvPicPr>
            <a:picLocks noChangeAspect="1" noChangeArrowheads="1"/>
          </p:cNvPicPr>
          <p:nvPr/>
        </p:nvPicPr>
        <p:blipFill>
          <a:blip r:embed="rId2"/>
          <a:srcRect/>
          <a:stretch>
            <a:fillRect/>
          </a:stretch>
        </p:blipFill>
        <p:spPr bwMode="auto">
          <a:xfrm>
            <a:off x="357158" y="785794"/>
            <a:ext cx="4333113" cy="2435352"/>
          </a:xfrm>
          <a:prstGeom prst="rect">
            <a:avLst/>
          </a:prstGeom>
          <a:noFill/>
          <a:ln w="9525">
            <a:noFill/>
            <a:miter lim="800000"/>
            <a:headEnd/>
            <a:tailEnd/>
          </a:ln>
        </p:spPr>
      </p:pic>
      <p:pic>
        <p:nvPicPr>
          <p:cNvPr id="2051" name="Immagine 4" descr="Incubo peste suina, 62 maiali abbattuti tra Villagrande Strisaili e Talana  - Casteddu On line"/>
          <p:cNvPicPr>
            <a:picLocks noChangeAspect="1" noChangeArrowheads="1"/>
          </p:cNvPicPr>
          <p:nvPr/>
        </p:nvPicPr>
        <p:blipFill>
          <a:blip r:embed="rId3"/>
          <a:srcRect/>
          <a:stretch>
            <a:fillRect/>
          </a:stretch>
        </p:blipFill>
        <p:spPr bwMode="auto">
          <a:xfrm>
            <a:off x="428595" y="4071938"/>
            <a:ext cx="4356077" cy="2414348"/>
          </a:xfrm>
          <a:prstGeom prst="rect">
            <a:avLst/>
          </a:prstGeom>
          <a:noFill/>
          <a:ln w="9525">
            <a:noFill/>
            <a:miter lim="800000"/>
            <a:headEnd/>
            <a:tailEnd/>
          </a:ln>
        </p:spPr>
      </p:pic>
      <p:pic>
        <p:nvPicPr>
          <p:cNvPr id="2052" name="Immagine 1" descr="Cascina Santa Brera"/>
          <p:cNvPicPr>
            <a:picLocks noChangeAspect="1" noChangeArrowheads="1"/>
          </p:cNvPicPr>
          <p:nvPr/>
        </p:nvPicPr>
        <p:blipFill>
          <a:blip r:embed="rId4"/>
          <a:srcRect/>
          <a:stretch>
            <a:fillRect/>
          </a:stretch>
        </p:blipFill>
        <p:spPr bwMode="auto">
          <a:xfrm>
            <a:off x="5214942" y="857232"/>
            <a:ext cx="3765296" cy="2357628"/>
          </a:xfrm>
          <a:prstGeom prst="rect">
            <a:avLst/>
          </a:prstGeom>
          <a:noFill/>
          <a:ln w="9525">
            <a:noFill/>
            <a:miter lim="800000"/>
            <a:headEnd/>
            <a:tailEnd/>
          </a:ln>
        </p:spPr>
      </p:pic>
      <p:sp>
        <p:nvSpPr>
          <p:cNvPr id="5" name="Rettangolo 4"/>
          <p:cNvSpPr/>
          <p:nvPr/>
        </p:nvSpPr>
        <p:spPr>
          <a:xfrm>
            <a:off x="571472" y="285728"/>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4</a:t>
            </a:r>
            <a:endParaRPr lang="it-IT" dirty="0">
              <a:solidFill>
                <a:srgbClr val="FF0000"/>
              </a:solidFill>
              <a:latin typeface="Times New Roman" pitchFamily="18" charset="0"/>
              <a:cs typeface="Times New Roman" pitchFamily="18" charset="0"/>
            </a:endParaRPr>
          </a:p>
        </p:txBody>
      </p:sp>
      <p:sp>
        <p:nvSpPr>
          <p:cNvPr id="6" name="Rettangolo 5"/>
          <p:cNvSpPr/>
          <p:nvPr/>
        </p:nvSpPr>
        <p:spPr>
          <a:xfrm>
            <a:off x="5286380" y="35716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5</a:t>
            </a:r>
            <a:endParaRPr lang="it-IT" dirty="0">
              <a:solidFill>
                <a:srgbClr val="FF0000"/>
              </a:solidFill>
              <a:latin typeface="Times New Roman" pitchFamily="18" charset="0"/>
              <a:cs typeface="Times New Roman" pitchFamily="18" charset="0"/>
            </a:endParaRPr>
          </a:p>
        </p:txBody>
      </p:sp>
      <p:sp>
        <p:nvSpPr>
          <p:cNvPr id="7" name="Rettangolo 6"/>
          <p:cNvSpPr/>
          <p:nvPr/>
        </p:nvSpPr>
        <p:spPr>
          <a:xfrm>
            <a:off x="500034" y="357187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6</a:t>
            </a:r>
            <a:endParaRPr lang="it-IT" dirty="0">
              <a:solidFill>
                <a:srgbClr val="FF0000"/>
              </a:solidFill>
              <a:latin typeface="Times New Roman" pitchFamily="18" charset="0"/>
              <a:cs typeface="Times New Roman" pitchFamily="18" charset="0"/>
            </a:endParaRPr>
          </a:p>
        </p:txBody>
      </p:sp>
      <p:sp>
        <p:nvSpPr>
          <p:cNvPr id="2053" name="Text Box 5"/>
          <p:cNvSpPr txBox="1">
            <a:spLocks noChangeArrowheads="1"/>
          </p:cNvSpPr>
          <p:nvPr/>
        </p:nvSpPr>
        <p:spPr bwMode="auto">
          <a:xfrm>
            <a:off x="5429256" y="4643446"/>
            <a:ext cx="3357586"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C00000"/>
                </a:solidFill>
                <a:effectLst/>
                <a:latin typeface="Times New Roman" pitchFamily="18" charset="0"/>
                <a:cs typeface="Arial" pitchFamily="34" charset="0"/>
              </a:rPr>
              <a:t>ALLEVAMENTO ESTENSIVO</a:t>
            </a:r>
            <a:r>
              <a:rPr kumimoji="0" lang="it-IT" b="0" i="0" u="none" strike="noStrike" cap="none" normalizeH="0" baseline="0" dirty="0" smtClean="0">
                <a:ln>
                  <a:noFill/>
                </a:ln>
                <a:solidFill>
                  <a:srgbClr val="FF0000"/>
                </a:solidFill>
                <a:effectLst/>
                <a:latin typeface="Times New Roman" pitchFamily="18" charset="0"/>
                <a:cs typeface="Arial" pitchFamily="34" charset="0"/>
              </a:rPr>
              <a:t>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L_rifuti animali - Copia"/>
          <p:cNvPicPr>
            <a:picLocks noChangeAspect="1" noChangeArrowheads="1"/>
          </p:cNvPicPr>
          <p:nvPr/>
        </p:nvPicPr>
        <p:blipFill>
          <a:blip r:embed="rId2"/>
          <a:srcRect/>
          <a:stretch>
            <a:fillRect/>
          </a:stretch>
        </p:blipFill>
        <p:spPr bwMode="auto">
          <a:xfrm>
            <a:off x="285720" y="500042"/>
            <a:ext cx="4269105" cy="3096387"/>
          </a:xfrm>
          <a:prstGeom prst="rect">
            <a:avLst/>
          </a:prstGeom>
          <a:noFill/>
          <a:ln w="9525">
            <a:noFill/>
            <a:miter lim="800000"/>
            <a:headEnd/>
            <a:tailEnd/>
          </a:ln>
        </p:spPr>
      </p:pic>
      <p:pic>
        <p:nvPicPr>
          <p:cNvPr id="3075" name="Picture 3" descr="ALL_rifuti animali - Copia"/>
          <p:cNvPicPr>
            <a:picLocks noChangeAspect="1" noChangeArrowheads="1"/>
          </p:cNvPicPr>
          <p:nvPr/>
        </p:nvPicPr>
        <p:blipFill>
          <a:blip r:embed="rId3"/>
          <a:srcRect/>
          <a:stretch>
            <a:fillRect/>
          </a:stretch>
        </p:blipFill>
        <p:spPr bwMode="auto">
          <a:xfrm>
            <a:off x="4714874" y="3786188"/>
            <a:ext cx="4208526" cy="2832354"/>
          </a:xfrm>
          <a:prstGeom prst="rect">
            <a:avLst/>
          </a:prstGeom>
          <a:noFill/>
          <a:ln w="9525">
            <a:noFill/>
            <a:miter lim="800000"/>
            <a:headEnd/>
            <a:tailEnd/>
          </a:ln>
        </p:spPr>
      </p:pic>
      <p:sp>
        <p:nvSpPr>
          <p:cNvPr id="4" name="Rettangolo 3"/>
          <p:cNvSpPr/>
          <p:nvPr/>
        </p:nvSpPr>
        <p:spPr>
          <a:xfrm>
            <a:off x="500034" y="14285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7</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7929586" y="328612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8</a:t>
            </a:r>
            <a:endParaRPr lang="it-IT" dirty="0">
              <a:solidFill>
                <a:srgbClr val="FF0000"/>
              </a:solidFill>
              <a:latin typeface="Times New Roman" pitchFamily="18" charset="0"/>
              <a:cs typeface="Times New Roman" pitchFamily="18" charset="0"/>
            </a:endParaRPr>
          </a:p>
        </p:txBody>
      </p:sp>
      <p:sp>
        <p:nvSpPr>
          <p:cNvPr id="6" name="Text Box 5"/>
          <p:cNvSpPr txBox="1">
            <a:spLocks noChangeAspect="1" noChangeArrowheads="1"/>
          </p:cNvSpPr>
          <p:nvPr/>
        </p:nvSpPr>
        <p:spPr bwMode="auto">
          <a:xfrm>
            <a:off x="214282" y="4643446"/>
            <a:ext cx="3786214" cy="3693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b="0" i="0" u="none" strike="noStrike" cap="none" normalizeH="0" baseline="0" dirty="0" smtClean="0">
                <a:ln>
                  <a:noFill/>
                </a:ln>
                <a:solidFill>
                  <a:srgbClr val="C00000"/>
                </a:solidFill>
                <a:effectLst/>
                <a:latin typeface="Times New Roman" pitchFamily="18" charset="0"/>
                <a:cs typeface="Arial" pitchFamily="34" charset="0"/>
              </a:rPr>
              <a:t>ALLEVAMENTO SEMI-INTENSIVO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14290"/>
            <a:ext cx="8786874" cy="646331"/>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Compila la tabella mettendo a confronto i tre esempi di allevamento intensivo, estensivo semi-intensivo.</a:t>
            </a:r>
            <a:endParaRPr lang="it-IT" dirty="0">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142844" y="1071546"/>
          <a:ext cx="8858312" cy="5429288"/>
        </p:xfrm>
        <a:graphic>
          <a:graphicData uri="http://schemas.openxmlformats.org/drawingml/2006/table">
            <a:tbl>
              <a:tblPr/>
              <a:tblGrid>
                <a:gridCol w="2214123"/>
                <a:gridCol w="2214123"/>
                <a:gridCol w="2215033"/>
                <a:gridCol w="2215033"/>
              </a:tblGrid>
              <a:tr h="904881">
                <a:tc>
                  <a:txBody>
                    <a:bodyPr/>
                    <a:lstStyle/>
                    <a:p>
                      <a:pPr algn="ctr">
                        <a:spcAft>
                          <a:spcPts val="0"/>
                        </a:spcAft>
                      </a:pPr>
                      <a:r>
                        <a:rPr lang="it-IT" sz="1800" b="1" dirty="0">
                          <a:latin typeface="Times New Roman"/>
                          <a:ea typeface="Times New Roman"/>
                          <a:cs typeface="Calibri"/>
                        </a:rPr>
                        <a:t>TIPO </a:t>
                      </a:r>
                      <a:r>
                        <a:rPr lang="it-IT" sz="1800" b="1" dirty="0" err="1">
                          <a:latin typeface="Times New Roman"/>
                          <a:ea typeface="Times New Roman"/>
                          <a:cs typeface="Calibri"/>
                        </a:rPr>
                        <a:t>DI</a:t>
                      </a:r>
                      <a:r>
                        <a:rPr lang="it-IT" sz="1800" b="1" dirty="0">
                          <a:latin typeface="Times New Roman"/>
                          <a:ea typeface="Times New Roman"/>
                          <a:cs typeface="Calibri"/>
                        </a:rPr>
                        <a:t> ALLEVAMENTO</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SPAZIO RISERVATO AGLI ANIMALI</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ILLUMINAZIONE</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TIPO DI ALIMENTAZIONE</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9763">
                <a:tc>
                  <a:txBody>
                    <a:bodyPr/>
                    <a:lstStyle/>
                    <a:p>
                      <a:pPr algn="ctr">
                        <a:spcAft>
                          <a:spcPts val="0"/>
                        </a:spcAft>
                      </a:pPr>
                      <a:r>
                        <a:rPr lang="it-IT" sz="1800" dirty="0">
                          <a:latin typeface="Times New Roman"/>
                          <a:ea typeface="Times New Roman"/>
                          <a:cs typeface="Calibri"/>
                        </a:rPr>
                        <a:t>INTENSIVO</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latin typeface="Times New Roman"/>
                          <a:ea typeface="Times New Roman"/>
                          <a:cs typeface="Calibri"/>
                        </a:rPr>
                        <a:t>Mangime selezionato per far ingrassare rapidamente gli animali</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6508">
                <a:tc>
                  <a:txBody>
                    <a:bodyPr/>
                    <a:lstStyle/>
                    <a:p>
                      <a:pPr algn="ctr">
                        <a:spcAft>
                          <a:spcPts val="0"/>
                        </a:spcAft>
                      </a:pPr>
                      <a:r>
                        <a:rPr lang="it-IT" sz="1800">
                          <a:latin typeface="Times New Roman"/>
                          <a:ea typeface="Times New Roman"/>
                          <a:cs typeface="Calibri"/>
                        </a:rPr>
                        <a:t>ESTENSIVO</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Luce naturale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8136">
                <a:tc>
                  <a:txBody>
                    <a:bodyPr/>
                    <a:lstStyle/>
                    <a:p>
                      <a:pPr algn="ctr">
                        <a:spcAft>
                          <a:spcPts val="0"/>
                        </a:spcAft>
                      </a:pPr>
                      <a:r>
                        <a:rPr lang="it-IT" sz="1800">
                          <a:latin typeface="Times New Roman"/>
                          <a:ea typeface="Times New Roman"/>
                          <a:cs typeface="Calibri"/>
                        </a:rPr>
                        <a:t>SEMI-INTENSIVO</a:t>
                      </a:r>
                      <a:endParaRPr lang="it-IT" sz="180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Foraggio naturale</a:t>
                      </a:r>
                      <a:endParaRPr lang="it-IT" sz="1800" dirty="0">
                        <a:latin typeface="Calibri"/>
                        <a:ea typeface="Times New Roman"/>
                        <a:cs typeface="Calibri"/>
                      </a:endParaRPr>
                    </a:p>
                  </a:txBody>
                  <a:tcPr marL="81728" marR="81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100010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2-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Secondo te, quale dei tre tipi di allevamento è il più vantaggioso per gli allevatori? Perché?</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3E3E3E"/>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3E3E3E"/>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3E3E3E"/>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3-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Secondo te, quali dei tre tipi di allevamento sono</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i più</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rispettosi del benessere degli animali? Perché?</a:t>
            </a:r>
          </a:p>
          <a:p>
            <a:pPr marL="0" marR="0" lvl="0" indent="0" algn="just" defTabSz="914400" rtl="0" eaLnBrk="0" fontAlgn="base" latinLnBrk="0" hangingPunct="0">
              <a:lnSpc>
                <a:spcPct val="100000"/>
              </a:lnSpc>
              <a:spcBef>
                <a:spcPct val="0"/>
              </a:spcBef>
              <a:spcAft>
                <a:spcPct val="0"/>
              </a:spcAft>
              <a:buClrTx/>
              <a:buSzTx/>
              <a:buFontTx/>
              <a:buNone/>
              <a:tabLst/>
            </a:pPr>
            <a:endParaRPr lang="it-IT" dirty="0" smtClean="0">
              <a:solidFill>
                <a:srgbClr val="3E3E3E"/>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357158" y="164305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 name="Rettangolo arrotondato 4"/>
          <p:cNvSpPr/>
          <p:nvPr/>
        </p:nvSpPr>
        <p:spPr>
          <a:xfrm>
            <a:off x="428596" y="3500438"/>
            <a:ext cx="8358246"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001"/>
          <p:cNvPicPr>
            <a:picLocks noChangeAspect="1" noChangeArrowheads="1"/>
          </p:cNvPicPr>
          <p:nvPr/>
        </p:nvPicPr>
        <p:blipFill>
          <a:blip r:embed="rId2" cstate="print"/>
          <a:srcRect/>
          <a:stretch>
            <a:fillRect/>
          </a:stretch>
        </p:blipFill>
        <p:spPr bwMode="auto">
          <a:xfrm>
            <a:off x="142844" y="1571612"/>
            <a:ext cx="8883396" cy="4004158"/>
          </a:xfrm>
          <a:prstGeom prst="rect">
            <a:avLst/>
          </a:prstGeom>
          <a:noFill/>
          <a:ln w="9525">
            <a:noFill/>
            <a:miter lim="800000"/>
            <a:headEnd/>
            <a:tailEnd/>
          </a:ln>
        </p:spPr>
      </p:pic>
      <p:sp>
        <p:nvSpPr>
          <p:cNvPr id="3" name="Rettangolo 2"/>
          <p:cNvSpPr/>
          <p:nvPr/>
        </p:nvSpPr>
        <p:spPr>
          <a:xfrm>
            <a:off x="285720" y="107154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9</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2056</TotalTime>
  <Words>1541</Words>
  <Application>Microsoft Office PowerPoint</Application>
  <PresentationFormat>Presentazione su schermo (4:3)</PresentationFormat>
  <Paragraphs>281</Paragraphs>
  <Slides>34</Slides>
  <Notes>8</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Terra</vt:lpstr>
      <vt:lpstr>IL SETTORE PRIMARIO IN EUROPA  L’ALLEVAMENTO</vt:lpstr>
      <vt:lpstr>In questo capitolo imparerai:    1. quali tipi di allevamento sono presenti in Europa [LEZIONE 1]   2. quali effetti ha l'allevamento intensivo sugli animali [LEZIONE 2]   3. quali effetti ha l'allevamento intensivo sull'ambiente [LEZIONE 3] </vt:lpstr>
      <vt:lpstr>     Lezione 1</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229</cp:revision>
  <dcterms:created xsi:type="dcterms:W3CDTF">2021-02-01T13:54:03Z</dcterms:created>
  <dcterms:modified xsi:type="dcterms:W3CDTF">2022-10-13T09:40:51Z</dcterms:modified>
</cp:coreProperties>
</file>