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360" r:id="rId2"/>
    <p:sldId id="361" r:id="rId3"/>
    <p:sldId id="258" r:id="rId4"/>
    <p:sldId id="263" r:id="rId5"/>
    <p:sldId id="261"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7" r:id="rId26"/>
    <p:sldId id="348" r:id="rId27"/>
    <p:sldId id="349" r:id="rId28"/>
    <p:sldId id="350" r:id="rId29"/>
    <p:sldId id="351" r:id="rId30"/>
    <p:sldId id="352" r:id="rId31"/>
    <p:sldId id="353" r:id="rId32"/>
    <p:sldId id="354" r:id="rId33"/>
    <p:sldId id="346" r:id="rId34"/>
    <p:sldId id="355" r:id="rId35"/>
    <p:sldId id="356"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1883" autoAdjust="0"/>
  </p:normalViewPr>
  <p:slideViewPr>
    <p:cSldViewPr>
      <p:cViewPr>
        <p:scale>
          <a:sx n="120" d="100"/>
          <a:sy n="120" d="100"/>
        </p:scale>
        <p:origin x="-1290" y="27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17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13/10/2022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Processo digestivo</a:t>
            </a:r>
          </a:p>
          <a:p>
            <a:pPr marL="228600" indent="-228600">
              <a:buFont typeface="+mj-lt"/>
              <a:buAutoNum type="arabicParenR"/>
            </a:pPr>
            <a:r>
              <a:rPr lang="it-IT" dirty="0" smtClean="0"/>
              <a:t>Letame</a:t>
            </a:r>
          </a:p>
          <a:p>
            <a:pPr marL="228600" indent="-228600">
              <a:buFont typeface="+mj-lt"/>
              <a:buAutoNum type="arabicParenR"/>
            </a:pPr>
            <a:r>
              <a:rPr lang="it-IT" dirty="0" smtClean="0"/>
              <a:t>Produzione e lavorazione dei mangimi</a:t>
            </a:r>
          </a:p>
          <a:p>
            <a:pPr marL="228600" indent="-228600">
              <a:buFont typeface="+mj-lt"/>
              <a:buAutoNum type="arabicParenR"/>
            </a:pPr>
            <a:r>
              <a:rPr lang="it-IT" dirty="0" smtClean="0"/>
              <a:t>Trasporto</a:t>
            </a:r>
          </a:p>
          <a:p>
            <a:pPr marL="228600" indent="-228600">
              <a:buFont typeface="+mj-lt"/>
              <a:buAutoNum type="arabicParenR"/>
            </a:pPr>
            <a:r>
              <a:rPr lang="it-IT" dirty="0" smtClean="0"/>
              <a:t>Bovini da latte e da carne</a:t>
            </a:r>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Polmoni</a:t>
            </a:r>
          </a:p>
          <a:p>
            <a:pPr marL="228600" indent="-228600">
              <a:buFont typeface="+mj-lt"/>
              <a:buAutoNum type="arabicParenR"/>
            </a:pPr>
            <a:r>
              <a:rPr lang="it-IT" dirty="0" smtClean="0"/>
              <a:t>Malattie gravi</a:t>
            </a:r>
          </a:p>
          <a:p>
            <a:pPr marL="228600" indent="-228600">
              <a:buFont typeface="+mj-lt"/>
              <a:buAutoNum type="arabicParenR"/>
            </a:pPr>
            <a:r>
              <a:rPr lang="it-IT" dirty="0" smtClean="0"/>
              <a:t>Asma</a:t>
            </a:r>
          </a:p>
          <a:p>
            <a:pPr marL="228600" indent="-228600">
              <a:buFont typeface="+mj-lt"/>
              <a:buAutoNum type="arabicParenR"/>
            </a:pPr>
            <a:r>
              <a:rPr lang="it-IT" dirty="0" smtClean="0"/>
              <a:t>Cardio-circolatori</a:t>
            </a:r>
          </a:p>
          <a:p>
            <a:pPr marL="228600" indent="-228600">
              <a:buFont typeface="+mj-lt"/>
              <a:buAutoNum type="arabicParenR"/>
            </a:pPr>
            <a:r>
              <a:rPr lang="it-IT" dirty="0" smtClean="0"/>
              <a:t>Direttamente emesso</a:t>
            </a:r>
            <a:r>
              <a:rPr lang="it-IT" baseline="0" dirty="0" smtClean="0"/>
              <a:t> dalle sorgenti inquinanti</a:t>
            </a:r>
          </a:p>
          <a:p>
            <a:pPr marL="228600" indent="-228600">
              <a:buFont typeface="+mj-lt"/>
              <a:buAutoNum type="arabicParenR"/>
            </a:pPr>
            <a:r>
              <a:rPr lang="it-IT" baseline="0" dirty="0" smtClean="0"/>
              <a:t>In atmosfera a causa dei processi chimico-fisici che coinvolgono le particelle già presenti</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Particolato primario</a:t>
            </a:r>
          </a:p>
          <a:p>
            <a:pPr marL="228600" indent="-228600">
              <a:buFont typeface="+mj-lt"/>
              <a:buAutoNum type="arabicParenR"/>
            </a:pPr>
            <a:r>
              <a:rPr lang="it-IT" dirty="0" smtClean="0"/>
              <a:t>Modesto</a:t>
            </a:r>
          </a:p>
          <a:p>
            <a:pPr marL="228600" indent="-228600">
              <a:buFont typeface="+mj-lt"/>
              <a:buAutoNum type="arabicParenR"/>
            </a:pPr>
            <a:r>
              <a:rPr lang="it-IT" dirty="0" smtClean="0"/>
              <a:t>Rilevante</a:t>
            </a:r>
          </a:p>
          <a:p>
            <a:pPr marL="228600" indent="-228600">
              <a:buFont typeface="+mj-lt"/>
              <a:buAutoNum type="arabicParenR"/>
            </a:pPr>
            <a:r>
              <a:rPr lang="it-IT" dirty="0" smtClean="0"/>
              <a:t>Si sommano particolato primario e secondario</a:t>
            </a:r>
          </a:p>
          <a:p>
            <a:pPr marL="228600" indent="-228600">
              <a:buFont typeface="+mj-lt"/>
              <a:buAutoNum type="arabicParenR"/>
            </a:pPr>
            <a:r>
              <a:rPr lang="it-IT" dirty="0" smtClean="0"/>
              <a:t>15,1%</a:t>
            </a:r>
          </a:p>
          <a:p>
            <a:pPr marL="228600" indent="-228600">
              <a:buFont typeface="+mj-lt"/>
              <a:buAutoNum type="arabicParenR"/>
            </a:pPr>
            <a:r>
              <a:rPr lang="it-IT" dirty="0" smtClean="0"/>
              <a:t>Secondo posto dopo il riscaldamento</a:t>
            </a:r>
          </a:p>
          <a:p>
            <a:pPr marL="228600" indent="-228600">
              <a:buFont typeface="+mj-lt"/>
              <a:buAutoNum type="arabicParenR"/>
            </a:pPr>
            <a:r>
              <a:rPr lang="it-IT" dirty="0" smtClean="0"/>
              <a:t>Particolato secondario</a:t>
            </a:r>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Deiezioni</a:t>
            </a:r>
          </a:p>
          <a:p>
            <a:pPr marL="228600" indent="-228600">
              <a:buFont typeface="+mj-lt"/>
              <a:buAutoNum type="arabicParenR"/>
            </a:pPr>
            <a:r>
              <a:rPr lang="it-IT" dirty="0" smtClean="0"/>
              <a:t>Inquinano</a:t>
            </a:r>
          </a:p>
          <a:p>
            <a:pPr marL="228600" indent="-228600">
              <a:buFont typeface="+mj-lt"/>
              <a:buAutoNum type="arabicParenR"/>
            </a:pPr>
            <a:r>
              <a:rPr lang="it-IT" dirty="0" smtClean="0"/>
              <a:t>L’acqua</a:t>
            </a:r>
          </a:p>
          <a:p>
            <a:pPr marL="228600" indent="-228600">
              <a:buFont typeface="+mj-lt"/>
              <a:buAutoNum type="arabicParenR"/>
            </a:pPr>
            <a:r>
              <a:rPr lang="it-IT" dirty="0" smtClean="0"/>
              <a:t>Liquami</a:t>
            </a:r>
          </a:p>
          <a:p>
            <a:pPr marL="228600" indent="-228600">
              <a:buFont typeface="+mj-lt"/>
              <a:buAutoNum type="arabicParenR"/>
            </a:pPr>
            <a:r>
              <a:rPr lang="it-IT" dirty="0" smtClean="0"/>
              <a:t>Antibiotici</a:t>
            </a:r>
          </a:p>
          <a:p>
            <a:pPr marL="228600" indent="-228600">
              <a:buFont typeface="+mj-lt"/>
              <a:buAutoNum type="arabicParenR"/>
            </a:pPr>
            <a:r>
              <a:rPr lang="it-IT" dirty="0" smtClean="0"/>
              <a:t>Suolo</a:t>
            </a:r>
          </a:p>
          <a:p>
            <a:pPr marL="228600" indent="-228600">
              <a:buFont typeface="+mj-lt"/>
              <a:buAutoNum type="arabicParenR"/>
            </a:pPr>
            <a:r>
              <a:rPr lang="it-IT" dirty="0" smtClean="0"/>
              <a:t>Acque superficiali</a:t>
            </a:r>
          </a:p>
          <a:p>
            <a:pPr marL="228600" indent="-228600">
              <a:buFont typeface="+mj-lt"/>
              <a:buAutoNum type="arabicParenR"/>
            </a:pPr>
            <a:r>
              <a:rPr lang="it-IT" dirty="0" smtClean="0"/>
              <a:t>Di falda</a:t>
            </a:r>
          </a:p>
          <a:p>
            <a:pPr marL="228600" indent="-228600">
              <a:buFont typeface="+mj-lt"/>
              <a:buAutoNum type="arabicParenR"/>
            </a:pPr>
            <a:r>
              <a:rPr lang="it-IT" dirty="0" smtClean="0"/>
              <a:t>Idrico</a:t>
            </a:r>
          </a:p>
          <a:p>
            <a:pPr marL="228600" indent="-228600">
              <a:buFont typeface="+mj-lt"/>
              <a:buAutoNum type="arabicParenR"/>
            </a:pPr>
            <a:r>
              <a:rPr lang="it-IT" dirty="0" smtClean="0"/>
              <a:t>Acque</a:t>
            </a:r>
          </a:p>
          <a:p>
            <a:pPr marL="228600" indent="-228600">
              <a:buFont typeface="+mj-lt"/>
              <a:buAutoNum type="arabicParenR"/>
            </a:pPr>
            <a:r>
              <a:rPr lang="it-IT" dirty="0" smtClean="0"/>
              <a:t>Dell’acqua</a:t>
            </a:r>
          </a:p>
          <a:p>
            <a:pPr marL="228600" indent="-228600">
              <a:buFont typeface="+mj-lt"/>
              <a:buAutoNum type="arabicParenR"/>
            </a:pPr>
            <a:r>
              <a:rPr lang="it-IT" dirty="0" smtClean="0"/>
              <a:t>Acqua dolce </a:t>
            </a:r>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Spazi ristretti e confinati</a:t>
            </a:r>
          </a:p>
          <a:p>
            <a:pPr marL="228600" indent="-228600">
              <a:buFont typeface="+mj-lt"/>
              <a:buAutoNum type="arabicParenR"/>
            </a:pPr>
            <a:r>
              <a:rPr lang="it-IT" dirty="0" smtClean="0"/>
              <a:t>Carne in commercio</a:t>
            </a:r>
          </a:p>
          <a:p>
            <a:pPr marL="228600" indent="-228600">
              <a:buFont typeface="+mj-lt"/>
              <a:buAutoNum type="arabicParenR"/>
            </a:pPr>
            <a:r>
              <a:rPr lang="it-IT" dirty="0" smtClean="0"/>
              <a:t>Acqua e cibo</a:t>
            </a:r>
          </a:p>
          <a:p>
            <a:pPr marL="228600" indent="-228600">
              <a:buFont typeface="+mj-lt"/>
              <a:buAutoNum type="arabicParenR"/>
            </a:pPr>
            <a:r>
              <a:rPr lang="it-IT" dirty="0" smtClean="0"/>
              <a:t>Malattie</a:t>
            </a:r>
          </a:p>
          <a:p>
            <a:pPr marL="228600" indent="-228600">
              <a:buFont typeface="+mj-lt"/>
              <a:buAutoNum type="arabicParenR"/>
            </a:pPr>
            <a:r>
              <a:rPr lang="it-IT" dirty="0" smtClean="0"/>
              <a:t>Costi</a:t>
            </a:r>
          </a:p>
          <a:p>
            <a:pPr marL="228600" indent="-228600">
              <a:buFont typeface="+mj-lt"/>
              <a:buAutoNum type="arabicParenR"/>
            </a:pPr>
            <a:r>
              <a:rPr lang="it-IT" dirty="0" smtClean="0"/>
              <a:t>Economico</a:t>
            </a:r>
          </a:p>
          <a:p>
            <a:pPr marL="228600" indent="-228600">
              <a:buFont typeface="+mj-lt"/>
              <a:buAutoNum type="arabicParenR"/>
            </a:pPr>
            <a:r>
              <a:rPr lang="it-IT" dirty="0" smtClean="0"/>
              <a:t>Del benessere degli animali</a:t>
            </a:r>
          </a:p>
          <a:p>
            <a:pPr marL="228600" indent="-228600">
              <a:buFont typeface="+mj-lt"/>
              <a:buAutoNum type="arabicParenR"/>
            </a:pPr>
            <a:r>
              <a:rPr lang="it-IT" dirty="0" smtClean="0"/>
              <a:t>Impatto ambientale</a:t>
            </a:r>
          </a:p>
          <a:p>
            <a:pPr marL="228600" indent="-228600">
              <a:buFont typeface="+mj-lt"/>
              <a:buAutoNum type="arabicParen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Vita dell’animale</a:t>
            </a:r>
          </a:p>
          <a:p>
            <a:pPr marL="228600" indent="-228600">
              <a:buFont typeface="+mj-lt"/>
              <a:buAutoNum type="arabicParenR"/>
            </a:pPr>
            <a:r>
              <a:rPr lang="it-IT" dirty="0" smtClean="0"/>
              <a:t>Al pascolo</a:t>
            </a:r>
          </a:p>
          <a:p>
            <a:pPr marL="228600" indent="-228600">
              <a:buFont typeface="+mj-lt"/>
              <a:buAutoNum type="arabicParenR"/>
            </a:pPr>
            <a:r>
              <a:rPr lang="it-IT" dirty="0" smtClean="0"/>
              <a:t>Libertà di movimento</a:t>
            </a:r>
          </a:p>
          <a:p>
            <a:pPr marL="228600" indent="-228600">
              <a:buFont typeface="+mj-lt"/>
              <a:buAutoNum type="arabicParenR"/>
            </a:pPr>
            <a:r>
              <a:rPr lang="it-IT" dirty="0" smtClean="0"/>
              <a:t>Della vita dell’animale</a:t>
            </a:r>
          </a:p>
          <a:p>
            <a:pPr marL="228600" indent="-228600">
              <a:buFont typeface="+mj-lt"/>
              <a:buAutoNum type="arabicParenR"/>
            </a:pPr>
            <a:r>
              <a:rPr lang="it-IT" dirty="0" smtClean="0"/>
              <a:t>Mangime</a:t>
            </a:r>
          </a:p>
          <a:p>
            <a:pPr marL="228600" indent="-228600">
              <a:buFont typeface="+mj-lt"/>
              <a:buAutoNum type="arabicParenR"/>
            </a:pPr>
            <a:r>
              <a:rPr lang="it-IT" dirty="0" smtClean="0"/>
              <a:t>Impianti chiusi</a:t>
            </a:r>
          </a:p>
          <a:p>
            <a:pPr marL="228600" indent="-228600">
              <a:buFont typeface="+mj-lt"/>
              <a:buAutoNum type="arabicParenR"/>
            </a:pPr>
            <a:r>
              <a:rPr lang="it-IT" dirty="0" smtClean="0"/>
              <a:t>Più elevati</a:t>
            </a:r>
          </a:p>
          <a:p>
            <a:pPr marL="228600" indent="-228600">
              <a:buFont typeface="+mj-lt"/>
              <a:buAutoNum type="arabicParenR"/>
            </a:pPr>
            <a:r>
              <a:rPr lang="it-IT" dirty="0" smtClean="0"/>
              <a:t>Malattie</a:t>
            </a:r>
          </a:p>
          <a:p>
            <a:pPr marL="228600" indent="-228600">
              <a:buFont typeface="+mj-lt"/>
              <a:buAutoNum type="arabicParenR"/>
            </a:pPr>
            <a:r>
              <a:rPr lang="it-IT" dirty="0" smtClean="0"/>
              <a:t>Maggiore del</a:t>
            </a:r>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Ricovero</a:t>
            </a:r>
          </a:p>
          <a:p>
            <a:pPr marL="228600" indent="-228600">
              <a:buFont typeface="+mj-lt"/>
              <a:buAutoNum type="arabicParenR"/>
            </a:pPr>
            <a:r>
              <a:rPr lang="it-IT" dirty="0" smtClean="0"/>
              <a:t>All’aperto</a:t>
            </a:r>
          </a:p>
          <a:p>
            <a:pPr marL="228600" indent="-228600">
              <a:buFont typeface="+mj-lt"/>
              <a:buAutoNum type="arabicParenR"/>
            </a:pPr>
            <a:r>
              <a:rPr lang="it-IT" dirty="0" smtClean="0"/>
              <a:t>Rispetta il benessere degli animali</a:t>
            </a:r>
          </a:p>
          <a:p>
            <a:pPr marL="228600" indent="-228600">
              <a:buFont typeface="+mj-lt"/>
              <a:buAutoNum type="arabicParenR"/>
            </a:pPr>
            <a:r>
              <a:rPr lang="it-IT" dirty="0" smtClean="0"/>
              <a:t>Non ha un forte impatto ambientale</a:t>
            </a:r>
          </a:p>
          <a:p>
            <a:pPr marL="228600" indent="-228600">
              <a:buFont typeface="+mj-lt"/>
              <a:buAutoNum type="arabicParenR"/>
            </a:pPr>
            <a:r>
              <a:rPr lang="it-IT" dirty="0" smtClean="0"/>
              <a:t>È più facile tenere sotto controllo gli animali, per cui</a:t>
            </a:r>
            <a:r>
              <a:rPr lang="it-IT" baseline="0" dirty="0" smtClean="0"/>
              <a:t> i costi di igiene e salute sono meno elevati</a:t>
            </a:r>
          </a:p>
          <a:p>
            <a:pPr marL="228600" indent="-228600">
              <a:buFont typeface="+mj-lt"/>
              <a:buAutoNum type="arabicParenR"/>
            </a:pPr>
            <a:r>
              <a:rPr lang="it-IT" baseline="0" dirty="0" smtClean="0"/>
              <a:t>Gli animali sono meno esposti agli agenti patogeni e quindi meno soggetti a malattie</a:t>
            </a:r>
            <a:endParaRPr lang="it-IT" dirty="0" smtClean="0"/>
          </a:p>
          <a:p>
            <a:pPr marL="228600" marR="0" lvl="0" indent="-228600" algn="l" defTabSz="914400" rtl="0" eaLnBrk="1" fontAlgn="auto" latinLnBrk="0" hangingPunct="1">
              <a:lnSpc>
                <a:spcPct val="100000"/>
              </a:lnSpc>
              <a:spcBef>
                <a:spcPts val="0"/>
              </a:spcBef>
              <a:spcAft>
                <a:spcPts val="0"/>
              </a:spcAft>
              <a:buClrTx/>
              <a:buSzTx/>
              <a:buFont typeface="+mj-lt"/>
              <a:buNone/>
              <a:tabLst/>
              <a:defRPr/>
            </a:pP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228600" indent="-228600">
              <a:buFont typeface="+mj-lt"/>
              <a:buAutoNum type="arabicParen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13/10/2022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500042"/>
            <a:ext cx="8686800" cy="1184825"/>
          </a:xfrm>
        </p:spPr>
        <p:txBody>
          <a:bodyPr>
            <a:noAutofit/>
          </a:bodyPr>
          <a:lstStyle/>
          <a:p>
            <a:pPr algn="ctr"/>
            <a:r>
              <a:rPr lang="it-IT" sz="6600" dirty="0" smtClean="0"/>
              <a:t>IL SETTORE PRIMARIO IN EUROPA</a:t>
            </a:r>
            <a:br>
              <a:rPr lang="it-IT" sz="6600" dirty="0" smtClean="0"/>
            </a:br>
            <a:r>
              <a:rPr lang="it-IT" sz="7200" dirty="0" smtClean="0"/>
              <a:t/>
            </a:r>
            <a:br>
              <a:rPr lang="it-IT" sz="7200" dirty="0" smtClean="0"/>
            </a:br>
            <a:r>
              <a:rPr lang="it-IT" sz="6600" dirty="0" smtClean="0">
                <a:solidFill>
                  <a:srgbClr val="FFC000"/>
                </a:solidFill>
              </a:rPr>
              <a:t>L’ALLEVAMENTO</a:t>
            </a:r>
            <a:endParaRPr lang="it-IT"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001"/>
          <p:cNvPicPr>
            <a:picLocks noChangeAspect="1" noChangeArrowheads="1"/>
          </p:cNvPicPr>
          <p:nvPr/>
        </p:nvPicPr>
        <p:blipFill>
          <a:blip r:embed="rId2" cstate="print"/>
          <a:srcRect/>
          <a:stretch>
            <a:fillRect/>
          </a:stretch>
        </p:blipFill>
        <p:spPr bwMode="auto">
          <a:xfrm>
            <a:off x="142844" y="1571612"/>
            <a:ext cx="8883396" cy="4004158"/>
          </a:xfrm>
          <a:prstGeom prst="rect">
            <a:avLst/>
          </a:prstGeom>
          <a:noFill/>
          <a:ln w="9525">
            <a:noFill/>
            <a:miter lim="800000"/>
            <a:headEnd/>
            <a:tailEnd/>
          </a:ln>
        </p:spPr>
      </p:pic>
      <p:sp>
        <p:nvSpPr>
          <p:cNvPr id="3" name="Rettangolo 2"/>
          <p:cNvSpPr/>
          <p:nvPr/>
        </p:nvSpPr>
        <p:spPr>
          <a:xfrm>
            <a:off x="285720" y="107154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9</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Osservando il grafico della fig. 9,</a:t>
            </a: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quale considerazione si può fare riguardo al consumo di carne in Italia?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357158" y="785794"/>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I più rispettosi sono gli allevamenti estensivi e semi-intensivi perché gli animali sono liberi di muoversi in spazi più ampi e all'aperto. Inoltre si alimentano e crescono in modo naturale</a:t>
            </a:r>
            <a:endParaRPr lang="it-IT" sz="800" dirty="0" smtClean="0">
              <a:solidFill>
                <a:schemeClr val="tx1"/>
              </a:solidFill>
              <a:latin typeface="Arial" pitchFamily="34" charset="0"/>
              <a:cs typeface="Arial" pitchFamily="34" charset="0"/>
            </a:endParaRPr>
          </a:p>
        </p:txBody>
      </p:sp>
      <p:sp>
        <p:nvSpPr>
          <p:cNvPr id="88066" name="Rectangle 2"/>
          <p:cNvSpPr>
            <a:spLocks noChangeArrowheads="1"/>
          </p:cNvSpPr>
          <p:nvPr/>
        </p:nvSpPr>
        <p:spPr bwMode="auto">
          <a:xfrm>
            <a:off x="0" y="1928802"/>
            <a:ext cx="91871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Dalle informazioni contenute nei riquadri, che cosa si ricava riguardo agli allevamenti italiani?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714348" y="2500306"/>
            <a:ext cx="6929486"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endParaRPr lang="it-IT" dirty="0" smtClean="0">
              <a:solidFill>
                <a:srgbClr val="00B0F0"/>
              </a:solidFill>
              <a:latin typeface="Times New Roman"/>
              <a:ea typeface="Times New Roman"/>
              <a:cs typeface="Calibri"/>
            </a:endParaRPr>
          </a:p>
          <a:p>
            <a:pPr algn="just">
              <a:spcAft>
                <a:spcPts val="0"/>
              </a:spcAft>
            </a:pPr>
            <a:r>
              <a:rPr lang="it-IT" dirty="0" smtClean="0">
                <a:solidFill>
                  <a:srgbClr val="00B0F0"/>
                </a:solidFill>
                <a:latin typeface="Times New Roman"/>
                <a:ea typeface="Times New Roman"/>
                <a:cs typeface="Calibri"/>
              </a:rPr>
              <a:t>Che gran parte degli animali sono allevati negli allevamenti intensivi</a:t>
            </a:r>
            <a:endParaRPr lang="it-IT" sz="1600" dirty="0" smtClean="0">
              <a:latin typeface="Calibri"/>
              <a:ea typeface="Times New Roman"/>
              <a:cs typeface="Calibri"/>
            </a:endParaRPr>
          </a:p>
          <a:p>
            <a:endParaRPr lang="it-IT" dirty="0"/>
          </a:p>
        </p:txBody>
      </p:sp>
      <p:sp>
        <p:nvSpPr>
          <p:cNvPr id="88067" name="Rectangle 3"/>
          <p:cNvSpPr>
            <a:spLocks noChangeArrowheads="1"/>
          </p:cNvSpPr>
          <p:nvPr/>
        </p:nvSpPr>
        <p:spPr bwMode="auto">
          <a:xfrm>
            <a:off x="0" y="3643314"/>
            <a:ext cx="636584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Secondo te, che</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cosa si può dedurre dal confronto</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tra i due dati?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arrotondato 6"/>
          <p:cNvSpPr/>
          <p:nvPr/>
        </p:nvSpPr>
        <p:spPr>
          <a:xfrm>
            <a:off x="285720" y="4357694"/>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88070" name="Rectangle 6"/>
          <p:cNvSpPr>
            <a:spLocks noChangeArrowheads="1"/>
          </p:cNvSpPr>
          <p:nvPr/>
        </p:nvSpPr>
        <p:spPr bwMode="auto">
          <a:xfrm>
            <a:off x="357158" y="4429132"/>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Che</a:t>
            </a:r>
            <a:r>
              <a:rPr kumimoji="0" lang="it-IT"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g</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li allevamenti intensivi si sono sviluppati per soddisfare la sempre più crescente domanda di carne da parte dei consumatori</a:t>
            </a:r>
            <a:r>
              <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000000"/>
                </a:solidFill>
                <a:effectLst/>
                <a:latin typeface="Arial" pitchFamily="34" charset="0"/>
                <a:ea typeface="Times New Roman" pitchFamily="18" charset="0"/>
                <a:cs typeface="Calibri" pitchFamily="34"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2</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Gli effetti dell'allevamento intensivo sugli animali</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212529"/>
                </a:solidFill>
                <a:effectLst/>
                <a:latin typeface="Times New Roman" pitchFamily="18" charset="0"/>
                <a:ea typeface="Times New Roman" pitchFamily="18" charset="0"/>
                <a:cs typeface="Times New Roman" pitchFamily="18" charset="0"/>
              </a:rPr>
              <a:t>La modifica dei corpi degli animali sfruttati a scopo alimentare è una costante dell’allevamento intensivo. Ciò non avviene solo tramite mutilazioni e violenze, ma anche con modifiche genetiche. Anni di incroci e selezioni ci hanno permesso di adattare le caratteristiche fisiche degli animali alle nostre esigenze, a discapito del loro benessere e della loro stessa sopravvivenza.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Picture 2" descr="Alle vacche si munge il latte, non il sangue” | terraoggi.it"/>
          <p:cNvPicPr>
            <a:picLocks noChangeAspect="1" noChangeArrowheads="1"/>
          </p:cNvPicPr>
          <p:nvPr/>
        </p:nvPicPr>
        <p:blipFill>
          <a:blip r:embed="rId2"/>
          <a:srcRect/>
          <a:stretch>
            <a:fillRect/>
          </a:stretch>
        </p:blipFill>
        <p:spPr bwMode="auto">
          <a:xfrm>
            <a:off x="285720" y="2214554"/>
            <a:ext cx="3813810" cy="2539746"/>
          </a:xfrm>
          <a:prstGeom prst="rect">
            <a:avLst/>
          </a:prstGeom>
          <a:noFill/>
          <a:ln w="9525">
            <a:noFill/>
            <a:miter lim="800000"/>
            <a:headEnd/>
            <a:tailEnd/>
          </a:ln>
        </p:spPr>
      </p:pic>
      <p:sp>
        <p:nvSpPr>
          <p:cNvPr id="90115" name="Text Box 3"/>
          <p:cNvSpPr txBox="1">
            <a:spLocks noChangeArrowheads="1"/>
          </p:cNvSpPr>
          <p:nvPr/>
        </p:nvSpPr>
        <p:spPr bwMode="auto">
          <a:xfrm>
            <a:off x="4286248" y="1428736"/>
            <a:ext cx="4687894" cy="49292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MUCCHE DA LATTE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Gli allevamenti di bovini da latte non prevedono solo lo sfruttamento delle mucche sempre gravide ma anche lo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smaltimento dei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loro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cuccioli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che vengono messi al mondo solo per attivare fisiologicamente l’allattamento naturale della mucca che poi viene spremuta come un limone mentre il vitello finisce dritto al macello. </a:t>
            </a:r>
          </a:p>
          <a:p>
            <a:pPr marL="0" marR="0" lvl="0" indent="0" algn="just" defTabSz="914400" rtl="0" eaLnBrk="1" fontAlgn="base" latinLnBrk="0" hangingPunct="1">
              <a:lnSpc>
                <a:spcPct val="100000"/>
              </a:lnSpc>
              <a:spcBef>
                <a:spcPct val="0"/>
              </a:spcBef>
              <a:spcAft>
                <a:spcPts val="625"/>
              </a:spcAft>
              <a:buClrTx/>
              <a:buSzTx/>
              <a:buFontTx/>
              <a:buNone/>
              <a:tabLst/>
            </a:pP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La mucca da latte in natura vive oltre 20 anni. Nell’allevamento intensivo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la sua vita si accorcia a 5 anni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perché viene allevata per produrre fino a 10 volte la quantità di latte che dovrebbe produrre secondo natura. Inoltre per garantire la sua salute viene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imbottita di farmaci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proteine e antibiotici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per ridurre la formazione di mastiti alle mammelle e altre malattie dovute al forte stress e alla mungitura che avviene ripetutamente con macchinari automatizzati che spremono le mammelle senza alcun riguardo.</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357158" y="164305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10</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428596" y="247650"/>
            <a:ext cx="8358246" cy="62531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GALLINE OVAIOLE</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Con l’industrializzazione si sono selezionati esemplari di galline particolarmente “produttive”, fino ad arrivare ad ottenere una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specie selezionata</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che ne produceva fino a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120 in tutto l’anno</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ma naturalmente gli allevatori non erano ancora soddisfatti. Nei moderni allevamenti le galline depongono in media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300 uova</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all’anno</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più di 20 volte la quantità di uova deposta dai loro progenitori selvatici.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Questa produttività è stata ottenuta per mezzo di ulteriore selezione e per mezzo di particolari condizioni in cui queste bestiole sono costrette a vivere: continuamente stimolate alla deposizione tramite luce artificiale e determinate temperature; nutrite con mangimi specifici.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Un volatile non si sognerebbe mai di deporre uova su uova: in natura depone uova e poi comincia la covata. E allora perché queste galline, seppur selezionate e dopate sfornano continuamente uova? Perché</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 le uova le vengono continuamente sottratte</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In natura le uova è normale che vengano predate e ovviamente gli animali si sono evoluti per sopravvivere anche a questa condizione, deponendo altre uova nel caso quelle precedenti siano state sottratte (predate, agli occhi del loro istinto). L’istinto riproduttivo è forte in loro così come in noi.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La sottrazione continua delle uova provoca un forte stress nella gallina, un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doppio stress</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 typeface="Arial" pitchFamily="34" charset="0"/>
              <a:buChar char="•"/>
              <a:tabLst/>
            </a:pP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       emotivo </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perché per la gallina la perdita delle uova è un trauma (è praticamente sapere che i propri cuccioli sono stati mangiati)</a:t>
            </a:r>
          </a:p>
          <a:p>
            <a:pPr marL="0" marR="0" lvl="0" indent="0" algn="l" defTabSz="914400" rtl="0" eaLnBrk="1" fontAlgn="base" latinLnBrk="0" hangingPunct="1">
              <a:lnSpc>
                <a:spcPct val="100000"/>
              </a:lnSpc>
              <a:spcBef>
                <a:spcPct val="0"/>
              </a:spcBef>
              <a:spcAft>
                <a:spcPct val="0"/>
              </a:spcAft>
              <a:buClr>
                <a:srgbClr val="666666"/>
              </a:buClr>
              <a:buSzTx/>
              <a:buFont typeface="Arial" pitchFamily="34" charset="0"/>
              <a:buChar char="•"/>
              <a:tabLst/>
            </a:pP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       fisico </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perché farà un’altra covata e la cosa non è indolore per la gallina</a:t>
            </a:r>
          </a:p>
          <a:p>
            <a:pPr marL="0" marR="0" lvl="0" indent="0" algn="l" defTabSz="914400" rtl="0" eaLnBrk="1" fontAlgn="base" latinLnBrk="0" hangingPunct="1">
              <a:lnSpc>
                <a:spcPct val="100000"/>
              </a:lnSpc>
              <a:spcBef>
                <a:spcPct val="0"/>
              </a:spcBef>
              <a:spcAft>
                <a:spcPct val="0"/>
              </a:spcAft>
              <a:buClr>
                <a:srgbClr val="666666"/>
              </a:buClr>
              <a:buSzTx/>
              <a:buFont typeface="Arial" pitchFamily="34" charset="0"/>
              <a:buChar char="•"/>
              <a:tabLst/>
            </a:pPr>
            <a:endParaRPr kumimoji="0" lang="it-IT" sz="1600" b="0" i="0" u="none" strike="noStrike" cap="none" normalizeH="0" baseline="0" dirty="0" smtClean="0">
              <a:ln>
                <a:noFill/>
              </a:ln>
              <a:solidFill>
                <a:srgbClr val="666666"/>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Sì, sembrerebbe che la per la gallina sia una cosa impegnativa e molto dolorosa; in più la formazione dell’uovo richiede la produzione di un sacco di sostanze che ovviamente la gallina sottrae a se stessa. La più gravosa è il calcio, che viene preso dalle ossa. Questo le porta a soffrire di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osteoporosi </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esponendole a rischio di fratture.</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666666"/>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11 cose da sapere circa gli Animali e gli Allevamenti intensivi | Animal  Equality Italia"/>
          <p:cNvPicPr>
            <a:picLocks noChangeAspect="1" noChangeArrowheads="1"/>
          </p:cNvPicPr>
          <p:nvPr/>
        </p:nvPicPr>
        <p:blipFill>
          <a:blip r:embed="rId2" cstate="print"/>
          <a:srcRect/>
          <a:stretch>
            <a:fillRect/>
          </a:stretch>
        </p:blipFill>
        <p:spPr bwMode="auto">
          <a:xfrm>
            <a:off x="428596" y="3857628"/>
            <a:ext cx="4114800" cy="2314575"/>
          </a:xfrm>
          <a:prstGeom prst="rect">
            <a:avLst/>
          </a:prstGeom>
          <a:noFill/>
          <a:ln w="9525">
            <a:noFill/>
            <a:miter lim="800000"/>
            <a:headEnd/>
            <a:tailEnd/>
          </a:ln>
        </p:spPr>
      </p:pic>
      <p:pic>
        <p:nvPicPr>
          <p:cNvPr id="93187" name="Picture 3" descr="17221d1f8fec8ffec95906f336cad27a - Copia"/>
          <p:cNvPicPr>
            <a:picLocks noChangeAspect="1" noChangeArrowheads="1"/>
          </p:cNvPicPr>
          <p:nvPr/>
        </p:nvPicPr>
        <p:blipFill>
          <a:blip r:embed="rId3"/>
          <a:srcRect/>
          <a:stretch>
            <a:fillRect/>
          </a:stretch>
        </p:blipFill>
        <p:spPr bwMode="auto">
          <a:xfrm>
            <a:off x="357158" y="642918"/>
            <a:ext cx="4210304" cy="2414016"/>
          </a:xfrm>
          <a:prstGeom prst="rect">
            <a:avLst/>
          </a:prstGeom>
          <a:noFill/>
          <a:ln w="9525">
            <a:noFill/>
            <a:miter lim="800000"/>
            <a:headEnd/>
            <a:tailEnd/>
          </a:ln>
        </p:spPr>
      </p:pic>
      <p:sp>
        <p:nvSpPr>
          <p:cNvPr id="93188" name="Text Box 4"/>
          <p:cNvSpPr txBox="1">
            <a:spLocks noChangeArrowheads="1"/>
          </p:cNvSpPr>
          <p:nvPr/>
        </p:nvSpPr>
        <p:spPr bwMode="auto">
          <a:xfrm>
            <a:off x="5072066" y="214290"/>
            <a:ext cx="3835400" cy="61436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GALLINE DA CARNE</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Per soddisfare la domanda di carne di pollo, contenuta soprattutto nel petto degli animali, sono state selezionate razze che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crescono</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sempre più rapidamente</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per poterle macellare il prima possibile. Attualmente il pollo da allevamento intensivo raggiunge il peso di abbattimento in circa 6 settimane, impiegando un terzo del tempo necessario rispetto a qualche decennio fa. </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Inoltre, sempre nell’ottica di far fronte all’enorme richiesta, i polli devono necessariamente essere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più grossi</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50 anni fa un esemplare adulto pesava meno di 1 kg, oggi ne pesa più di 4.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Questi ritmi di crescita innaturali comportano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seri problemi di salute</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ai giovani polli. I muscoli crescono più velocemente rispetto a zampe, cuore e polmoni, rendendo loro difficile camminare e respirare. In molti rimangono paralizzati e muoiono di fame e sete, impossibilitati a raggiungere acqua e cibo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428596" y="142852"/>
            <a:ext cx="778803"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11</a:t>
            </a:r>
            <a:endParaRPr lang="it-IT" dirty="0">
              <a:solidFill>
                <a:srgbClr val="FF0000"/>
              </a:solidFill>
              <a:latin typeface="Times New Roman" pitchFamily="18" charset="0"/>
              <a:cs typeface="Times New Roman" pitchFamily="18" charset="0"/>
            </a:endParaRPr>
          </a:p>
        </p:txBody>
      </p:sp>
      <p:sp>
        <p:nvSpPr>
          <p:cNvPr id="6" name="Rettangolo 5"/>
          <p:cNvSpPr/>
          <p:nvPr/>
        </p:nvSpPr>
        <p:spPr>
          <a:xfrm>
            <a:off x="500034" y="335756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12</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429256" y="785794"/>
            <a:ext cx="3498850" cy="40005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PULCINI MASCHI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Ogni anno in Europa</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 </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vengono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soppressi</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 330 milioni di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pulcini maschi</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 a distanza di 24 ore dalla schiusa. 40 milioni solo in Italia. Essi vengono soffocati o tritati in un macchinario dotato di lame.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Questo accade perché  l’allevatore non ha un vantaggio economico. Una volta cresciuti,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non depongono uova </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e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non possono essere destinati alla produzione di carne</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 perché crescono lentamente e il costo da sostenere è troppo elevato rispetto ai polli delle razze da carne.</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4211" name="Picture 3" descr="Nessuna descrizione della foto disponibile."/>
          <p:cNvPicPr>
            <a:picLocks noChangeAspect="1" noChangeArrowheads="1"/>
          </p:cNvPicPr>
          <p:nvPr/>
        </p:nvPicPr>
        <p:blipFill>
          <a:blip r:embed="rId2"/>
          <a:srcRect/>
          <a:stretch>
            <a:fillRect/>
          </a:stretch>
        </p:blipFill>
        <p:spPr bwMode="auto">
          <a:xfrm>
            <a:off x="571472" y="1357298"/>
            <a:ext cx="4183380" cy="3137535"/>
          </a:xfrm>
          <a:prstGeom prst="rect">
            <a:avLst/>
          </a:prstGeom>
          <a:noFill/>
          <a:ln w="9525">
            <a:noFill/>
            <a:miter lim="800000"/>
            <a:headEnd/>
            <a:tailEnd/>
          </a:ln>
        </p:spPr>
      </p:pic>
      <p:sp>
        <p:nvSpPr>
          <p:cNvPr id="5" name="Rettangolo 4"/>
          <p:cNvSpPr/>
          <p:nvPr/>
        </p:nvSpPr>
        <p:spPr>
          <a:xfrm>
            <a:off x="571472" y="85723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13</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786314" y="642918"/>
            <a:ext cx="3963987" cy="52864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1400"/>
              </a:spcBef>
              <a:spcAft>
                <a:spcPts val="600"/>
              </a:spcAft>
              <a:buClrTx/>
              <a:buSzTx/>
              <a:buFontTx/>
              <a:buNone/>
              <a:tabLst/>
            </a:pP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PULCINI FEMMINE</a:t>
            </a:r>
          </a:p>
          <a:p>
            <a:pPr marL="0" marR="0" lvl="0" indent="0" algn="just" defTabSz="914400" rtl="0" eaLnBrk="1" fontAlgn="base" latinLnBrk="0" hangingPunct="1">
              <a:lnSpc>
                <a:spcPct val="100000"/>
              </a:lnSpc>
              <a:spcBef>
                <a:spcPts val="1400"/>
              </a:spcBef>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Entro i primi 10 giorni di vita, i pulcini destinati a diventare galline ovaiole, subiscono la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mutilazione sistematica del becco</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Uno strumento apposito amputa la punta attraverso una lama incandescente e cauterizza istantaneamente la ferita. Non si deve pensare che questa operazione sia come tagliarsi le unghie. Il becco è ricco di terminazioni nervose e la sua amputazione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provoca </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quindi</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 molto dolore</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alle future galline.</a:t>
            </a:r>
          </a:p>
          <a:p>
            <a:pPr marL="0" marR="0" lvl="0" indent="0" algn="just" defTabSz="914400" rtl="0" eaLnBrk="1" fontAlgn="base" latinLnBrk="0" hangingPunct="1">
              <a:lnSpc>
                <a:spcPct val="100000"/>
              </a:lnSpc>
              <a:spcBef>
                <a:spcPct val="0"/>
              </a:spcBef>
              <a:spcAft>
                <a:spcPts val="500"/>
              </a:spcAft>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Il </a:t>
            </a:r>
            <a:r>
              <a:rPr kumimoji="0" lang="it-IT" sz="1600" b="0" i="0" u="none" strike="noStrike" cap="none" normalizeH="0" baseline="0" dirty="0" err="1" smtClean="0">
                <a:ln>
                  <a:noFill/>
                </a:ln>
                <a:solidFill>
                  <a:srgbClr val="212529"/>
                </a:solidFill>
                <a:effectLst/>
                <a:latin typeface="Times New Roman" pitchFamily="18" charset="0"/>
                <a:cs typeface="Arial" pitchFamily="34" charset="0"/>
              </a:rPr>
              <a:t>debeccaggio</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viene effettuato per limitare il continuo beccarsi e strapparsi le piume reciprocamente, causa di ferite e infezioni. Questi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comportamenti aggressivi</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sono sempre presenti negli allevamenti e sono conseguenza diretta della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condizione di stress</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 cui sono costretti gli animali.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5235" name="Picture 3" descr="Meglio un uovo biologico, che una gallina in gabbia – FREAKS"/>
          <p:cNvPicPr>
            <a:picLocks noChangeAspect="1" noChangeArrowheads="1"/>
          </p:cNvPicPr>
          <p:nvPr/>
        </p:nvPicPr>
        <p:blipFill>
          <a:blip r:embed="rId2"/>
          <a:srcRect/>
          <a:stretch>
            <a:fillRect/>
          </a:stretch>
        </p:blipFill>
        <p:spPr bwMode="auto">
          <a:xfrm>
            <a:off x="642910" y="1071546"/>
            <a:ext cx="3627120" cy="3010510"/>
          </a:xfrm>
          <a:prstGeom prst="rect">
            <a:avLst/>
          </a:prstGeom>
          <a:noFill/>
          <a:ln w="9525">
            <a:noFill/>
            <a:miter lim="800000"/>
            <a:headEnd/>
            <a:tailEnd/>
          </a:ln>
        </p:spPr>
      </p:pic>
      <p:sp>
        <p:nvSpPr>
          <p:cNvPr id="4" name="Rettangolo 3"/>
          <p:cNvSpPr/>
          <p:nvPr/>
        </p:nvSpPr>
        <p:spPr>
          <a:xfrm>
            <a:off x="714348" y="57148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14</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4500562" y="285728"/>
            <a:ext cx="4524379" cy="6286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MAIALI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Lo stress causato da un ambiente privo di stimoli e l’affollamento dei recinti in cui sono costretti portano gli animali a diventare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facilmente aggressivi</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Non avendo altro a disposizione, i suini rivolgono il proprio disagio e la propria attenzione sui compagni di recinto, in particolare sulle code dei “vicini”. Da qui, quindi, i graffi che spesso i suini si fanno reciprocamente e le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morsicature delle code</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che possono causare infezioni e malattie. </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Per cercare di ridurre il rischio di morsicatura della coda e di altri danni a scapito degli altri suini, nei primi 7 giorni di vita vengono inflitte ai suinetti alcune mutilazioni in modo sistematico, ossia di routine: il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mozzamento della coda</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e talora anche la troncatura dei denti. Tutto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senza l’uso di anestesia o di analgesici.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La carne di maiale può talora sviluppare in corso di cottura o di consumo un odore sgradevole, il cosiddetto “odore del verro”. Benché l’incidenza di questo fenomeno sia bassa, l'industria suinicola ha scelto di castrare i maschi per evitare l’insorgere del problema. E infatti, circa 250.000 suini vengono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castrati</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ogni giorno nell’Unione Europea, di solito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senza anestesia</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6259" name="Picture 3" descr="cibo1-maiali-mutilati_essereanimali"/>
          <p:cNvPicPr>
            <a:picLocks noChangeAspect="1" noChangeArrowheads="1"/>
          </p:cNvPicPr>
          <p:nvPr/>
        </p:nvPicPr>
        <p:blipFill>
          <a:blip r:embed="rId2"/>
          <a:srcRect/>
          <a:stretch>
            <a:fillRect/>
          </a:stretch>
        </p:blipFill>
        <p:spPr bwMode="auto">
          <a:xfrm>
            <a:off x="214282" y="2000240"/>
            <a:ext cx="4114800" cy="2743200"/>
          </a:xfrm>
          <a:prstGeom prst="rect">
            <a:avLst/>
          </a:prstGeom>
          <a:noFill/>
          <a:ln w="9525">
            <a:noFill/>
            <a:miter lim="800000"/>
            <a:headEnd/>
            <a:tailEnd/>
          </a:ln>
        </p:spPr>
      </p:pic>
      <p:sp>
        <p:nvSpPr>
          <p:cNvPr id="4" name="Rettangolo 3"/>
          <p:cNvSpPr/>
          <p:nvPr/>
        </p:nvSpPr>
        <p:spPr>
          <a:xfrm>
            <a:off x="285720" y="142873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15</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572132" y="1500174"/>
            <a:ext cx="3306762" cy="31432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MAIALI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I suinetti sono allontanati dalla madre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a 3-4 settimane di vita</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mentre l’età naturale di svezzamento è di circa 3-4 mesi. Sono quindi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inseriti in gruppi destinati all’ingrasso</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Stress, malattie e lotte tra gli animali si verificano spesso quando i suinetti svezzati vengono mescolati con suinetti a loro non familiari. Da qui i graffi che spesso riportano sul corpo.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7283" name="Picture 3" descr="Maiali maltrattati, videodenuncia Essere Animali | Attualità BOLOGNA"/>
          <p:cNvPicPr>
            <a:picLocks noChangeAspect="1" noChangeArrowheads="1"/>
          </p:cNvPicPr>
          <p:nvPr/>
        </p:nvPicPr>
        <p:blipFill>
          <a:blip r:embed="rId2"/>
          <a:srcRect/>
          <a:stretch>
            <a:fillRect/>
          </a:stretch>
        </p:blipFill>
        <p:spPr bwMode="auto">
          <a:xfrm>
            <a:off x="285720" y="1428736"/>
            <a:ext cx="4937760" cy="3294412"/>
          </a:xfrm>
          <a:prstGeom prst="rect">
            <a:avLst/>
          </a:prstGeom>
          <a:noFill/>
          <a:ln w="9525">
            <a:noFill/>
            <a:miter lim="800000"/>
            <a:headEnd/>
            <a:tailEnd/>
          </a:ln>
        </p:spPr>
      </p:pic>
      <p:sp>
        <p:nvSpPr>
          <p:cNvPr id="4" name="Rettangolo 3"/>
          <p:cNvSpPr/>
          <p:nvPr/>
        </p:nvSpPr>
        <p:spPr>
          <a:xfrm>
            <a:off x="357158" y="92867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16</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4"/>
            <a:ext cx="8786842" cy="369331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sz="2000" dirty="0" smtClean="0">
                <a:latin typeface="Times New Roman" pitchFamily="18" charset="0"/>
                <a:ea typeface="Times New Roman" pitchFamily="18" charset="0"/>
                <a:cs typeface="Times New Roman" pitchFamily="18" charset="0"/>
              </a:rPr>
              <a:t>	</a:t>
            </a:r>
            <a:r>
              <a:rPr lang="it-IT" altLang="zh-CN" sz="2000" b="1" dirty="0" smtClean="0">
                <a:latin typeface="Times New Roman" pitchFamily="18" charset="0"/>
                <a:ea typeface="Times New Roman" pitchFamily="18" charset="0"/>
                <a:cs typeface="Times New Roman" pitchFamily="18" charset="0"/>
              </a:rPr>
              <a:t>PRESENTAZIONE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realizzare </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attività </a:t>
            </a:r>
            <a:r>
              <a:rPr kumimoji="0" lang="it-IT" altLang="zh-CN"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bisogna fornire agli alunni il</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owerPoint riservato a loro. </a:t>
            </a:r>
            <a:r>
              <a:rPr lang="it-IT" altLang="zh-CN" dirty="0" smtClean="0">
                <a:latin typeface="Times New Roman" pitchFamily="18" charset="0"/>
                <a:ea typeface="Times New Roman" pitchFamily="18" charset="0"/>
                <a:cs typeface="Times New Roman" pitchFamily="18" charset="0"/>
              </a:rPr>
              <a:t>Il lavoro può essere svolto al computer a scuola (se c'è la possibilità) oppure a casa, individualmente oppure in gruppo. In sede di correzione del lavoro svolto, possono essere utilizzate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slide </a:t>
            </a:r>
            <a:r>
              <a:rPr lang="it-IT" altLang="zh-CN" dirty="0" smtClean="0">
                <a:latin typeface="Times New Roman" pitchFamily="18" charset="0"/>
                <a:ea typeface="Times New Roman" pitchFamily="18" charset="0"/>
                <a:cs typeface="Times New Roman" pitchFamily="18" charset="0"/>
              </a:rPr>
              <a:t>riservate al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docente: esse</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contengono</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risposte che gli alunni dovrebbero dare (parole in azzurro).</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caso in cui il docente decidesse di non far svolgere l’attività </a:t>
            </a:r>
            <a:r>
              <a:rPr lang="it-IT" altLang="zh-CN" dirty="0" err="1" smtClean="0">
                <a:latin typeface="Times New Roman" pitchFamily="18" charset="0"/>
                <a:ea typeface="Times New Roman" pitchFamily="18" charset="0"/>
                <a:cs typeface="Times New Roman" pitchFamily="18" charset="0"/>
              </a:rPr>
              <a:t>laboratoriale</a:t>
            </a:r>
            <a:r>
              <a:rPr lang="it-IT" altLang="zh-CN" dirty="0" smtClean="0">
                <a:latin typeface="Times New Roman" pitchFamily="18" charset="0"/>
                <a:ea typeface="Times New Roman" pitchFamily="18" charset="0"/>
                <a:cs typeface="Times New Roman" pitchFamily="18" charset="0"/>
              </a:rPr>
              <a:t>, il PowerPoint a lui riservato (ma, volendo, anche quello per gli alunni) può essere utilizzato per una </a:t>
            </a:r>
            <a:r>
              <a:rPr lang="it-IT" altLang="zh-CN" b="1" dirty="0" smtClean="0">
                <a:latin typeface="Times New Roman" pitchFamily="18" charset="0"/>
                <a:ea typeface="Times New Roman" pitchFamily="18" charset="0"/>
                <a:cs typeface="Times New Roman" pitchFamily="18" charset="0"/>
              </a:rPr>
              <a:t>lezione frontale.</a:t>
            </a:r>
          </a:p>
          <a:p>
            <a:pPr lvl="0" algn="just" fontAlgn="base">
              <a:spcBef>
                <a:spcPct val="0"/>
              </a:spcBef>
              <a:spcAft>
                <a:spcPct val="0"/>
              </a:spcAft>
            </a:pP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     Sito: </a:t>
            </a:r>
            <a:r>
              <a:rPr lang="it-IT" altLang="zh-CN" dirty="0" err="1" smtClean="0">
                <a:latin typeface="Times New Roman" pitchFamily="18" charset="0"/>
                <a:ea typeface="Times New Roman" pitchFamily="18" charset="0"/>
                <a:cs typeface="Times New Roman" pitchFamily="18" charset="0"/>
              </a:rPr>
              <a:t>c</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lasseattiva.jimdofree.com</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Alberto </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Staderini</a:t>
            </a:r>
            <a:endPar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0"/>
            <a:ext cx="728917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la tabella sulla base delle informazioni fornite in questa lezione.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14282" y="642915"/>
          <a:ext cx="8786873" cy="5977822"/>
        </p:xfrm>
        <a:graphic>
          <a:graphicData uri="http://schemas.openxmlformats.org/drawingml/2006/table">
            <a:tbl>
              <a:tblPr/>
              <a:tblGrid>
                <a:gridCol w="2249552"/>
                <a:gridCol w="2249552"/>
                <a:gridCol w="2216141"/>
                <a:gridCol w="2071628"/>
              </a:tblGrid>
              <a:tr h="297099">
                <a:tc>
                  <a:txBody>
                    <a:bodyPr/>
                    <a:lstStyle/>
                    <a:p>
                      <a:pPr algn="ctr">
                        <a:spcAft>
                          <a:spcPts val="0"/>
                        </a:spcAft>
                      </a:pPr>
                      <a:r>
                        <a:rPr lang="it-IT" sz="1200" b="1" dirty="0">
                          <a:latin typeface="Times New Roman"/>
                          <a:ea typeface="Times New Roman"/>
                          <a:cs typeface="Calibri"/>
                        </a:rPr>
                        <a:t>ANIMALI ALLEVATI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INTERVENTI DELL'UOMO</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MOTIVI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CONSEGUENZE PER GLI ANIMALI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7099">
                <a:tc rowSpan="3">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MUCCHE </a:t>
                      </a:r>
                      <a:r>
                        <a:rPr lang="it-IT" sz="1200" i="0" dirty="0">
                          <a:latin typeface="Times New Roman"/>
                          <a:ea typeface="Times New Roman"/>
                          <a:cs typeface="Mangal"/>
                        </a:rPr>
                        <a:t>DA LATTE</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r>
                        <a:rPr lang="it-IT" sz="1200" dirty="0">
                          <a:solidFill>
                            <a:srgbClr val="00B0F0"/>
                          </a:solidFill>
                          <a:latin typeface="Times New Roman"/>
                          <a:ea typeface="Times New Roman"/>
                          <a:cs typeface="Calibri"/>
                        </a:rPr>
                        <a:t>Smaltimento dei cuccioli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Aumentare il numero delle gravidanze</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2">
                  <a:txBody>
                    <a:bodyPr/>
                    <a:lstStyle/>
                    <a:p>
                      <a:pPr algn="just">
                        <a:spcBef>
                          <a:spcPts val="600"/>
                        </a:spcBef>
                        <a:spcAft>
                          <a:spcPts val="0"/>
                        </a:spcAft>
                      </a:pPr>
                      <a:r>
                        <a:rPr lang="it-IT" sz="1200">
                          <a:latin typeface="Times New Roman"/>
                          <a:ea typeface="Times New Roman"/>
                          <a:cs typeface="Calibri"/>
                        </a:rPr>
                        <a:t>Forte stress</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330626">
                <a:tc vMerge="1">
                  <a:txBody>
                    <a:bodyPr/>
                    <a:lstStyle/>
                    <a:p>
                      <a:endParaRPr lang="it-IT"/>
                    </a:p>
                  </a:txBody>
                  <a:tcPr/>
                </a:tc>
                <a:tc>
                  <a:txBody>
                    <a:bodyPr/>
                    <a:lstStyle/>
                    <a:p>
                      <a:pPr>
                        <a:spcBef>
                          <a:spcPts val="600"/>
                        </a:spcBef>
                        <a:spcAft>
                          <a:spcPts val="0"/>
                        </a:spcAft>
                      </a:pPr>
                      <a:r>
                        <a:rPr lang="it-IT" sz="1200" dirty="0">
                          <a:solidFill>
                            <a:srgbClr val="00B0F0"/>
                          </a:solidFill>
                          <a:latin typeface="Times New Roman"/>
                          <a:ea typeface="Times New Roman"/>
                          <a:cs typeface="Calibri"/>
                        </a:rPr>
                        <a:t>Mungitura meccanica</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Aumentare la produzione di latte</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vMerge="1">
                  <a:txBody>
                    <a:bodyPr/>
                    <a:lstStyle/>
                    <a:p>
                      <a:endParaRPr lang="it-IT"/>
                    </a:p>
                  </a:txBody>
                  <a:tcPr/>
                </a:tc>
              </a:tr>
              <a:tr h="445650">
                <a:tc vMerge="1">
                  <a:txBody>
                    <a:bodyPr/>
                    <a:lstStyle/>
                    <a:p>
                      <a:endParaRPr lang="it-IT"/>
                    </a:p>
                  </a:txBody>
                  <a:tcPr/>
                </a:tc>
                <a:tc>
                  <a:txBody>
                    <a:bodyPr/>
                    <a:lstStyle/>
                    <a:p>
                      <a:pPr>
                        <a:spcBef>
                          <a:spcPts val="600"/>
                        </a:spcBef>
                        <a:spcAft>
                          <a:spcPts val="600"/>
                        </a:spcAft>
                      </a:pPr>
                      <a:r>
                        <a:rPr lang="it-IT" sz="1200" dirty="0">
                          <a:latin typeface="Times New Roman"/>
                          <a:ea typeface="Times New Roman"/>
                          <a:cs typeface="Calibri"/>
                        </a:rPr>
                        <a:t>Somministrazione di farmaci, proteine e antibiotici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r>
                        <a:rPr lang="it-IT" sz="1200" dirty="0">
                          <a:solidFill>
                            <a:srgbClr val="00B0F0"/>
                          </a:solidFill>
                          <a:latin typeface="Times New Roman"/>
                          <a:ea typeface="Times New Roman"/>
                          <a:cs typeface="Calibri"/>
                        </a:rPr>
                        <a:t>Prevenire le mastiti alle mammelle e le malattie</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600"/>
                        </a:spcBef>
                        <a:spcAft>
                          <a:spcPts val="0"/>
                        </a:spcAft>
                      </a:pPr>
                      <a:r>
                        <a:rPr lang="it-IT" sz="1200">
                          <a:latin typeface="Times New Roman"/>
                          <a:ea typeface="Times New Roman"/>
                          <a:cs typeface="Calibri"/>
                        </a:rPr>
                        <a:t>Vita breve (5 anni)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098">
                <a:tc rowSpan="2">
                  <a:txBody>
                    <a:bodyPr/>
                    <a:lstStyle/>
                    <a:p>
                      <a:pPr algn="ctr">
                        <a:spcBef>
                          <a:spcPts val="600"/>
                        </a:spcBef>
                        <a:spcAft>
                          <a:spcPts val="600"/>
                        </a:spcAft>
                      </a:pPr>
                      <a:r>
                        <a:rPr lang="it-IT" sz="1200" i="0" dirty="0" smtClean="0">
                          <a:latin typeface="Times New Roman"/>
                          <a:ea typeface="Times New Roman"/>
                          <a:cs typeface="Mangal"/>
                        </a:rPr>
                        <a:t>GALLINE </a:t>
                      </a:r>
                      <a:r>
                        <a:rPr lang="it-IT" sz="1200" i="0" dirty="0">
                          <a:latin typeface="Times New Roman"/>
                          <a:ea typeface="Times New Roman"/>
                          <a:cs typeface="Mangal"/>
                        </a:rPr>
                        <a:t>DA CARNE</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spcBef>
                          <a:spcPts val="600"/>
                        </a:spcBef>
                        <a:spcAft>
                          <a:spcPts val="600"/>
                        </a:spcAft>
                      </a:pPr>
                      <a:r>
                        <a:rPr lang="it-IT" sz="1200" dirty="0">
                          <a:latin typeface="Times New Roman"/>
                          <a:ea typeface="Times New Roman"/>
                          <a:cs typeface="Calibri"/>
                        </a:rPr>
                        <a:t>Selezione di razze che crescono rapidamente e pesano di più</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spcBef>
                          <a:spcPts val="600"/>
                        </a:spcBef>
                        <a:spcAft>
                          <a:spcPts val="0"/>
                        </a:spcAft>
                      </a:pPr>
                      <a:r>
                        <a:rPr lang="it-IT" sz="1200" dirty="0">
                          <a:solidFill>
                            <a:srgbClr val="00B0F0"/>
                          </a:solidFill>
                          <a:latin typeface="Times New Roman"/>
                          <a:ea typeface="Times New Roman"/>
                          <a:cs typeface="Calibri"/>
                        </a:rPr>
                        <a:t>Aumentare la produzione di carne</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Vita breve</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297099">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spcBef>
                          <a:spcPts val="600"/>
                        </a:spcBef>
                        <a:spcAft>
                          <a:spcPts val="600"/>
                        </a:spcAft>
                      </a:pPr>
                      <a:r>
                        <a:rPr lang="it-IT" sz="1200">
                          <a:solidFill>
                            <a:srgbClr val="00B0F0"/>
                          </a:solidFill>
                          <a:latin typeface="Times New Roman"/>
                          <a:ea typeface="Times New Roman"/>
                          <a:cs typeface="Calibri"/>
                        </a:rPr>
                        <a:t>Difficoltà a camminare e a respirare</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8865">
                <a:tc rowSpan="4">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GALLINE </a:t>
                      </a:r>
                      <a:r>
                        <a:rPr lang="it-IT" sz="1200" i="0" dirty="0">
                          <a:latin typeface="Times New Roman"/>
                          <a:ea typeface="Times New Roman"/>
                          <a:cs typeface="Mangal"/>
                        </a:rPr>
                        <a:t>OVAIOLE</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21590">
                        <a:spcBef>
                          <a:spcPts val="600"/>
                        </a:spcBef>
                        <a:spcAft>
                          <a:spcPts val="0"/>
                        </a:spcAft>
                      </a:pPr>
                      <a:r>
                        <a:rPr lang="it-IT" sz="1200" i="0">
                          <a:solidFill>
                            <a:srgbClr val="00B0F0"/>
                          </a:solidFill>
                          <a:latin typeface="Times New Roman"/>
                          <a:ea typeface="Times New Roman"/>
                          <a:cs typeface="Mangal"/>
                        </a:rPr>
                        <a:t>Selezione di razze più produttive</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4">
                  <a:txBody>
                    <a:bodyPr/>
                    <a:lstStyle/>
                    <a:p>
                      <a:pPr>
                        <a:spcBef>
                          <a:spcPts val="600"/>
                        </a:spcBef>
                        <a:spcAft>
                          <a:spcPts val="0"/>
                        </a:spcAft>
                      </a:pPr>
                      <a:r>
                        <a:rPr lang="it-IT" sz="1200" dirty="0">
                          <a:latin typeface="Times New Roman"/>
                          <a:ea typeface="Times New Roman"/>
                          <a:cs typeface="Calibri"/>
                        </a:rPr>
                        <a:t>Aumentare la produzione di uova</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600"/>
                        </a:spcAft>
                      </a:pPr>
                      <a:r>
                        <a:rPr lang="it-IT" sz="1200" i="0">
                          <a:latin typeface="Times New Roman"/>
                          <a:ea typeface="Times New Roman"/>
                          <a:cs typeface="Mangal"/>
                        </a:rPr>
                        <a:t>Stress emotivo e fisico</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138234">
                <a:tc vMerge="1">
                  <a:txBody>
                    <a:bodyPr/>
                    <a:lstStyle/>
                    <a:p>
                      <a:endParaRPr lang="it-IT"/>
                    </a:p>
                  </a:txBody>
                  <a:tcPr/>
                </a:tc>
                <a:tc vMerge="1">
                  <a:txBody>
                    <a:bodyPr/>
                    <a:lstStyle/>
                    <a:p>
                      <a:endParaRPr lang="it-IT"/>
                    </a:p>
                  </a:txBody>
                  <a:tcPr/>
                </a:tc>
                <a:tc vMerge="1">
                  <a:txBody>
                    <a:bodyPr/>
                    <a:lstStyle/>
                    <a:p>
                      <a:endParaRPr lang="it-IT"/>
                    </a:p>
                  </a:txBody>
                  <a:tcPr/>
                </a:tc>
                <a:tc rowSpan="3">
                  <a:txBody>
                    <a:bodyPr/>
                    <a:lstStyle/>
                    <a:p>
                      <a:pPr>
                        <a:spcBef>
                          <a:spcPts val="600"/>
                        </a:spcBef>
                        <a:spcAft>
                          <a:spcPts val="600"/>
                        </a:spcAft>
                      </a:pPr>
                      <a:r>
                        <a:rPr lang="it-IT" sz="1200" i="0">
                          <a:latin typeface="Times New Roman"/>
                          <a:ea typeface="Times New Roman"/>
                          <a:cs typeface="Mangal"/>
                        </a:rPr>
                        <a:t> </a:t>
                      </a:r>
                      <a:r>
                        <a:rPr lang="it-IT" sz="1200" i="0">
                          <a:solidFill>
                            <a:srgbClr val="00B0F0"/>
                          </a:solidFill>
                          <a:latin typeface="Times New Roman"/>
                          <a:ea typeface="Times New Roman"/>
                          <a:cs typeface="Mangal"/>
                        </a:rPr>
                        <a:t>Osteoporosi</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8209">
                <a:tc vMerge="1">
                  <a:txBody>
                    <a:bodyPr/>
                    <a:lstStyle/>
                    <a:p>
                      <a:endParaRPr lang="it-IT"/>
                    </a:p>
                  </a:txBody>
                  <a:tcPr/>
                </a:tc>
                <a:tc>
                  <a:txBody>
                    <a:bodyPr/>
                    <a:lstStyle/>
                    <a:p>
                      <a:pPr marL="21590">
                        <a:spcBef>
                          <a:spcPts val="600"/>
                        </a:spcBef>
                        <a:spcAft>
                          <a:spcPts val="600"/>
                        </a:spcAft>
                      </a:pPr>
                      <a:r>
                        <a:rPr lang="it-IT" sz="1200" i="0" dirty="0">
                          <a:solidFill>
                            <a:srgbClr val="00B0F0"/>
                          </a:solidFill>
                          <a:latin typeface="Times New Roman"/>
                          <a:ea typeface="Times New Roman"/>
                          <a:cs typeface="Mangal"/>
                        </a:rPr>
                        <a:t>Stimolazione con luce artificiale e determinate temperature</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vMerge="1">
                  <a:txBody>
                    <a:bodyPr/>
                    <a:lstStyle/>
                    <a:p>
                      <a:endParaRPr lang="it-IT"/>
                    </a:p>
                  </a:txBody>
                  <a:tcPr/>
                </a:tc>
                <a:tc vMerge="1">
                  <a:txBody>
                    <a:bodyPr/>
                    <a:lstStyle/>
                    <a:p>
                      <a:endParaRPr lang="it-IT"/>
                    </a:p>
                  </a:txBody>
                  <a:tcPr/>
                </a:tc>
              </a:tr>
              <a:tr h="450808">
                <a:tc vMerge="1">
                  <a:txBody>
                    <a:bodyPr/>
                    <a:lstStyle/>
                    <a:p>
                      <a:endParaRPr lang="it-IT"/>
                    </a:p>
                  </a:txBody>
                  <a:tcPr/>
                </a:tc>
                <a:tc>
                  <a:txBody>
                    <a:bodyPr/>
                    <a:lstStyle/>
                    <a:p>
                      <a:pPr>
                        <a:spcBef>
                          <a:spcPts val="600"/>
                        </a:spcBef>
                        <a:spcAft>
                          <a:spcPts val="600"/>
                        </a:spcAft>
                      </a:pPr>
                      <a:r>
                        <a:rPr lang="it-IT" sz="1200" dirty="0">
                          <a:latin typeface="Times New Roman"/>
                          <a:ea typeface="Times New Roman"/>
                          <a:cs typeface="Calibri"/>
                        </a:rPr>
                        <a:t>Mangimi specifici per aumentare la produttività degli animali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it-IT"/>
                    </a:p>
                  </a:txBody>
                  <a:tcPr/>
                </a:tc>
                <a:tc vMerge="1">
                  <a:txBody>
                    <a:bodyPr/>
                    <a:lstStyle/>
                    <a:p>
                      <a:endParaRPr lang="it-IT"/>
                    </a:p>
                  </a:txBody>
                  <a:tcPr/>
                </a:tc>
              </a:tr>
              <a:tr h="594200">
                <a:tc rowSpan="2">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PULCINI</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1590">
                        <a:spcBef>
                          <a:spcPts val="600"/>
                        </a:spcBef>
                        <a:spcAft>
                          <a:spcPts val="600"/>
                        </a:spcAft>
                      </a:pPr>
                      <a:r>
                        <a:rPr lang="it-IT" sz="1200" i="0">
                          <a:solidFill>
                            <a:srgbClr val="00B0F0"/>
                          </a:solidFill>
                          <a:latin typeface="Times New Roman"/>
                          <a:ea typeface="Times New Roman"/>
                          <a:cs typeface="Mangal"/>
                        </a:rPr>
                        <a:t>Soppressione dei maschi per soffocamento o triturazione</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0"/>
                        </a:spcAft>
                      </a:pPr>
                      <a:r>
                        <a:rPr lang="it-IT" sz="1200" dirty="0">
                          <a:latin typeface="Times New Roman"/>
                          <a:ea typeface="Times New Roman"/>
                          <a:cs typeface="Calibri"/>
                        </a:rPr>
                        <a:t>Eliminare gli animali non necessari alla produzione di uova e carne</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2">
                  <a:txBody>
                    <a:bodyPr/>
                    <a:lstStyle/>
                    <a:p>
                      <a:pPr>
                        <a:spcBef>
                          <a:spcPts val="600"/>
                        </a:spcBef>
                        <a:spcAft>
                          <a:spcPts val="0"/>
                        </a:spcAft>
                      </a:pPr>
                      <a:r>
                        <a:rPr lang="it-IT" sz="1200" dirty="0">
                          <a:latin typeface="Times New Roman"/>
                          <a:ea typeface="Times New Roman"/>
                          <a:cs typeface="Calibri"/>
                        </a:rPr>
                        <a:t>Dolore e sofferenza</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7099">
                <a:tc vMerge="1">
                  <a:txBody>
                    <a:bodyPr/>
                    <a:lstStyle/>
                    <a:p>
                      <a:endParaRPr lang="it-IT"/>
                    </a:p>
                  </a:txBody>
                  <a:tcPr/>
                </a:tc>
                <a:tc>
                  <a:txBody>
                    <a:bodyPr/>
                    <a:lstStyle/>
                    <a:p>
                      <a:pPr marL="21590">
                        <a:spcBef>
                          <a:spcPts val="600"/>
                        </a:spcBef>
                        <a:spcAft>
                          <a:spcPts val="600"/>
                        </a:spcAft>
                      </a:pPr>
                      <a:r>
                        <a:rPr lang="it-IT" sz="1200" i="0">
                          <a:latin typeface="Times New Roman"/>
                          <a:ea typeface="Times New Roman"/>
                          <a:cs typeface="Mangal"/>
                        </a:rPr>
                        <a:t>Mutilazione del becco</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200" dirty="0">
                          <a:solidFill>
                            <a:srgbClr val="00B0F0"/>
                          </a:solidFill>
                          <a:latin typeface="Times New Roman"/>
                          <a:ea typeface="Times New Roman"/>
                          <a:cs typeface="Calibri"/>
                        </a:rPr>
                        <a:t>Evitare che gli animali si feriscano</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it-IT"/>
                    </a:p>
                  </a:txBody>
                  <a:tcPr/>
                </a:tc>
              </a:tr>
              <a:tr h="594200">
                <a:tc rowSpan="3">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MAIALI</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1590">
                        <a:spcBef>
                          <a:spcPts val="600"/>
                        </a:spcBef>
                        <a:spcAft>
                          <a:spcPts val="600"/>
                        </a:spcAft>
                      </a:pPr>
                      <a:r>
                        <a:rPr lang="it-IT" sz="1200" i="0">
                          <a:solidFill>
                            <a:srgbClr val="00B0F0"/>
                          </a:solidFill>
                          <a:latin typeface="Times New Roman"/>
                          <a:ea typeface="Times New Roman"/>
                          <a:cs typeface="Mangal"/>
                        </a:rPr>
                        <a:t>Taglio della coda dei suinetti senza anestesia</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Evitare le morsicature dovute all'aggressività degli animali rinchiusi in spazi ristretti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2">
                  <a:txBody>
                    <a:bodyPr/>
                    <a:lstStyle/>
                    <a:p>
                      <a:pPr>
                        <a:spcBef>
                          <a:spcPts val="600"/>
                        </a:spcBef>
                        <a:spcAft>
                          <a:spcPts val="0"/>
                        </a:spcAft>
                      </a:pPr>
                      <a:r>
                        <a:rPr lang="it-IT" sz="1200" dirty="0">
                          <a:solidFill>
                            <a:srgbClr val="00B0F0"/>
                          </a:solidFill>
                          <a:latin typeface="Times New Roman"/>
                          <a:ea typeface="Times New Roman"/>
                          <a:cs typeface="Calibri"/>
                        </a:rPr>
                        <a:t>Dolore e sofferenza</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640106">
                <a:tc vMerge="1">
                  <a:txBody>
                    <a:bodyPr/>
                    <a:lstStyle/>
                    <a:p>
                      <a:endParaRPr lang="it-IT"/>
                    </a:p>
                  </a:txBody>
                  <a:tcPr/>
                </a:tc>
                <a:tc>
                  <a:txBody>
                    <a:bodyPr/>
                    <a:lstStyle/>
                    <a:p>
                      <a:pPr>
                        <a:spcBef>
                          <a:spcPts val="600"/>
                        </a:spcBef>
                        <a:spcAft>
                          <a:spcPts val="0"/>
                        </a:spcAft>
                      </a:pPr>
                      <a:r>
                        <a:rPr lang="it-IT" sz="1200">
                          <a:latin typeface="Times New Roman"/>
                          <a:ea typeface="Times New Roman"/>
                          <a:cs typeface="Calibri"/>
                        </a:rPr>
                        <a:t>Castrazione dei suinetti senza anestesia</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r>
                        <a:rPr lang="it-IT" sz="1200" dirty="0">
                          <a:solidFill>
                            <a:srgbClr val="00B0F0"/>
                          </a:solidFill>
                          <a:latin typeface="Times New Roman"/>
                          <a:ea typeface="Times New Roman"/>
                          <a:cs typeface="Calibri"/>
                        </a:rPr>
                        <a:t>Evitare che la carne emani un odore sgradevole quando viene cotta</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vMerge="1">
                  <a:txBody>
                    <a:bodyPr/>
                    <a:lstStyle/>
                    <a:p>
                      <a:endParaRPr lang="it-IT"/>
                    </a:p>
                  </a:txBody>
                  <a:tcPr/>
                </a:tc>
              </a:tr>
              <a:tr h="445650">
                <a:tc vMerge="1">
                  <a:txBody>
                    <a:bodyPr/>
                    <a:lstStyle/>
                    <a:p>
                      <a:endParaRPr lang="it-IT"/>
                    </a:p>
                  </a:txBody>
                  <a:tcPr/>
                </a:tc>
                <a:tc>
                  <a:txBody>
                    <a:bodyPr/>
                    <a:lstStyle/>
                    <a:p>
                      <a:pPr>
                        <a:spcBef>
                          <a:spcPts val="600"/>
                        </a:spcBef>
                        <a:spcAft>
                          <a:spcPts val="600"/>
                        </a:spcAft>
                      </a:pPr>
                      <a:r>
                        <a:rPr lang="it-IT" sz="1200">
                          <a:solidFill>
                            <a:srgbClr val="00B0F0"/>
                          </a:solidFill>
                          <a:latin typeface="Times New Roman"/>
                          <a:ea typeface="Times New Roman"/>
                          <a:cs typeface="Calibri"/>
                        </a:rPr>
                        <a:t>Inserimento precoce dei suinetti in gruppi destinati all'ingrasso</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r>
                        <a:rPr lang="it-IT" sz="1200">
                          <a:latin typeface="Times New Roman"/>
                          <a:ea typeface="Times New Roman"/>
                          <a:cs typeface="Calibri"/>
                        </a:rPr>
                        <a:t>Ridurre il periodo di allattamento</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r>
                        <a:rPr lang="it-IT" sz="1200" dirty="0">
                          <a:latin typeface="Times New Roman"/>
                          <a:ea typeface="Times New Roman"/>
                          <a:cs typeface="Calibri"/>
                        </a:rPr>
                        <a:t>Stress, malattie e lotte tra gli animali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3</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17145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Gli effetti dell’allevamento intensivo sull’ambiente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500034" y="4357694"/>
            <a:ext cx="8286808" cy="22860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Il 39% dei gas serra prodotti dagli allevamenti intensivi è dovuto al </a:t>
            </a:r>
            <a:r>
              <a:rPr kumimoji="0" lang="it-IT" b="1" i="0" u="none" strike="noStrike" cap="none" normalizeH="0" baseline="0" dirty="0" smtClean="0">
                <a:ln>
                  <a:noFill/>
                </a:ln>
                <a:solidFill>
                  <a:schemeClr val="tx1"/>
                </a:solidFill>
                <a:effectLst/>
                <a:latin typeface="Times New Roman" pitchFamily="18" charset="0"/>
                <a:cs typeface="Arial" pitchFamily="34" charset="0"/>
              </a:rPr>
              <a:t>metano</a:t>
            </a:r>
            <a:r>
              <a:rPr kumimoji="0" lang="it-IT" b="0" i="0" u="none" strike="noStrike" cap="none" normalizeH="0" baseline="0" dirty="0" smtClean="0">
                <a:ln>
                  <a:noFill/>
                </a:ln>
                <a:solidFill>
                  <a:schemeClr val="tx1"/>
                </a:solidFill>
                <a:effectLst/>
                <a:latin typeface="Times New Roman" pitchFamily="18" charset="0"/>
                <a:cs typeface="Arial" pitchFamily="34" charset="0"/>
              </a:rPr>
              <a:t> originato dal </a:t>
            </a:r>
            <a:r>
              <a:rPr kumimoji="0" lang="it-IT" b="1" i="0" u="none" strike="noStrike" cap="none" normalizeH="0" baseline="0" dirty="0" smtClean="0">
                <a:ln>
                  <a:noFill/>
                </a:ln>
                <a:solidFill>
                  <a:srgbClr val="00B0F0"/>
                </a:solidFill>
                <a:effectLst/>
                <a:latin typeface="Times New Roman" pitchFamily="18" charset="0"/>
                <a:cs typeface="Arial" pitchFamily="34" charset="0"/>
              </a:rPr>
              <a:t>processo digestivo</a:t>
            </a:r>
            <a:r>
              <a:rPr kumimoji="0" lang="it-IT" b="0" i="0" u="none" strike="noStrike" cap="none" normalizeH="0" baseline="0" dirty="0" smtClean="0">
                <a:ln>
                  <a:noFill/>
                </a:ln>
                <a:solidFill>
                  <a:schemeClr val="tx1"/>
                </a:solidFill>
                <a:effectLst/>
                <a:latin typeface="Times New Roman" pitchFamily="18" charset="0"/>
                <a:cs typeface="Arial" pitchFamily="34" charset="0"/>
              </a:rPr>
              <a:t> e prodotto dalle flatulenze degli animali allevati, mentre il 10% è dovuto alle loro </a:t>
            </a:r>
            <a:r>
              <a:rPr kumimoji="0" lang="it-IT" b="1" i="0" u="none" strike="noStrike" cap="none" normalizeH="0" baseline="0" dirty="0" smtClean="0">
                <a:ln>
                  <a:noFill/>
                </a:ln>
                <a:solidFill>
                  <a:schemeClr val="tx1"/>
                </a:solidFill>
                <a:effectLst/>
                <a:latin typeface="Times New Roman" pitchFamily="18" charset="0"/>
                <a:cs typeface="Arial" pitchFamily="34" charset="0"/>
              </a:rPr>
              <a:t>deiezioni</a:t>
            </a:r>
            <a:r>
              <a:rPr kumimoji="0" lang="it-IT" b="0" i="0" u="none" strike="noStrike" cap="none" normalizeH="0" baseline="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smtClean="0">
                <a:ln>
                  <a:noFill/>
                </a:ln>
                <a:solidFill>
                  <a:srgbClr val="00B0F0"/>
                </a:solidFill>
                <a:effectLst/>
                <a:latin typeface="Times New Roman" pitchFamily="18" charset="0"/>
                <a:cs typeface="Arial" pitchFamily="34" charset="0"/>
              </a:rPr>
              <a:t>letame</a:t>
            </a:r>
            <a:r>
              <a:rPr kumimoji="0" lang="it-IT" b="0" i="0" u="none" strike="noStrike" cap="none" normalizeH="0" baseline="0" dirty="0" smtClean="0">
                <a:ln>
                  <a:noFill/>
                </a:ln>
                <a:solidFill>
                  <a:schemeClr val="tx1"/>
                </a:solidFill>
                <a:effectLst/>
                <a:latin typeface="Times New Roman" pitchFamily="18" charset="0"/>
                <a:cs typeface="Arial" pitchFamily="34" charset="0"/>
              </a:rPr>
              <a:t>). Il 45% dei gas serra è dovuto alla </a:t>
            </a:r>
            <a:r>
              <a:rPr kumimoji="0" lang="it-IT" b="1" i="0" u="none" strike="noStrike" cap="none" normalizeH="0" baseline="0" dirty="0" smtClean="0">
                <a:ln>
                  <a:noFill/>
                </a:ln>
                <a:solidFill>
                  <a:srgbClr val="00B0F0"/>
                </a:solidFill>
                <a:effectLst/>
                <a:latin typeface="Times New Roman" pitchFamily="18" charset="0"/>
                <a:cs typeface="Arial" pitchFamily="34" charset="0"/>
              </a:rPr>
              <a:t>produzione e lavorazione dei mangimi</a:t>
            </a:r>
            <a:r>
              <a:rPr kumimoji="0" lang="it-IT" b="0" i="0" u="none" strike="noStrike" cap="none" normalizeH="0" baseline="0" dirty="0" smtClean="0">
                <a:ln>
                  <a:noFill/>
                </a:ln>
                <a:solidFill>
                  <a:schemeClr val="tx1"/>
                </a:solidFill>
                <a:effectLst/>
                <a:latin typeface="Times New Roman" pitchFamily="18" charset="0"/>
                <a:cs typeface="Arial" pitchFamily="34" charset="0"/>
              </a:rPr>
              <a:t> che richiedono l'uso di combustibili fossili la cui combustione genera </a:t>
            </a:r>
            <a:r>
              <a:rPr kumimoji="0" lang="it-IT" b="1" i="0" u="none" strike="noStrike" cap="none" normalizeH="0" baseline="0" dirty="0" smtClean="0">
                <a:ln>
                  <a:noFill/>
                </a:ln>
                <a:solidFill>
                  <a:schemeClr val="tx1"/>
                </a:solidFill>
                <a:effectLst/>
                <a:latin typeface="Times New Roman" pitchFamily="18" charset="0"/>
                <a:cs typeface="Arial" pitchFamily="34" charset="0"/>
              </a:rPr>
              <a:t>anidride carbonica</a:t>
            </a:r>
            <a:r>
              <a:rPr kumimoji="0" lang="it-IT" b="0" i="0" u="none" strike="noStrike" cap="none" normalizeH="0" baseline="0" dirty="0" smtClean="0">
                <a:ln>
                  <a:noFill/>
                </a:ln>
                <a:solidFill>
                  <a:schemeClr val="tx1"/>
                </a:solidFill>
                <a:effectLst/>
                <a:latin typeface="Times New Roman" pitchFamily="18" charset="0"/>
                <a:cs typeface="Arial" pitchFamily="34" charset="0"/>
              </a:rPr>
              <a:t>. Il 6% è  dovuto al </a:t>
            </a:r>
            <a:r>
              <a:rPr kumimoji="0" lang="it-IT" b="1" i="0" u="none" strike="noStrike" cap="none" normalizeH="0" baseline="0" dirty="0" smtClean="0">
                <a:ln>
                  <a:noFill/>
                </a:ln>
                <a:solidFill>
                  <a:srgbClr val="00B0F0"/>
                </a:solidFill>
                <a:effectLst/>
                <a:latin typeface="Times New Roman" pitchFamily="18" charset="0"/>
                <a:cs typeface="Arial" pitchFamily="34" charset="0"/>
              </a:rPr>
              <a:t>trasporto</a:t>
            </a:r>
            <a:r>
              <a:rPr kumimoji="0" lang="it-IT" b="0" i="0" u="none" strike="noStrike" cap="none" normalizeH="0" baseline="0" dirty="0" smtClean="0">
                <a:ln>
                  <a:noFill/>
                </a:ln>
                <a:solidFill>
                  <a:schemeClr val="tx1"/>
                </a:solidFill>
                <a:effectLst/>
                <a:latin typeface="Times New Roman" pitchFamily="18" charset="0"/>
                <a:cs typeface="Arial" pitchFamily="34" charset="0"/>
              </a:rPr>
              <a:t> dei mangimi stessi.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La maggior percentuale di gas serra è prodotta dagli allevamenti di </a:t>
            </a:r>
            <a:r>
              <a:rPr kumimoji="0" lang="it-IT" b="1" i="0" u="none" strike="noStrike" cap="none" normalizeH="0" baseline="0" dirty="0" smtClean="0">
                <a:ln>
                  <a:noFill/>
                </a:ln>
                <a:solidFill>
                  <a:srgbClr val="00B0F0"/>
                </a:solidFill>
                <a:effectLst/>
                <a:latin typeface="Times New Roman" pitchFamily="18" charset="0"/>
                <a:cs typeface="Arial" pitchFamily="34" charset="0"/>
              </a:rPr>
              <a:t>bovini da latte e da carne</a:t>
            </a:r>
            <a:r>
              <a:rPr kumimoji="0" lang="it-IT"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9331" name="Immagine 1" descr="C:\Users\utente\Documents\SITO\PROPOSTA MANUALE DI GEOGRAFIA\2°\8- SETTORE PRIMARIO\ALLEVAMENTO\1- DA USARE\ALLEVAMENTO INTENSIVO\INQUINAMENTO\tab1-kr7e-u31801389230680f1d-593x443corriere-web-sezioni.jpg"/>
          <p:cNvPicPr>
            <a:picLocks noChangeAspect="1" noChangeArrowheads="1"/>
          </p:cNvPicPr>
          <p:nvPr/>
        </p:nvPicPr>
        <p:blipFill>
          <a:blip r:embed="rId3"/>
          <a:srcRect/>
          <a:stretch>
            <a:fillRect/>
          </a:stretch>
        </p:blipFill>
        <p:spPr bwMode="auto">
          <a:xfrm>
            <a:off x="1214414" y="571480"/>
            <a:ext cx="7223760" cy="3602736"/>
          </a:xfrm>
          <a:prstGeom prst="rect">
            <a:avLst/>
          </a:prstGeom>
          <a:noFill/>
          <a:ln w="9525">
            <a:noFill/>
            <a:miter lim="800000"/>
            <a:headEnd/>
            <a:tailEnd/>
          </a:ln>
        </p:spPr>
      </p:pic>
      <p:sp>
        <p:nvSpPr>
          <p:cNvPr id="4" name="Rettangolo 3"/>
          <p:cNvSpPr/>
          <p:nvPr/>
        </p:nvSpPr>
        <p:spPr>
          <a:xfrm>
            <a:off x="214282" y="78579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17</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500034" y="4857760"/>
            <a:ext cx="8286808" cy="1143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it-IT" b="0" i="0" u="none" strike="noStrike" cap="none" normalizeH="0" baseline="0" dirty="0" smtClean="0">
                <a:ln>
                  <a:noFill/>
                </a:ln>
                <a:solidFill>
                  <a:srgbClr val="00B0F0"/>
                </a:solidFill>
                <a:effectLst/>
                <a:latin typeface="Times New Roman" pitchFamily="18" charset="0"/>
                <a:cs typeface="Arial" pitchFamily="34" charset="0"/>
              </a:rPr>
              <a:t>Il 7,1% delle emissioni di gas serra in Italia è dovuto all'</a:t>
            </a:r>
            <a:r>
              <a:rPr kumimoji="0" lang="it-IT" b="1" i="0" u="none" strike="noStrike" cap="none" normalizeH="0" baseline="0" dirty="0" smtClean="0">
                <a:ln>
                  <a:noFill/>
                </a:ln>
                <a:solidFill>
                  <a:srgbClr val="00B0F0"/>
                </a:solidFill>
                <a:effectLst/>
                <a:latin typeface="Times New Roman" pitchFamily="18" charset="0"/>
                <a:cs typeface="Arial" pitchFamily="34" charset="0"/>
              </a:rPr>
              <a:t>agricoltura</a:t>
            </a:r>
            <a:r>
              <a:rPr kumimoji="0" lang="it-IT" b="0" i="0" u="none" strike="noStrike" cap="none" normalizeH="0" baseline="0" dirty="0" smtClean="0">
                <a:ln>
                  <a:noFill/>
                </a:ln>
                <a:solidFill>
                  <a:srgbClr val="00B0F0"/>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cs typeface="Arial" pitchFamily="34" charset="0"/>
              </a:rPr>
              <a:t>All'interno del settore agricolo, più della metà delle emissioni di gas serra è dovuta alla </a:t>
            </a:r>
            <a:r>
              <a:rPr kumimoji="0" lang="it-IT" b="1" i="0" u="none" strike="noStrike" cap="none" normalizeH="0" baseline="0" dirty="0" smtClean="0">
                <a:ln>
                  <a:noFill/>
                </a:ln>
                <a:solidFill>
                  <a:srgbClr val="00B0F0"/>
                </a:solidFill>
                <a:effectLst/>
                <a:latin typeface="Times New Roman" pitchFamily="18" charset="0"/>
                <a:cs typeface="Arial" pitchFamily="34" charset="0"/>
              </a:rPr>
              <a:t>fermentazione enterica</a:t>
            </a:r>
            <a:r>
              <a:rPr kumimoji="0" lang="it-IT" b="0" i="0" u="none" strike="noStrike" cap="none" normalizeH="0" baseline="0" dirty="0" smtClean="0">
                <a:ln>
                  <a:noFill/>
                </a:ln>
                <a:solidFill>
                  <a:srgbClr val="00B0F0"/>
                </a:solidFill>
                <a:effectLst/>
                <a:latin typeface="Times New Roman" pitchFamily="18" charset="0"/>
                <a:cs typeface="Arial" pitchFamily="34" charset="0"/>
              </a:rPr>
              <a:t> (processo digestivo) e alle </a:t>
            </a:r>
            <a:r>
              <a:rPr kumimoji="0" lang="it-IT" b="1" i="0" u="none" strike="noStrike" cap="none" normalizeH="0" baseline="0" dirty="0" smtClean="0">
                <a:ln>
                  <a:noFill/>
                </a:ln>
                <a:solidFill>
                  <a:srgbClr val="00B0F0"/>
                </a:solidFill>
                <a:effectLst/>
                <a:latin typeface="Times New Roman" pitchFamily="18" charset="0"/>
                <a:cs typeface="Arial" pitchFamily="34" charset="0"/>
              </a:rPr>
              <a:t>deiezioni</a:t>
            </a:r>
            <a:r>
              <a:rPr kumimoji="0" lang="it-IT" b="0" i="0" u="none" strike="noStrike" cap="none" normalizeH="0" baseline="0" dirty="0" smtClean="0">
                <a:ln>
                  <a:noFill/>
                </a:ln>
                <a:solidFill>
                  <a:srgbClr val="00B0F0"/>
                </a:solidFill>
                <a:effectLst/>
                <a:latin typeface="Times New Roman" pitchFamily="18" charset="0"/>
                <a:cs typeface="Arial" pitchFamily="34" charset="0"/>
              </a:rPr>
              <a:t> degli animali allevati.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100355" name="Picture 3" descr="allevamenti-intensivi-inquinamento-grafica_essereanimali"/>
          <p:cNvPicPr>
            <a:picLocks noChangeAspect="1" noChangeArrowheads="1"/>
          </p:cNvPicPr>
          <p:nvPr/>
        </p:nvPicPr>
        <p:blipFill>
          <a:blip r:embed="rId2"/>
          <a:srcRect/>
          <a:stretch>
            <a:fillRect/>
          </a:stretch>
        </p:blipFill>
        <p:spPr bwMode="auto">
          <a:xfrm>
            <a:off x="1643042" y="642918"/>
            <a:ext cx="6978015" cy="3866198"/>
          </a:xfrm>
          <a:prstGeom prst="rect">
            <a:avLst/>
          </a:prstGeom>
          <a:noFill/>
          <a:ln w="9525">
            <a:noFill/>
            <a:miter lim="800000"/>
            <a:headEnd/>
            <a:tailEnd/>
          </a:ln>
        </p:spPr>
      </p:pic>
      <p:sp>
        <p:nvSpPr>
          <p:cNvPr id="5" name="Rettangolo 4"/>
          <p:cNvSpPr/>
          <p:nvPr/>
        </p:nvSpPr>
        <p:spPr>
          <a:xfrm>
            <a:off x="500034" y="78579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18</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57158" y="3786190"/>
            <a:ext cx="8501122" cy="28575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500"/>
              </a:spcBef>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Il </a:t>
            </a:r>
            <a:r>
              <a:rPr kumimoji="0" lang="it-IT" b="1" i="0" u="none" strike="noStrike" cap="none" normalizeH="0" baseline="0" dirty="0" smtClean="0">
                <a:ln>
                  <a:noFill/>
                </a:ln>
                <a:solidFill>
                  <a:schemeClr val="tx1"/>
                </a:solidFill>
                <a:effectLst/>
                <a:latin typeface="Times New Roman" pitchFamily="18" charset="0"/>
                <a:cs typeface="Arial" pitchFamily="34" charset="0"/>
              </a:rPr>
              <a:t>particolato</a:t>
            </a:r>
            <a:r>
              <a:rPr kumimoji="0" lang="it-IT" b="0" i="0" u="none" strike="noStrike" cap="none" normalizeH="0" baseline="0" dirty="0" smtClean="0">
                <a:ln>
                  <a:noFill/>
                </a:ln>
                <a:solidFill>
                  <a:schemeClr val="tx1"/>
                </a:solidFill>
                <a:effectLst/>
                <a:latin typeface="Times New Roman" pitchFamily="18" charset="0"/>
                <a:cs typeface="Arial" pitchFamily="34" charset="0"/>
              </a:rPr>
              <a:t>, PM dall’inglese </a:t>
            </a:r>
            <a:r>
              <a:rPr kumimoji="0" lang="it-IT" b="0" i="0" u="none" strike="noStrike" cap="none" normalizeH="0" baseline="0" dirty="0" err="1" smtClean="0">
                <a:ln>
                  <a:noFill/>
                </a:ln>
                <a:solidFill>
                  <a:schemeClr val="tx1"/>
                </a:solidFill>
                <a:effectLst/>
                <a:latin typeface="Times New Roman" pitchFamily="18" charset="0"/>
                <a:cs typeface="Arial" pitchFamily="34" charset="0"/>
              </a:rPr>
              <a:t>Particulate</a:t>
            </a:r>
            <a:r>
              <a:rPr kumimoji="0" lang="it-IT" b="0" i="0" u="none" strike="noStrike" cap="none" normalizeH="0" baseline="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err="1" smtClean="0">
                <a:ln>
                  <a:noFill/>
                </a:ln>
                <a:solidFill>
                  <a:schemeClr val="tx1"/>
                </a:solidFill>
                <a:effectLst/>
                <a:latin typeface="Times New Roman" pitchFamily="18" charset="0"/>
                <a:cs typeface="Arial" pitchFamily="34" charset="0"/>
              </a:rPr>
              <a:t>Matter</a:t>
            </a:r>
            <a:r>
              <a:rPr kumimoji="0" lang="it-IT" b="0" i="0" u="none" strike="noStrike" cap="none" normalizeH="0" baseline="0" dirty="0" smtClean="0">
                <a:ln>
                  <a:noFill/>
                </a:ln>
                <a:solidFill>
                  <a:schemeClr val="tx1"/>
                </a:solidFill>
                <a:effectLst/>
                <a:latin typeface="Times New Roman" pitchFamily="18" charset="0"/>
                <a:cs typeface="Arial" pitchFamily="34" charset="0"/>
              </a:rPr>
              <a:t>, è l’insieme delle </a:t>
            </a:r>
            <a:r>
              <a:rPr kumimoji="0" lang="it-IT" b="0" i="0" u="sng" strike="noStrike" cap="none" normalizeH="0" baseline="0" dirty="0" smtClean="0">
                <a:ln>
                  <a:noFill/>
                </a:ln>
                <a:solidFill>
                  <a:schemeClr val="tx1"/>
                </a:solidFill>
                <a:effectLst/>
                <a:latin typeface="Times New Roman" pitchFamily="18" charset="0"/>
                <a:cs typeface="Arial" pitchFamily="34" charset="0"/>
              </a:rPr>
              <a:t>sostanze sospese nell’aria</a:t>
            </a:r>
            <a:r>
              <a:rPr kumimoji="0" lang="it-IT" b="0" i="0" u="none" strike="noStrike" cap="none" normalizeH="0" baseline="0" dirty="0" smtClean="0">
                <a:ln>
                  <a:noFill/>
                </a:ln>
                <a:solidFill>
                  <a:schemeClr val="tx1"/>
                </a:solidFill>
                <a:effectLst/>
                <a:latin typeface="Times New Roman" pitchFamily="18" charset="0"/>
                <a:cs typeface="Arial" pitchFamily="34" charset="0"/>
              </a:rPr>
              <a:t> che hanno una dimensione fino a 100 micrometri (un micrometro è la millesima parte di un millimetro), considerate gli inquinanti di maggior impatto nelle aree urbane. </a:t>
            </a:r>
            <a:r>
              <a:rPr kumimoji="0" lang="it-IT" b="0" i="0" u="sng" strike="noStrike" cap="none" normalizeH="0" baseline="0" dirty="0" smtClean="0">
                <a:ln>
                  <a:noFill/>
                </a:ln>
                <a:solidFill>
                  <a:schemeClr val="tx1"/>
                </a:solidFill>
                <a:effectLst/>
                <a:latin typeface="Times New Roman" pitchFamily="18" charset="0"/>
                <a:cs typeface="Arial" pitchFamily="34" charset="0"/>
              </a:rPr>
              <a:t>Il PM 2,5 è la frazione più leggera</a:t>
            </a:r>
            <a:r>
              <a:rPr kumimoji="0" lang="it-IT" b="0" i="0" u="none" strike="noStrike" cap="none" normalizeH="0" baseline="0" dirty="0" smtClean="0">
                <a:ln>
                  <a:noFill/>
                </a:ln>
                <a:solidFill>
                  <a:schemeClr val="tx1"/>
                </a:solidFill>
                <a:effectLst/>
                <a:latin typeface="Times New Roman" pitchFamily="18" charset="0"/>
                <a:cs typeface="Arial" pitchFamily="34" charset="0"/>
              </a:rPr>
              <a:t>, quella che rimane più a lungo nell’atmosfera prima di cadere al suolo e </a:t>
            </a:r>
            <a:r>
              <a:rPr kumimoji="0" lang="it-IT" b="0" i="0" u="sng" strike="noStrike" cap="none" normalizeH="0" baseline="0" dirty="0" smtClean="0">
                <a:ln>
                  <a:noFill/>
                </a:ln>
                <a:solidFill>
                  <a:schemeClr val="tx1"/>
                </a:solidFill>
                <a:effectLst/>
                <a:latin typeface="Times New Roman" pitchFamily="18" charset="0"/>
                <a:cs typeface="Arial" pitchFamily="34" charset="0"/>
              </a:rPr>
              <a:t>che noi respiriamo maggiormente</a:t>
            </a:r>
            <a:r>
              <a:rPr kumimoji="0" lang="it-IT" b="0" i="0" u="none" strike="noStrike" cap="none" normalizeH="0" baseline="0" dirty="0" smtClean="0">
                <a:ln>
                  <a:noFill/>
                </a:ln>
                <a:solidFill>
                  <a:schemeClr val="tx1"/>
                </a:solidFill>
                <a:effectLst/>
                <a:latin typeface="Times New Roman" pitchFamily="18" charset="0"/>
                <a:cs typeface="Arial" pitchFamily="34" charset="0"/>
              </a:rPr>
              <a:t>. Sono proprio queste particelle a entrare più in profondità nei nostri </a:t>
            </a:r>
            <a:r>
              <a:rPr kumimoji="0" lang="it-IT" b="0" i="0" u="none" strike="noStrike" cap="none" normalizeH="0" baseline="0" dirty="0" smtClean="0">
                <a:ln>
                  <a:noFill/>
                </a:ln>
                <a:solidFill>
                  <a:srgbClr val="00B0F0"/>
                </a:solidFill>
                <a:effectLst/>
                <a:latin typeface="Times New Roman" pitchFamily="18" charset="0"/>
                <a:cs typeface="Arial" pitchFamily="34" charset="0"/>
              </a:rPr>
              <a:t>polmoni</a:t>
            </a:r>
            <a:r>
              <a:rPr kumimoji="0" lang="it-IT" b="0" i="0" u="none" strike="noStrike" cap="none" normalizeH="0" baseline="0" dirty="0" smtClean="0">
                <a:ln>
                  <a:noFill/>
                </a:ln>
                <a:solidFill>
                  <a:schemeClr val="tx1"/>
                </a:solidFill>
                <a:effectLst/>
                <a:latin typeface="Times New Roman" pitchFamily="18" charset="0"/>
                <a:cs typeface="Arial" pitchFamily="34" charset="0"/>
              </a:rPr>
              <a:t>, aumentando il </a:t>
            </a:r>
            <a:r>
              <a:rPr kumimoji="0" lang="it-IT" b="0" i="0" u="sng" strike="noStrike" cap="none" normalizeH="0" baseline="0" dirty="0" smtClean="0">
                <a:ln>
                  <a:noFill/>
                </a:ln>
                <a:solidFill>
                  <a:schemeClr val="tx1"/>
                </a:solidFill>
                <a:effectLst/>
                <a:latin typeface="Times New Roman" pitchFamily="18" charset="0"/>
                <a:cs typeface="Arial" pitchFamily="34" charset="0"/>
              </a:rPr>
              <a:t>rischio di </a:t>
            </a:r>
            <a:r>
              <a:rPr kumimoji="0" lang="it-IT" b="0" i="0" u="sng" strike="noStrike" cap="none" normalizeH="0" baseline="0" dirty="0" smtClean="0">
                <a:ln>
                  <a:noFill/>
                </a:ln>
                <a:solidFill>
                  <a:srgbClr val="00B0F0"/>
                </a:solidFill>
                <a:effectLst/>
                <a:latin typeface="Times New Roman" pitchFamily="18" charset="0"/>
                <a:cs typeface="Arial" pitchFamily="34" charset="0"/>
              </a:rPr>
              <a:t>malattie gravi</a:t>
            </a:r>
            <a:r>
              <a:rPr kumimoji="0" lang="it-IT" b="0" i="0" u="none" strike="noStrike" cap="none" normalizeH="0" baseline="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smtClean="0">
                <a:ln>
                  <a:noFill/>
                </a:ln>
                <a:solidFill>
                  <a:srgbClr val="00B0F0"/>
                </a:solidFill>
                <a:effectLst/>
                <a:latin typeface="Times New Roman" pitchFamily="18" charset="0"/>
                <a:cs typeface="Arial" pitchFamily="34" charset="0"/>
              </a:rPr>
              <a:t>asma</a:t>
            </a:r>
            <a:r>
              <a:rPr kumimoji="0" lang="it-IT" b="0" i="0" u="none" strike="noStrike" cap="none" normalizeH="0" baseline="0" dirty="0" smtClean="0">
                <a:ln>
                  <a:noFill/>
                </a:ln>
                <a:solidFill>
                  <a:schemeClr val="tx1"/>
                </a:solidFill>
                <a:effectLst/>
                <a:latin typeface="Times New Roman" pitchFamily="18" charset="0"/>
                <a:cs typeface="Arial" pitchFamily="34" charset="0"/>
              </a:rPr>
              <a:t>, bronchiti, allergie, tumori, problemi </a:t>
            </a:r>
            <a:r>
              <a:rPr kumimoji="0" lang="it-IT" b="0" i="0" u="none" strike="noStrike" cap="none" normalizeH="0" baseline="0" dirty="0" smtClean="0">
                <a:ln>
                  <a:noFill/>
                </a:ln>
                <a:solidFill>
                  <a:srgbClr val="00B0F0"/>
                </a:solidFill>
                <a:effectLst/>
                <a:latin typeface="Times New Roman" pitchFamily="18" charset="0"/>
                <a:cs typeface="Arial" pitchFamily="34" charset="0"/>
              </a:rPr>
              <a:t>cardio-circolatori</a:t>
            </a:r>
            <a:r>
              <a:rPr kumimoji="0" lang="it-IT"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Il particolato </a:t>
            </a:r>
            <a:r>
              <a:rPr kumimoji="0" lang="it-IT" b="1" i="0" u="none" strike="noStrike" cap="none" normalizeH="0" baseline="0" dirty="0" smtClean="0">
                <a:ln>
                  <a:noFill/>
                </a:ln>
                <a:solidFill>
                  <a:schemeClr val="tx1"/>
                </a:solidFill>
                <a:effectLst/>
                <a:latin typeface="Times New Roman" pitchFamily="18" charset="0"/>
                <a:cs typeface="Arial" pitchFamily="34" charset="0"/>
              </a:rPr>
              <a:t>primario </a:t>
            </a:r>
            <a:r>
              <a:rPr kumimoji="0" lang="it-IT" b="0" i="0" u="none" strike="noStrike" cap="none" normalizeH="0" baseline="0" dirty="0" smtClean="0">
                <a:ln>
                  <a:noFill/>
                </a:ln>
                <a:solidFill>
                  <a:schemeClr val="tx1"/>
                </a:solidFill>
                <a:effectLst/>
                <a:latin typeface="Times New Roman" pitchFamily="18" charset="0"/>
                <a:cs typeface="Arial" pitchFamily="34" charset="0"/>
              </a:rPr>
              <a:t>è quello </a:t>
            </a:r>
            <a:r>
              <a:rPr kumimoji="0" lang="it-IT" b="0" i="0" u="none" strike="noStrike" cap="none" normalizeH="0" baseline="0" dirty="0" smtClean="0">
                <a:ln>
                  <a:noFill/>
                </a:ln>
                <a:solidFill>
                  <a:srgbClr val="00B0F0"/>
                </a:solidFill>
                <a:effectLst/>
                <a:latin typeface="Times New Roman" pitchFamily="18" charset="0"/>
                <a:cs typeface="Arial" pitchFamily="34" charset="0"/>
              </a:rPr>
              <a:t>direttamente emesso dalle sorgenti inquinanti</a:t>
            </a:r>
            <a:r>
              <a:rPr kumimoji="0" lang="it-IT" b="0" i="0" u="none" strike="noStrike" cap="none" normalizeH="0" baseline="0" dirty="0" smtClean="0">
                <a:ln>
                  <a:noFill/>
                </a:ln>
                <a:solidFill>
                  <a:schemeClr val="tx1"/>
                </a:solidFill>
                <a:effectLst/>
                <a:latin typeface="Times New Roman" pitchFamily="18" charset="0"/>
                <a:cs typeface="Arial" pitchFamily="34" charset="0"/>
              </a:rPr>
              <a:t> (ad esempio dai tubi di scappamento delle auto), mentre il particolato </a:t>
            </a:r>
            <a:r>
              <a:rPr kumimoji="0" lang="it-IT" b="1" i="0" u="none" strike="noStrike" cap="none" normalizeH="0" baseline="0" dirty="0" smtClean="0">
                <a:ln>
                  <a:noFill/>
                </a:ln>
                <a:solidFill>
                  <a:schemeClr val="tx1"/>
                </a:solidFill>
                <a:effectLst/>
                <a:latin typeface="Times New Roman" pitchFamily="18" charset="0"/>
                <a:cs typeface="Arial" pitchFamily="34" charset="0"/>
              </a:rPr>
              <a:t>secondario</a:t>
            </a:r>
            <a:r>
              <a:rPr kumimoji="0" lang="it-IT" b="0" i="0" u="none" strike="noStrike" cap="none" normalizeH="0" baseline="0" dirty="0" smtClean="0">
                <a:ln>
                  <a:noFill/>
                </a:ln>
                <a:solidFill>
                  <a:schemeClr val="tx1"/>
                </a:solidFill>
                <a:effectLst/>
                <a:latin typeface="Times New Roman" pitchFamily="18" charset="0"/>
                <a:cs typeface="Arial" pitchFamily="34" charset="0"/>
              </a:rPr>
              <a:t> si forma </a:t>
            </a:r>
            <a:r>
              <a:rPr kumimoji="0" lang="it-IT" b="0" i="0" u="none" strike="noStrike" cap="none" normalizeH="0" baseline="0" dirty="0" smtClean="0">
                <a:ln>
                  <a:noFill/>
                </a:ln>
                <a:solidFill>
                  <a:srgbClr val="00B0F0"/>
                </a:solidFill>
                <a:effectLst/>
                <a:latin typeface="Times New Roman" pitchFamily="18" charset="0"/>
                <a:cs typeface="Arial" pitchFamily="34" charset="0"/>
              </a:rPr>
              <a:t>in atmosfera a causa dei processi chimico-fisici che coinvolgono le particelle già presenti.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101378" name="Immagine 2" descr="C:\Users\utente\Documents\SITO\PROPOSTA MANUALE DI GEOGRAFIA\2°\8- SETTORE PRIMARIO\ALLEVAMENTO\1- DA USARE\ALLEVAMENTO INTENSIVO\INQUINAMENTO\tab1-kr7e-u31801389230680f1d-593x443corriere-web-sezioni - Copia - Copia.jpg"/>
          <p:cNvPicPr>
            <a:picLocks noChangeAspect="1" noChangeArrowheads="1"/>
          </p:cNvPicPr>
          <p:nvPr/>
        </p:nvPicPr>
        <p:blipFill>
          <a:blip r:embed="rId3"/>
          <a:srcRect/>
          <a:stretch>
            <a:fillRect/>
          </a:stretch>
        </p:blipFill>
        <p:spPr bwMode="auto">
          <a:xfrm>
            <a:off x="1928792" y="214288"/>
            <a:ext cx="7051358" cy="3426143"/>
          </a:xfrm>
          <a:prstGeom prst="rect">
            <a:avLst/>
          </a:prstGeom>
          <a:noFill/>
          <a:ln w="9525">
            <a:noFill/>
            <a:miter lim="800000"/>
            <a:headEnd/>
            <a:tailEnd/>
          </a:ln>
        </p:spPr>
      </p:pic>
      <p:sp>
        <p:nvSpPr>
          <p:cNvPr id="4" name="Rettangolo 3"/>
          <p:cNvSpPr/>
          <p:nvPr/>
        </p:nvSpPr>
        <p:spPr>
          <a:xfrm>
            <a:off x="857224"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19</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572132" y="500042"/>
            <a:ext cx="3265488" cy="5857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Se si considera soltanto il </a:t>
            </a:r>
            <a:r>
              <a:rPr kumimoji="0" lang="it-IT" b="1" i="0" u="none" strike="noStrike" cap="none" normalizeH="0" baseline="0" dirty="0" smtClean="0">
                <a:ln>
                  <a:noFill/>
                </a:ln>
                <a:solidFill>
                  <a:srgbClr val="00B0F0"/>
                </a:solidFill>
                <a:effectLst/>
                <a:latin typeface="Times New Roman" pitchFamily="18" charset="0"/>
                <a:cs typeface="Arial" pitchFamily="34" charset="0"/>
              </a:rPr>
              <a:t>particolato primario</a:t>
            </a:r>
            <a:r>
              <a:rPr kumimoji="0" lang="it-IT" b="0" i="0" u="none" strike="noStrike" cap="none" normalizeH="0" baseline="0" dirty="0" smtClean="0">
                <a:ln>
                  <a:noFill/>
                </a:ln>
                <a:solidFill>
                  <a:schemeClr val="tx1"/>
                </a:solidFill>
                <a:effectLst/>
                <a:latin typeface="Times New Roman" pitchFamily="18" charset="0"/>
                <a:cs typeface="Arial" pitchFamily="34" charset="0"/>
              </a:rPr>
              <a:t>, il contributo dell'allevamento è </a:t>
            </a:r>
            <a:r>
              <a:rPr kumimoji="0" lang="it-IT" b="1" i="0" u="none" strike="noStrike" cap="none" normalizeH="0" baseline="0" dirty="0" smtClean="0">
                <a:ln>
                  <a:noFill/>
                </a:ln>
                <a:solidFill>
                  <a:srgbClr val="00B0F0"/>
                </a:solidFill>
                <a:effectLst/>
                <a:latin typeface="Times New Roman" pitchFamily="18" charset="0"/>
                <a:cs typeface="Arial" pitchFamily="34" charset="0"/>
              </a:rPr>
              <a:t>modesto</a:t>
            </a:r>
            <a:r>
              <a:rPr kumimoji="0" lang="it-IT" b="0" i="0" u="none" strike="noStrike" cap="none" normalizeH="0" baseline="0" dirty="0" smtClean="0">
                <a:ln>
                  <a:noFill/>
                </a:ln>
                <a:solidFill>
                  <a:srgbClr val="00B0F0"/>
                </a:solidFill>
                <a:effectLst/>
                <a:latin typeface="Times New Roman" pitchFamily="18" charset="0"/>
                <a:cs typeface="Arial" pitchFamily="34" charset="0"/>
              </a:rPr>
              <a:t> (1,7%)</a:t>
            </a:r>
            <a:r>
              <a:rPr kumimoji="0" lang="it-IT" b="0" i="0" u="none" strike="noStrike" cap="none" normalizeH="0" baseline="0" dirty="0" smtClean="0">
                <a:ln>
                  <a:noFill/>
                </a:ln>
                <a:solidFill>
                  <a:schemeClr val="tx1"/>
                </a:solidFill>
                <a:effectLst/>
                <a:latin typeface="Times New Roman" pitchFamily="18" charset="0"/>
                <a:cs typeface="Arial" pitchFamily="34" charset="0"/>
              </a:rPr>
              <a:t>. Mentre diventa </a:t>
            </a:r>
            <a:r>
              <a:rPr kumimoji="0" lang="it-IT" b="0" i="0" u="none" strike="noStrike" cap="none" normalizeH="0" baseline="0" dirty="0" smtClean="0">
                <a:ln>
                  <a:noFill/>
                </a:ln>
                <a:solidFill>
                  <a:srgbClr val="00B0F0"/>
                </a:solidFill>
                <a:effectLst/>
                <a:latin typeface="Times New Roman" pitchFamily="18" charset="0"/>
                <a:cs typeface="Arial" pitchFamily="34" charset="0"/>
              </a:rPr>
              <a:t>rilevante</a:t>
            </a:r>
            <a:r>
              <a:rPr kumimoji="0" lang="it-IT" b="0" i="0" u="none" strike="noStrike" cap="none" normalizeH="0" baseline="0" dirty="0" smtClean="0">
                <a:ln>
                  <a:noFill/>
                </a:ln>
                <a:solidFill>
                  <a:schemeClr val="tx1"/>
                </a:solidFill>
                <a:effectLst/>
                <a:latin typeface="Times New Roman" pitchFamily="18" charset="0"/>
                <a:cs typeface="Arial" pitchFamily="34" charset="0"/>
              </a:rPr>
              <a:t> se </a:t>
            </a:r>
            <a:r>
              <a:rPr kumimoji="0" lang="it-IT" b="0" i="0" u="none" strike="noStrike" cap="none" normalizeH="0" baseline="0" dirty="0" smtClean="0">
                <a:ln>
                  <a:noFill/>
                </a:ln>
                <a:solidFill>
                  <a:srgbClr val="00B0F0"/>
                </a:solidFill>
                <a:effectLst/>
                <a:latin typeface="Times New Roman" pitchFamily="18" charset="0"/>
                <a:cs typeface="Arial" pitchFamily="34" charset="0"/>
              </a:rPr>
              <a:t>si sommano </a:t>
            </a:r>
            <a:r>
              <a:rPr kumimoji="0" lang="it-IT" b="1" i="0" u="none" strike="noStrike" cap="none" normalizeH="0" baseline="0" dirty="0" smtClean="0">
                <a:ln>
                  <a:noFill/>
                </a:ln>
                <a:solidFill>
                  <a:srgbClr val="00B0F0"/>
                </a:solidFill>
                <a:effectLst/>
                <a:latin typeface="Times New Roman" pitchFamily="18" charset="0"/>
                <a:cs typeface="Arial" pitchFamily="34" charset="0"/>
              </a:rPr>
              <a:t>particolato primario e secondario</a:t>
            </a:r>
            <a:r>
              <a:rPr kumimoji="0" lang="it-IT" b="0" i="0" u="none" strike="noStrike" cap="none" normalizeH="0" baseline="0" dirty="0" smtClean="0">
                <a:ln>
                  <a:noFill/>
                </a:ln>
                <a:solidFill>
                  <a:schemeClr val="tx1"/>
                </a:solidFill>
                <a:effectLst/>
                <a:latin typeface="Times New Roman" pitchFamily="18" charset="0"/>
                <a:cs typeface="Arial" pitchFamily="34" charset="0"/>
              </a:rPr>
              <a:t>. In questo caso, l'allevamento, con il </a:t>
            </a:r>
            <a:r>
              <a:rPr kumimoji="0" lang="it-IT" b="0" i="0" u="none" strike="noStrike" cap="none" normalizeH="0" baseline="0" dirty="0" smtClean="0">
                <a:ln>
                  <a:noFill/>
                </a:ln>
                <a:solidFill>
                  <a:srgbClr val="00B0F0"/>
                </a:solidFill>
                <a:effectLst/>
                <a:latin typeface="Times New Roman" pitchFamily="18" charset="0"/>
                <a:cs typeface="Arial" pitchFamily="34" charset="0"/>
              </a:rPr>
              <a:t>15,1%</a:t>
            </a:r>
            <a:r>
              <a:rPr kumimoji="0" lang="it-IT" b="0" i="0" u="none" strike="noStrike" cap="none" normalizeH="0" baseline="0" dirty="0" smtClean="0">
                <a:ln>
                  <a:noFill/>
                </a:ln>
                <a:solidFill>
                  <a:schemeClr val="tx1"/>
                </a:solidFill>
                <a:effectLst/>
                <a:latin typeface="Times New Roman" pitchFamily="18" charset="0"/>
                <a:cs typeface="Arial" pitchFamily="34" charset="0"/>
              </a:rPr>
              <a:t>, si trova al </a:t>
            </a:r>
            <a:r>
              <a:rPr kumimoji="0" lang="it-IT" b="1" i="0" u="none" strike="noStrike" cap="none" normalizeH="0" baseline="0" dirty="0" smtClean="0">
                <a:ln>
                  <a:noFill/>
                </a:ln>
                <a:solidFill>
                  <a:srgbClr val="00B0F0"/>
                </a:solidFill>
                <a:effectLst/>
                <a:latin typeface="Times New Roman" pitchFamily="18" charset="0"/>
                <a:cs typeface="Arial" pitchFamily="34" charset="0"/>
              </a:rPr>
              <a:t>secondo posto</a:t>
            </a:r>
            <a:r>
              <a:rPr kumimoji="0" lang="it-IT" b="0" i="0" u="none" strike="noStrike" cap="none" normalizeH="0" baseline="0" dirty="0" smtClean="0">
                <a:ln>
                  <a:noFill/>
                </a:ln>
                <a:solidFill>
                  <a:srgbClr val="00B0F0"/>
                </a:solidFill>
                <a:effectLst/>
                <a:latin typeface="Times New Roman" pitchFamily="18" charset="0"/>
                <a:cs typeface="Arial" pitchFamily="34" charset="0"/>
              </a:rPr>
              <a:t> dopo il riscaldamento</a:t>
            </a:r>
            <a:r>
              <a:rPr kumimoji="0" lang="it-IT" b="0" i="0" u="none" strike="noStrike" cap="none" normalizeH="0" baseline="0" dirty="0" smtClean="0">
                <a:ln>
                  <a:noFill/>
                </a:ln>
                <a:solidFill>
                  <a:schemeClr val="tx1"/>
                </a:solidFill>
                <a:effectLst/>
                <a:latin typeface="Times New Roman" pitchFamily="18" charset="0"/>
                <a:cs typeface="Arial" pitchFamily="34" charset="0"/>
              </a:rPr>
              <a:t>. Questo perché gli allevamenti intensivi sono i principali responsabili di emissione di </a:t>
            </a:r>
            <a:r>
              <a:rPr kumimoji="0" lang="it-IT" b="1" i="0" u="none" strike="noStrike" cap="none" normalizeH="0" baseline="0" dirty="0" smtClean="0">
                <a:ln>
                  <a:noFill/>
                </a:ln>
                <a:solidFill>
                  <a:schemeClr val="tx1"/>
                </a:solidFill>
                <a:effectLst/>
                <a:latin typeface="Times New Roman" pitchFamily="18" charset="0"/>
                <a:cs typeface="Arial" pitchFamily="34" charset="0"/>
              </a:rPr>
              <a:t>ammoniaca</a:t>
            </a:r>
            <a:r>
              <a:rPr kumimoji="0" lang="it-IT" b="0" i="0" u="none" strike="noStrike" cap="none" normalizeH="0" baseline="0" dirty="0" smtClean="0">
                <a:ln>
                  <a:noFill/>
                </a:ln>
                <a:solidFill>
                  <a:schemeClr val="tx1"/>
                </a:solidFill>
                <a:effectLst/>
                <a:latin typeface="Times New Roman" pitchFamily="18" charset="0"/>
                <a:cs typeface="Arial" pitchFamily="34" charset="0"/>
              </a:rPr>
              <a:t> nell’aria (il 76,7% a livello nazionale nel 2015), principale fonte di </a:t>
            </a:r>
            <a:r>
              <a:rPr kumimoji="0" lang="it-IT" b="0" i="0" u="none" strike="noStrike" cap="none" normalizeH="0" baseline="0" dirty="0" smtClean="0">
                <a:ln>
                  <a:noFill/>
                </a:ln>
                <a:solidFill>
                  <a:srgbClr val="00B0F0"/>
                </a:solidFill>
                <a:effectLst/>
                <a:latin typeface="Times New Roman" pitchFamily="18" charset="0"/>
                <a:cs typeface="Arial" pitchFamily="34" charset="0"/>
              </a:rPr>
              <a:t>particolato secondario</a:t>
            </a:r>
            <a:r>
              <a:rPr kumimoji="0" lang="it-IT" b="0" i="0" u="none" strike="noStrike" cap="none" normalizeH="0" baseline="0" dirty="0" smtClean="0">
                <a:ln>
                  <a:noFill/>
                </a:ln>
                <a:solidFill>
                  <a:schemeClr val="tx1"/>
                </a:solidFill>
                <a:effectLst/>
                <a:latin typeface="Calibri" pitchFamily="34"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(derivante da trasformazioni fisico-chimiche in atmosfera a partire da gas precursori come ossidi di azoto e zolfo di origine industriale).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Immagine 1" descr="C:\Users\utente\Documents\SITO\PROPOSTA MANUALE DI GEOGRAFIA\2°\8- SETTORE PRIMARIO\ALLEVAMENTO\1- DA USARE\ALLEVAMENTO INTENSIVO\INQUINAMENTO\tab1-kr7e-u31801389230680f1d-593x443corriere-web-sezioni - Copia - Copia.jpg"/>
          <p:cNvPicPr>
            <a:picLocks noChangeAspect="1" noChangeArrowheads="1"/>
          </p:cNvPicPr>
          <p:nvPr/>
        </p:nvPicPr>
        <p:blipFill>
          <a:blip r:embed="rId3"/>
          <a:srcRect/>
          <a:stretch>
            <a:fillRect/>
          </a:stretch>
        </p:blipFill>
        <p:spPr bwMode="auto">
          <a:xfrm>
            <a:off x="428596" y="642918"/>
            <a:ext cx="4651248" cy="5870448"/>
          </a:xfrm>
          <a:prstGeom prst="rect">
            <a:avLst/>
          </a:prstGeom>
          <a:noFill/>
          <a:ln w="9525">
            <a:noFill/>
            <a:miter lim="800000"/>
            <a:headEnd/>
            <a:tailEnd/>
          </a:ln>
        </p:spPr>
      </p:pic>
      <p:sp>
        <p:nvSpPr>
          <p:cNvPr id="4" name="Rettangolo 3"/>
          <p:cNvSpPr/>
          <p:nvPr/>
        </p:nvSpPr>
        <p:spPr>
          <a:xfrm>
            <a:off x="571472" y="14285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20</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72198" y="1285860"/>
            <a:ext cx="2922587" cy="3741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cs typeface="Arial" pitchFamily="34" charset="0"/>
              </a:rPr>
              <a:t>Tra il 2000 e il 2016 è diminuito  l’inquinamento dovuto a auto, moto e del trasporto su strada, così come quello legato ad agricoltura, industria e produzione energetica. Gli unici settori la cui </a:t>
            </a:r>
            <a:r>
              <a:rPr kumimoji="0" lang="it-IT" b="1" i="0" u="none" strike="noStrike" cap="none" normalizeH="0" baseline="0" dirty="0" smtClean="0">
                <a:ln>
                  <a:noFill/>
                </a:ln>
                <a:solidFill>
                  <a:srgbClr val="00B0F0"/>
                </a:solidFill>
                <a:effectLst/>
                <a:latin typeface="Times New Roman" pitchFamily="18" charset="0"/>
                <a:cs typeface="Arial" pitchFamily="34" charset="0"/>
              </a:rPr>
              <a:t>quota</a:t>
            </a:r>
            <a:r>
              <a:rPr kumimoji="0" lang="it-IT" b="0" i="0" u="none" strike="noStrike" cap="none" normalizeH="0" baseline="0" dirty="0" smtClean="0">
                <a:ln>
                  <a:noFill/>
                </a:ln>
                <a:solidFill>
                  <a:srgbClr val="00B0F0"/>
                </a:solidFill>
                <a:effectLst/>
                <a:latin typeface="Times New Roman" pitchFamily="18" charset="0"/>
                <a:cs typeface="Arial" pitchFamily="34" charset="0"/>
              </a:rPr>
              <a:t> è  </a:t>
            </a:r>
            <a:r>
              <a:rPr kumimoji="0" lang="it-IT" b="1" i="0" u="none" strike="noStrike" cap="none" normalizeH="0" baseline="0" dirty="0" smtClean="0">
                <a:ln>
                  <a:noFill/>
                </a:ln>
                <a:solidFill>
                  <a:srgbClr val="00B0F0"/>
                </a:solidFill>
                <a:effectLst/>
                <a:latin typeface="Times New Roman" pitchFamily="18" charset="0"/>
                <a:cs typeface="Arial" pitchFamily="34" charset="0"/>
              </a:rPr>
              <a:t>aumentata </a:t>
            </a:r>
            <a:r>
              <a:rPr kumimoji="0" lang="it-IT" b="0" i="0" u="none" strike="noStrike" cap="none" normalizeH="0" baseline="0" dirty="0" smtClean="0">
                <a:ln>
                  <a:noFill/>
                </a:ln>
                <a:solidFill>
                  <a:srgbClr val="00B0F0"/>
                </a:solidFill>
                <a:effectLst/>
                <a:latin typeface="Times New Roman" pitchFamily="18" charset="0"/>
                <a:cs typeface="Arial" pitchFamily="34" charset="0"/>
              </a:rPr>
              <a:t>sono quelli del </a:t>
            </a:r>
            <a:r>
              <a:rPr kumimoji="0" lang="it-IT" b="1" i="0" u="none" strike="noStrike" cap="none" normalizeH="0" baseline="0" dirty="0" smtClean="0">
                <a:ln>
                  <a:noFill/>
                </a:ln>
                <a:solidFill>
                  <a:srgbClr val="00B0F0"/>
                </a:solidFill>
                <a:effectLst/>
                <a:latin typeface="Times New Roman" pitchFamily="18" charset="0"/>
                <a:cs typeface="Arial" pitchFamily="34" charset="0"/>
              </a:rPr>
              <a:t>riscaldamento</a:t>
            </a:r>
            <a:r>
              <a:rPr kumimoji="0" lang="it-IT" b="0" i="0" u="none" strike="noStrike" cap="none" normalizeH="0" baseline="0" dirty="0" smtClean="0">
                <a:ln>
                  <a:noFill/>
                </a:ln>
                <a:solidFill>
                  <a:srgbClr val="00B0F0"/>
                </a:solidFill>
                <a:effectLst/>
                <a:latin typeface="Times New Roman" pitchFamily="18" charset="0"/>
                <a:cs typeface="Arial" pitchFamily="34" charset="0"/>
              </a:rPr>
              <a:t> (che passa dal 15%  al 38%) e degli</a:t>
            </a:r>
            <a:r>
              <a:rPr kumimoji="0" lang="it-IT" b="1" i="0" u="none" strike="noStrike" cap="none" normalizeH="0" baseline="0" dirty="0" smtClean="0">
                <a:ln>
                  <a:noFill/>
                </a:ln>
                <a:solidFill>
                  <a:srgbClr val="00B0F0"/>
                </a:solidFill>
                <a:effectLst/>
                <a:latin typeface="Times New Roman" pitchFamily="18" charset="0"/>
                <a:cs typeface="Arial" pitchFamily="34" charset="0"/>
              </a:rPr>
              <a:t> allevamenti</a:t>
            </a:r>
            <a:r>
              <a:rPr kumimoji="0" lang="it-IT" b="0" i="0" u="none" strike="noStrike" cap="none" normalizeH="0" baseline="0" dirty="0" smtClean="0">
                <a:ln>
                  <a:noFill/>
                </a:ln>
                <a:solidFill>
                  <a:srgbClr val="00B0F0"/>
                </a:solidFill>
                <a:effectLst/>
                <a:latin typeface="Times New Roman" pitchFamily="18" charset="0"/>
                <a:cs typeface="Arial" pitchFamily="34" charset="0"/>
              </a:rPr>
              <a:t> (dal 10,2% al 15,1%).</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tab1-kr7e-u31801389230680f1d-593x443corriere-web-sezioni - Copia"/>
          <p:cNvPicPr>
            <a:picLocks noChangeAspect="1" noChangeArrowheads="1"/>
          </p:cNvPicPr>
          <p:nvPr/>
        </p:nvPicPr>
        <p:blipFill>
          <a:blip r:embed="rId2"/>
          <a:srcRect/>
          <a:stretch>
            <a:fillRect/>
          </a:stretch>
        </p:blipFill>
        <p:spPr bwMode="auto">
          <a:xfrm>
            <a:off x="428596" y="1214422"/>
            <a:ext cx="5217414" cy="4928426"/>
          </a:xfrm>
          <a:prstGeom prst="rect">
            <a:avLst/>
          </a:prstGeom>
          <a:noFill/>
          <a:ln w="9525">
            <a:noFill/>
            <a:miter lim="800000"/>
            <a:headEnd/>
            <a:tailEnd/>
          </a:ln>
        </p:spPr>
      </p:pic>
      <p:sp>
        <p:nvSpPr>
          <p:cNvPr id="4" name="Rettangolo 3"/>
          <p:cNvSpPr/>
          <p:nvPr/>
        </p:nvSpPr>
        <p:spPr>
          <a:xfrm>
            <a:off x="642910" y="64291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21</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85720" y="4572008"/>
            <a:ext cx="8505865" cy="21431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Le </a:t>
            </a:r>
            <a:r>
              <a:rPr kumimoji="0" lang="it-IT" b="0" i="0" u="none" strike="noStrike" cap="none" normalizeH="0" baseline="0" dirty="0" smtClean="0">
                <a:ln>
                  <a:noFill/>
                </a:ln>
                <a:solidFill>
                  <a:srgbClr val="00B0F0"/>
                </a:solidFill>
                <a:effectLst/>
                <a:latin typeface="Times New Roman" pitchFamily="18" charset="0"/>
                <a:cs typeface="Arial" pitchFamily="34" charset="0"/>
              </a:rPr>
              <a:t>deiezioni</a:t>
            </a:r>
            <a:r>
              <a:rPr kumimoji="0" lang="it-IT" b="1" i="0" u="none" strike="noStrike" cap="none" normalizeH="0" baseline="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degli animali allevati</a:t>
            </a:r>
            <a:r>
              <a:rPr kumimoji="0" lang="it-IT" b="1" i="0" u="none" strike="noStrike" cap="none" normalizeH="0" baseline="0" dirty="0" smtClean="0">
                <a:ln>
                  <a:noFill/>
                </a:ln>
                <a:solidFill>
                  <a:schemeClr val="tx1"/>
                </a:solidFill>
                <a:effectLst/>
                <a:latin typeface="Times New Roman" pitchFamily="18" charset="0"/>
                <a:cs typeface="Arial" pitchFamily="34" charset="0"/>
              </a:rPr>
              <a:t> </a:t>
            </a:r>
            <a:r>
              <a:rPr kumimoji="0" lang="it-IT" b="1" i="0" u="none" strike="noStrike" cap="none" normalizeH="0" baseline="0" dirty="0" smtClean="0">
                <a:ln>
                  <a:noFill/>
                </a:ln>
                <a:solidFill>
                  <a:srgbClr val="00B0F0"/>
                </a:solidFill>
                <a:effectLst/>
                <a:latin typeface="Times New Roman" pitchFamily="18" charset="0"/>
                <a:cs typeface="Arial" pitchFamily="34" charset="0"/>
              </a:rPr>
              <a:t>inquinano</a:t>
            </a:r>
            <a:r>
              <a:rPr kumimoji="0" lang="it-IT" b="0" i="0" u="none" strike="noStrike" cap="none" normalizeH="0" baseline="0" dirty="0" smtClean="0">
                <a:ln>
                  <a:noFill/>
                </a:ln>
                <a:solidFill>
                  <a:schemeClr val="tx1"/>
                </a:solidFill>
                <a:effectLst/>
                <a:latin typeface="Times New Roman" pitchFamily="18" charset="0"/>
                <a:cs typeface="Arial" pitchFamily="34" charset="0"/>
              </a:rPr>
              <a:t> anche </a:t>
            </a:r>
            <a:r>
              <a:rPr kumimoji="0" lang="it-IT" b="1" i="0" u="none" strike="noStrike" cap="none" normalizeH="0" baseline="0" dirty="0" smtClean="0">
                <a:ln>
                  <a:noFill/>
                </a:ln>
                <a:solidFill>
                  <a:srgbClr val="00B0F0"/>
                </a:solidFill>
                <a:effectLst/>
                <a:latin typeface="Times New Roman" pitchFamily="18" charset="0"/>
                <a:cs typeface="Arial" pitchFamily="34" charset="0"/>
              </a:rPr>
              <a:t>l’acqua</a:t>
            </a:r>
            <a:r>
              <a:rPr kumimoji="0" lang="it-IT" b="0" i="0" u="none" strike="noStrike" cap="none" normalizeH="0" baseline="0" dirty="0" smtClean="0">
                <a:ln>
                  <a:noFill/>
                </a:ln>
                <a:solidFill>
                  <a:schemeClr val="tx1"/>
                </a:solidFill>
                <a:effectLst/>
                <a:latin typeface="Times New Roman" pitchFamily="18" charset="0"/>
                <a:cs typeface="Arial" pitchFamily="34" charset="0"/>
              </a:rPr>
              <a:t>. I </a:t>
            </a:r>
            <a:r>
              <a:rPr kumimoji="0" lang="it-IT" b="0" i="0" u="none" strike="noStrike" cap="none" normalizeH="0" baseline="0" dirty="0" smtClean="0">
                <a:ln>
                  <a:noFill/>
                </a:ln>
                <a:solidFill>
                  <a:srgbClr val="00B0F0"/>
                </a:solidFill>
                <a:effectLst/>
                <a:latin typeface="Times New Roman" pitchFamily="18" charset="0"/>
                <a:cs typeface="Arial" pitchFamily="34" charset="0"/>
              </a:rPr>
              <a:t>liquami </a:t>
            </a:r>
            <a:r>
              <a:rPr kumimoji="0" lang="it-IT" b="0" i="0" u="none" strike="noStrike" cap="none" normalizeH="0" baseline="0" dirty="0" smtClean="0">
                <a:ln>
                  <a:noFill/>
                </a:ln>
                <a:solidFill>
                  <a:schemeClr val="tx1"/>
                </a:solidFill>
                <a:effectLst/>
                <a:latin typeface="Times New Roman" pitchFamily="18" charset="0"/>
                <a:cs typeface="Arial" pitchFamily="34" charset="0"/>
              </a:rPr>
              <a:t> sono ricchi di fosforo, azoto, potassio, ormoni e </a:t>
            </a:r>
            <a:r>
              <a:rPr kumimoji="0" lang="it-IT" b="0" i="0" u="none" strike="noStrike" cap="none" normalizeH="0" baseline="0" dirty="0" smtClean="0">
                <a:ln>
                  <a:noFill/>
                </a:ln>
                <a:solidFill>
                  <a:srgbClr val="00B0F0"/>
                </a:solidFill>
                <a:effectLst/>
                <a:latin typeface="Times New Roman" pitchFamily="18" charset="0"/>
                <a:cs typeface="Arial" pitchFamily="34" charset="0"/>
              </a:rPr>
              <a:t>antibiotici</a:t>
            </a:r>
            <a:r>
              <a:rPr kumimoji="0" lang="it-IT" b="0" i="0" u="none" strike="noStrike" cap="none" normalizeH="0" baseline="0" dirty="0" smtClean="0">
                <a:ln>
                  <a:noFill/>
                </a:ln>
                <a:solidFill>
                  <a:schemeClr val="tx1"/>
                </a:solidFill>
                <a:effectLst/>
                <a:latin typeface="Times New Roman" pitchFamily="18" charset="0"/>
                <a:cs typeface="Arial" pitchFamily="34" charset="0"/>
              </a:rPr>
              <a:t> che vengono (spesso in modo illecito) sparsi nel </a:t>
            </a:r>
            <a:r>
              <a:rPr kumimoji="0" lang="it-IT" b="0" i="0" u="none" strike="noStrike" cap="none" normalizeH="0" baseline="0" dirty="0" smtClean="0">
                <a:ln>
                  <a:noFill/>
                </a:ln>
                <a:solidFill>
                  <a:srgbClr val="00B0F0"/>
                </a:solidFill>
                <a:effectLst/>
                <a:latin typeface="Times New Roman" pitchFamily="18" charset="0"/>
                <a:cs typeface="Arial" pitchFamily="34" charset="0"/>
              </a:rPr>
              <a:t>suolo</a:t>
            </a:r>
            <a:r>
              <a:rPr kumimoji="0" lang="it-IT" b="0" i="0" u="none" strike="noStrike" cap="none" normalizeH="0" baseline="0" dirty="0" smtClean="0">
                <a:ln>
                  <a:noFill/>
                </a:ln>
                <a:solidFill>
                  <a:schemeClr val="tx1"/>
                </a:solidFill>
                <a:effectLst/>
                <a:latin typeface="Times New Roman" pitchFamily="18" charset="0"/>
                <a:cs typeface="Arial" pitchFamily="34" charset="0"/>
              </a:rPr>
              <a:t>, andando poi a contaminare le </a:t>
            </a:r>
            <a:r>
              <a:rPr kumimoji="0" lang="it-IT" b="0" i="0" u="none" strike="noStrike" cap="none" normalizeH="0" baseline="0" dirty="0" smtClean="0">
                <a:ln>
                  <a:noFill/>
                </a:ln>
                <a:solidFill>
                  <a:srgbClr val="00B0F0"/>
                </a:solidFill>
                <a:effectLst/>
                <a:latin typeface="Times New Roman" pitchFamily="18" charset="0"/>
                <a:cs typeface="Arial" pitchFamily="34" charset="0"/>
              </a:rPr>
              <a:t>acque superficiali</a:t>
            </a:r>
            <a:r>
              <a:rPr kumimoji="0" lang="it-IT" b="0" i="0" u="none" strike="noStrike" cap="none" normalizeH="0" baseline="0" dirty="0" smtClean="0">
                <a:ln>
                  <a:noFill/>
                </a:ln>
                <a:solidFill>
                  <a:schemeClr val="tx1"/>
                </a:solidFill>
                <a:effectLst/>
                <a:latin typeface="Times New Roman" pitchFamily="18" charset="0"/>
                <a:cs typeface="Arial" pitchFamily="34" charset="0"/>
              </a:rPr>
              <a:t> e quelle </a:t>
            </a:r>
            <a:r>
              <a:rPr kumimoji="0" lang="it-IT" b="0" i="0" u="none" strike="noStrike" cap="none" normalizeH="0" baseline="0" dirty="0" smtClean="0">
                <a:ln>
                  <a:noFill/>
                </a:ln>
                <a:solidFill>
                  <a:srgbClr val="00B0F0"/>
                </a:solidFill>
                <a:effectLst/>
                <a:latin typeface="Times New Roman" pitchFamily="18" charset="0"/>
                <a:cs typeface="Arial" pitchFamily="34" charset="0"/>
              </a:rPr>
              <a:t>di falda</a:t>
            </a:r>
            <a:r>
              <a:rPr kumimoji="0" lang="it-IT"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Aft>
                <a:spcPts val="14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a:t>
            </a:r>
            <a:r>
              <a:rPr kumimoji="0" lang="it-IT" b="1" i="0" u="none" strike="noStrike" cap="none" normalizeH="0" baseline="0" dirty="0" smtClean="0">
                <a:ln>
                  <a:noFill/>
                </a:ln>
                <a:solidFill>
                  <a:schemeClr val="tx1"/>
                </a:solidFill>
                <a:effectLst/>
                <a:latin typeface="Times New Roman" pitchFamily="18" charset="0"/>
                <a:cs typeface="Arial" pitchFamily="34" charset="0"/>
              </a:rPr>
              <a:t>’</a:t>
            </a:r>
            <a:r>
              <a:rPr kumimoji="0" lang="it-IT" b="0" i="0" u="none" strike="noStrike" cap="none" normalizeH="0" baseline="0" dirty="0" smtClean="0">
                <a:ln>
                  <a:noFill/>
                </a:ln>
                <a:solidFill>
                  <a:schemeClr val="tx1"/>
                </a:solidFill>
                <a:effectLst/>
                <a:latin typeface="Times New Roman" pitchFamily="18" charset="0"/>
                <a:cs typeface="Arial" pitchFamily="34" charset="0"/>
              </a:rPr>
              <a:t>inquinamento </a:t>
            </a:r>
            <a:r>
              <a:rPr kumimoji="0" lang="it-IT" b="0" i="0" u="none" strike="noStrike" cap="none" normalizeH="0" baseline="0" dirty="0" smtClean="0">
                <a:ln>
                  <a:noFill/>
                </a:ln>
                <a:solidFill>
                  <a:srgbClr val="00B0F0"/>
                </a:solidFill>
                <a:effectLst/>
                <a:latin typeface="Times New Roman" pitchFamily="18" charset="0"/>
                <a:cs typeface="Arial" pitchFamily="34" charset="0"/>
              </a:rPr>
              <a:t>idrico</a:t>
            </a:r>
            <a:r>
              <a:rPr kumimoji="0" lang="it-IT" b="0" i="0" u="none" strike="noStrike" cap="none" normalizeH="0" baseline="0" dirty="0" smtClean="0">
                <a:ln>
                  <a:noFill/>
                </a:ln>
                <a:solidFill>
                  <a:schemeClr val="tx1"/>
                </a:solidFill>
                <a:effectLst/>
                <a:latin typeface="Times New Roman" pitchFamily="18" charset="0"/>
                <a:cs typeface="Arial" pitchFamily="34" charset="0"/>
              </a:rPr>
              <a:t> contribuisce in modo considerevole al fenomeno dell' </a:t>
            </a:r>
            <a:r>
              <a:rPr kumimoji="0" lang="it-IT" b="1" i="0" u="none" strike="noStrike" cap="none" normalizeH="0" baseline="0" dirty="0" smtClean="0">
                <a:ln>
                  <a:noFill/>
                </a:ln>
                <a:solidFill>
                  <a:schemeClr val="tx1"/>
                </a:solidFill>
                <a:effectLst/>
                <a:latin typeface="Times New Roman" pitchFamily="18" charset="0"/>
                <a:cs typeface="Arial" pitchFamily="34" charset="0"/>
              </a:rPr>
              <a:t>eutrofizzazione</a:t>
            </a:r>
            <a:r>
              <a:rPr kumimoji="0" lang="it-IT" b="0" i="0" u="none" strike="noStrike" cap="none" normalizeH="0" baseline="0" dirty="0" smtClean="0">
                <a:ln>
                  <a:noFill/>
                </a:ln>
                <a:solidFill>
                  <a:schemeClr val="tx1"/>
                </a:solidFill>
                <a:effectLst/>
                <a:latin typeface="Times New Roman" pitchFamily="18" charset="0"/>
                <a:cs typeface="Arial" pitchFamily="34" charset="0"/>
              </a:rPr>
              <a:t>, cioè alla crescita anomala di organismi vegetali nelle </a:t>
            </a:r>
            <a:r>
              <a:rPr kumimoji="0" lang="it-IT" b="0" i="0" u="none" strike="noStrike" cap="none" normalizeH="0" baseline="0" dirty="0" smtClean="0">
                <a:ln>
                  <a:noFill/>
                </a:ln>
                <a:solidFill>
                  <a:srgbClr val="00B0F0"/>
                </a:solidFill>
                <a:effectLst/>
                <a:latin typeface="Times New Roman" pitchFamily="18" charset="0"/>
                <a:cs typeface="Arial" pitchFamily="34" charset="0"/>
              </a:rPr>
              <a:t>acque</a:t>
            </a:r>
            <a:r>
              <a:rPr kumimoji="0" lang="it-IT" b="0" i="0" u="none" strike="noStrike" cap="none" normalizeH="0" baseline="0" dirty="0" smtClean="0">
                <a:ln>
                  <a:noFill/>
                </a:ln>
                <a:solidFill>
                  <a:schemeClr val="tx1"/>
                </a:solidFill>
                <a:effectLst/>
                <a:latin typeface="Times New Roman" pitchFamily="18" charset="0"/>
                <a:cs typeface="Arial" pitchFamily="34" charset="0"/>
              </a:rPr>
              <a:t> a causa della presenza di dosi massicce di azoto, fosforo e zolfo. Di conseguenza diminuisce l’ossigenazione </a:t>
            </a:r>
            <a:r>
              <a:rPr kumimoji="0" lang="it-IT" b="0" i="0" u="none" strike="noStrike" cap="none" normalizeH="0" baseline="0" dirty="0" smtClean="0">
                <a:ln>
                  <a:noFill/>
                </a:ln>
                <a:solidFill>
                  <a:srgbClr val="00B0F0"/>
                </a:solidFill>
                <a:effectLst/>
                <a:latin typeface="Times New Roman" pitchFamily="18" charset="0"/>
                <a:cs typeface="Arial" pitchFamily="34" charset="0"/>
              </a:rPr>
              <a:t>dell’acqua</a:t>
            </a:r>
            <a:r>
              <a:rPr kumimoji="0" lang="it-IT" b="0" i="0" u="none" strike="noStrike" cap="none" normalizeH="0" baseline="0" dirty="0" smtClean="0">
                <a:ln>
                  <a:noFill/>
                </a:ln>
                <a:solidFill>
                  <a:schemeClr val="tx1"/>
                </a:solidFill>
                <a:effectLst/>
                <a:latin typeface="Times New Roman" pitchFamily="18" charset="0"/>
                <a:cs typeface="Arial" pitchFamily="34" charset="0"/>
              </a:rPr>
              <a:t> e aumenta la mortalità di molte specie animali di </a:t>
            </a:r>
            <a:r>
              <a:rPr kumimoji="0" lang="it-IT" b="0" i="0" u="none" strike="noStrike" cap="none" normalizeH="0" baseline="0" dirty="0" smtClean="0">
                <a:ln>
                  <a:noFill/>
                </a:ln>
                <a:solidFill>
                  <a:srgbClr val="00B0F0"/>
                </a:solidFill>
                <a:effectLst/>
                <a:latin typeface="Times New Roman" pitchFamily="18" charset="0"/>
                <a:cs typeface="Arial" pitchFamily="34" charset="0"/>
              </a:rPr>
              <a:t>acqua dolce</a:t>
            </a:r>
            <a:r>
              <a:rPr kumimoji="0" lang="it-IT"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descr="schermata-2013-11-17-a-16-47-03"/>
          <p:cNvPicPr>
            <a:picLocks noChangeAspect="1" noChangeArrowheads="1"/>
          </p:cNvPicPr>
          <p:nvPr/>
        </p:nvPicPr>
        <p:blipFill>
          <a:blip r:embed="rId3"/>
          <a:srcRect/>
          <a:stretch>
            <a:fillRect/>
          </a:stretch>
        </p:blipFill>
        <p:spPr bwMode="auto">
          <a:xfrm>
            <a:off x="2643174" y="142852"/>
            <a:ext cx="5457778" cy="4222222"/>
          </a:xfrm>
          <a:prstGeom prst="rect">
            <a:avLst/>
          </a:prstGeom>
          <a:noFill/>
          <a:ln w="9525">
            <a:noFill/>
            <a:miter lim="800000"/>
            <a:headEnd/>
            <a:tailEnd/>
          </a:ln>
        </p:spPr>
      </p:pic>
      <p:sp>
        <p:nvSpPr>
          <p:cNvPr id="5" name="Rettangolo 4"/>
          <p:cNvSpPr/>
          <p:nvPr/>
        </p:nvSpPr>
        <p:spPr>
          <a:xfrm>
            <a:off x="1500166" y="57148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22</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786446" y="1428736"/>
            <a:ext cx="3013076" cy="21431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L'allevamento intensivo ha bisogno di una </a:t>
            </a:r>
            <a:r>
              <a:rPr kumimoji="0" lang="it-IT" b="1" i="0" u="none" strike="noStrike" cap="none" normalizeH="0" baseline="0" dirty="0" smtClean="0">
                <a:ln>
                  <a:noFill/>
                </a:ln>
                <a:solidFill>
                  <a:schemeClr val="tx1"/>
                </a:solidFill>
                <a:effectLst/>
                <a:latin typeface="Times New Roman" pitchFamily="18" charset="0"/>
                <a:cs typeface="Arial" pitchFamily="34" charset="0"/>
              </a:rPr>
              <a:t>grande quantità di</a:t>
            </a:r>
            <a:r>
              <a:rPr kumimoji="0" lang="it-IT" b="0" i="0" u="none" strike="noStrike" cap="none" normalizeH="0" baseline="0" dirty="0" smtClean="0">
                <a:ln>
                  <a:noFill/>
                </a:ln>
                <a:solidFill>
                  <a:schemeClr val="tx1"/>
                </a:solidFill>
                <a:effectLst/>
                <a:latin typeface="Times New Roman" pitchFamily="18" charset="0"/>
                <a:cs typeface="Arial" pitchFamily="34" charset="0"/>
              </a:rPr>
              <a:t> </a:t>
            </a:r>
            <a:r>
              <a:rPr kumimoji="0" lang="it-IT" b="1" i="0" u="none" strike="noStrike" cap="none" normalizeH="0" baseline="0" dirty="0" smtClean="0">
                <a:ln>
                  <a:noFill/>
                </a:ln>
                <a:solidFill>
                  <a:schemeClr val="tx1"/>
                </a:solidFill>
                <a:effectLst/>
                <a:latin typeface="Times New Roman" pitchFamily="18" charset="0"/>
                <a:cs typeface="Arial" pitchFamily="34" charset="0"/>
              </a:rPr>
              <a:t>cereali</a:t>
            </a:r>
            <a:r>
              <a:rPr kumimoji="0" lang="it-IT" b="0" i="0" u="none" strike="noStrike" cap="none" normalizeH="0" baseline="0" dirty="0" smtClean="0">
                <a:ln>
                  <a:noFill/>
                </a:ln>
                <a:solidFill>
                  <a:schemeClr val="tx1"/>
                </a:solidFill>
                <a:effectLst/>
                <a:latin typeface="Times New Roman" pitchFamily="18" charset="0"/>
                <a:cs typeface="Arial" pitchFamily="34" charset="0"/>
              </a:rPr>
              <a:t> per nutrire gli animali. Ciò significa che, indirettamente, consuma più acqua rispetto ai sistemi di allevamento estensivo.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ALL_rifuti animali - Copia"/>
          <p:cNvPicPr>
            <a:picLocks noChangeAspect="1" noChangeArrowheads="1"/>
          </p:cNvPicPr>
          <p:nvPr/>
        </p:nvPicPr>
        <p:blipFill>
          <a:blip r:embed="rId2"/>
          <a:srcRect/>
          <a:stretch>
            <a:fillRect/>
          </a:stretch>
        </p:blipFill>
        <p:spPr bwMode="auto">
          <a:xfrm>
            <a:off x="285720" y="642918"/>
            <a:ext cx="4864894" cy="5907881"/>
          </a:xfrm>
          <a:prstGeom prst="rect">
            <a:avLst/>
          </a:prstGeom>
          <a:noFill/>
          <a:ln w="9525">
            <a:noFill/>
            <a:miter lim="800000"/>
            <a:headEnd/>
            <a:tailEnd/>
          </a:ln>
        </p:spPr>
      </p:pic>
      <p:sp>
        <p:nvSpPr>
          <p:cNvPr id="4" name="Rettangolo 3"/>
          <p:cNvSpPr/>
          <p:nvPr/>
        </p:nvSpPr>
        <p:spPr>
          <a:xfrm>
            <a:off x="428596" y="21429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23</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Perché, secondo te, gli allevamenti estensivi consumano e inquinano meno acqua di quelli intensivi?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14282" y="785794"/>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122" name="Rectangle 2"/>
          <p:cNvSpPr>
            <a:spLocks noChangeArrowheads="1"/>
          </p:cNvSpPr>
          <p:nvPr/>
        </p:nvSpPr>
        <p:spPr bwMode="auto">
          <a:xfrm>
            <a:off x="214282" y="857232"/>
            <a:ext cx="82153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gli animali si nutrono pascolando all'aperto e quindi non hanno bisogno di essere alimentati col mangime prodotto coi cereali che, per la loro coltivazione, richiedono una grande quantità d'acqua e sono una fonte di inquinamento.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214282" y="2551837"/>
            <a:ext cx="8643998" cy="923330"/>
          </a:xfrm>
          <a:prstGeom prst="rect">
            <a:avLst/>
          </a:prstGeom>
        </p:spPr>
        <p:txBody>
          <a:bodyPr wrap="square">
            <a:spAutoFit/>
          </a:bodyPr>
          <a:lstStyle/>
          <a:p>
            <a:pPr lvl="0" indent="180975"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2- </a:t>
            </a:r>
            <a:r>
              <a:rPr lang="it-IT" dirty="0" smtClean="0">
                <a:latin typeface="Times New Roman" pitchFamily="18" charset="0"/>
                <a:ea typeface="Times New Roman" pitchFamily="18" charset="0"/>
                <a:cs typeface="Times New Roman" pitchFamily="18" charset="0"/>
              </a:rPr>
              <a:t>Scrivi o completa i testi dei riquadri posti a commento di ciascuna immagine. Le parole mancanti  sono indicate da dei numeri. Riporta nelle note i numeri con accanto le parole che andrebbero inserite nel testo (ved. esempio nella slide 22).</a:t>
            </a:r>
            <a:endParaRPr lang="it-IT"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1. quali tipi di allevamento sono presenti in Europa [LEZIONE 1]</a:t>
            </a:r>
            <a:br>
              <a:rPr lang="it-IT" sz="1800" dirty="0" smtClean="0"/>
            </a:br>
            <a:r>
              <a:rPr lang="it-IT" sz="1800" dirty="0" smtClean="0"/>
              <a:t> </a:t>
            </a:r>
            <a:br>
              <a:rPr lang="it-IT" sz="1800" dirty="0" smtClean="0"/>
            </a:br>
            <a:r>
              <a:rPr lang="it-IT" sz="1800" dirty="0" smtClean="0"/>
              <a:t>2. quali effetti ha l'allevamento intensivo sugli animali [LEZIONE 2]</a:t>
            </a:r>
            <a:br>
              <a:rPr lang="it-IT" sz="1800" dirty="0" smtClean="0"/>
            </a:br>
            <a:r>
              <a:rPr lang="it-IT" sz="1800" dirty="0" smtClean="0"/>
              <a:t> </a:t>
            </a:r>
            <a:br>
              <a:rPr lang="it-IT" sz="1800" dirty="0" smtClean="0"/>
            </a:br>
            <a:r>
              <a:rPr lang="it-IT" sz="1800" dirty="0" smtClean="0"/>
              <a:t>3. quali effetti ha l'allevamento intensivo sull'ambiente [LEZIONE 3]</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71406" y="71414"/>
            <a:ext cx="9072594"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il testo scrivendo in nota le parole mancanti.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L'ALLEVAMENTO INTENSIVO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Per allevamento intensivo si intende quel tipo di allevamento che prevede la custodia, la crescita e la riproduzione degli animali in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spazi ristretti e confinati</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spesso parzialmente chiusi. In base alla specie allevata, ad ogni animale spetta da 1 </a:t>
            </a:r>
            <a:r>
              <a:rPr kumimoji="0" lang="it-IT" b="0" i="0" u="none" strike="noStrike" cap="none" normalizeH="0" baseline="0" dirty="0" err="1" smtClean="0">
                <a:ln>
                  <a:noFill/>
                </a:ln>
                <a:solidFill>
                  <a:srgbClr val="1E1E1E"/>
                </a:solidFill>
                <a:effectLst/>
                <a:latin typeface="Times New Roman" pitchFamily="18" charset="0"/>
                <a:ea typeface="Times New Roman" pitchFamily="18" charset="0"/>
                <a:cs typeface="Times New Roman" pitchFamily="18" charset="0"/>
              </a:rPr>
              <a:t>m²</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a 2 </a:t>
            </a:r>
            <a:r>
              <a:rPr kumimoji="0" lang="it-IT" b="0" i="0" u="none" strike="noStrike" cap="none" normalizeH="0" baseline="0" dirty="0" err="1" smtClean="0">
                <a:ln>
                  <a:noFill/>
                </a:ln>
                <a:solidFill>
                  <a:srgbClr val="1E1E1E"/>
                </a:solidFill>
                <a:effectLst/>
                <a:latin typeface="Times New Roman" pitchFamily="18" charset="0"/>
                <a:ea typeface="Times New Roman" pitchFamily="18" charset="0"/>
                <a:cs typeface="Times New Roman" pitchFamily="18" charset="0"/>
              </a:rPr>
              <a:t>m²</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di spazio.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Questo tipo di allevamento è  spesso definito “industriale” ed è oggi praticato abbondantemente in tutti i paesi sviluppati. La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maggior parte della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 in commercio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deriva perciò da allevamento intensivo.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i 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L’allevamento intensivo, per il suo ambiente circoscritto, ha dei vantaggi che riguardano il controllo e la salute degli animali stessi. Ecco quali sono: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protezione</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degli animali da intemperie e predatori</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adeguata disponibilità di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acqua e cibo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fornita dagli allevatori stessi al fine di ottenere il massimo rendimento produttivo minimizzando gli sprechi</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l’ambiente circoscritto permette di avere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maggior controllo su ogni animale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e di curare tempestivamente le eventuali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malattie</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120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richiede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meno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costi</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dell’allevamento estensivo ed il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prodotto finale</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è perciò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più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economico</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gli svantaggi?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Al tempo stesso, l’allevamento intensivo ha degli svantaggi su cui spesso si basano le campagne e le campagne degli animalisti. Vediamo quali sono: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non è rispettoso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nei confronti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 benessere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degli animali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è fonte di un forte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impatto ambientale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71406" y="0"/>
            <a:ext cx="9072594"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L'ALLEVAMENTO ESTENSIVO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La differenza principale tra allevamento intensivo ed estensivo risiede nella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qualità della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vita dell’animale</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In questo caso infatti gli animali vengono portati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al pascolo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hanno maggiore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libertà di movimento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ed il fine è proprio quello di garantirgli una vita</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quanto più simile allo stato brado.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In Europa è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praticato in zone molto limitate</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prevalentemente in montagna. Non bisogna però credere che gli animali vivano completamente in natura senza l’</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ausilio dell’uomo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Anche in questo caso, ad esempio, il solo foraggio dell’animale potrebbe non bastare a garantire una buona crescita e vengono perciò forniti cibi e acqua dall’uomo.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i 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Vediamo nel dettaglio i vantaggi di questo tipo di allevamento: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maggior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rispetto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della vita dell'animale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una parte dell’alimentazione data dal foraggio dell’animale permette all'allevatore di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risparmiare la parte sul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mangime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gli animali sono tenuti all’aperto e perciò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non serve costruire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impianti chiusi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predisposti per l'allevamento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ts val="1200"/>
              </a:spcBef>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gli svantaggi?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L'allevamento estensivo presenta anche delle criticità. Ecco quali sono: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è più difficile tenere sotto controllo gli animali liberi, perciò i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costi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di igiene e salute sono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più</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elevati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gli animali sono più esposti ad agenti patogeni e quindi, potenzialmente,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più soggetti 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malattie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il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costo del prodotto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finale è inevitabilmente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maggiore del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20 – 30%</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357166"/>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L'ALLEVAMENTO SEMI-INTENSIVO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L'allevamento semi-intensivo è tipico delle aziende agrarie di piccola e media dimensione, dove gli animali hanno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ricovero</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fisso notturno, ma sono liberi di muoversi anche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all’aperto</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per permettere la cosiddetta ginnastica funzionale. In questo tipo di allevamento gli animali sono alimentati con foraggi prodotti dalla stessa azienda agricola. Gli allevamenti in stalle presumono l’utilizzo di mano d’opera specializzata per il foraggiamento, la pulizia e soprattutto la mungitura della bestia.</a:t>
            </a:r>
          </a:p>
          <a:p>
            <a:pPr marL="0" marR="0" lvl="0" indent="0" algn="just" defTabSz="914400" rtl="0" eaLnBrk="0" fontAlgn="base" latinLnBrk="0" hangingPunct="0">
              <a:lnSpc>
                <a:spcPct val="100000"/>
              </a:lnSpc>
              <a:spcBef>
                <a:spcPct val="0"/>
              </a:spcBef>
              <a:spcAft>
                <a:spcPts val="1200"/>
              </a:spcAft>
              <a:buClrTx/>
              <a:buSzTx/>
              <a:buFontTx/>
              <a:buNone/>
              <a:tabLst/>
            </a:pP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it-IT"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L'allevamento semi-intensivo permette di superare alcuni svantaggi sia dell'allevamento intensivo sia dell'allevamento estensivo. Prova ad elencarli.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Rispetto all'allevamento 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rispetta il benessere degli animali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ha un forte impatto ambientale</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Rispetto all'allevamento estensivo: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è più facile tenere sotto controllo gli animali, per cui i costi di igiene e salute sono meno elevati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animali sono meno esposti agli agenti patogeni e quindi meno soggetti a malattie</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costo del prodotto finale è più contenuto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rrowheads="1"/>
          </p:cNvSpPr>
          <p:nvPr/>
        </p:nvSpPr>
        <p:spPr bwMode="auto">
          <a:xfrm>
            <a:off x="214282" y="285728"/>
            <a:ext cx="1216025" cy="492125"/>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1" i="0" u="none" strike="noStrike" cap="none" normalizeH="0" baseline="0" dirty="0" smtClean="0">
                <a:ln>
                  <a:noFill/>
                </a:ln>
                <a:solidFill>
                  <a:schemeClr val="tx1"/>
                </a:solidFill>
                <a:effectLst/>
                <a:latin typeface="Calibri" pitchFamily="34" charset="0"/>
                <a:cs typeface="Arial" pitchFamily="34" charset="0"/>
              </a:rPr>
              <a:t>prodotto finale più economico</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3" name="AutoShape 3"/>
          <p:cNvSpPr>
            <a:spLocks noChangeArrowheads="1"/>
          </p:cNvSpPr>
          <p:nvPr/>
        </p:nvSpPr>
        <p:spPr bwMode="auto">
          <a:xfrm>
            <a:off x="1285852" y="1142984"/>
            <a:ext cx="1216025" cy="490538"/>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minori costi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5" name="AutoShape 5"/>
          <p:cNvSpPr>
            <a:spLocks noChangeArrowheads="1"/>
          </p:cNvSpPr>
          <p:nvPr/>
        </p:nvSpPr>
        <p:spPr bwMode="auto">
          <a:xfrm>
            <a:off x="3500430" y="2357430"/>
            <a:ext cx="1597025" cy="635000"/>
          </a:xfrm>
          <a:prstGeom prst="roundRect">
            <a:avLst>
              <a:gd name="adj" fmla="val 16667"/>
            </a:avLst>
          </a:prstGeom>
          <a:solidFill>
            <a:schemeClr val="accent2"/>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it-IT" sz="1400" b="1" i="0" u="none" strike="noStrike" cap="none" normalizeH="0" baseline="0" dirty="0" smtClean="0">
                <a:ln>
                  <a:noFill/>
                </a:ln>
                <a:solidFill>
                  <a:schemeClr val="tx1"/>
                </a:solidFill>
                <a:effectLst/>
                <a:latin typeface="Calibri" pitchFamily="34" charset="0"/>
                <a:cs typeface="Arial" pitchFamily="34" charset="0"/>
              </a:rPr>
              <a:t>ALLEVAMENTO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cs typeface="Arial" pitchFamily="34" charset="0"/>
              </a:rPr>
              <a:t>INTENSIVO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6" name="AutoShape 6"/>
          <p:cNvSpPr>
            <a:spLocks noChangeArrowheads="1"/>
          </p:cNvSpPr>
          <p:nvPr/>
        </p:nvSpPr>
        <p:spPr bwMode="auto">
          <a:xfrm>
            <a:off x="3500430" y="1357298"/>
            <a:ext cx="1497013" cy="614363"/>
          </a:xfrm>
          <a:prstGeom prst="roundRect">
            <a:avLst>
              <a:gd name="adj" fmla="val 16667"/>
            </a:avLst>
          </a:prstGeom>
          <a:solidFill>
            <a:schemeClr val="tx2">
              <a:lumMod val="60000"/>
              <a:lumOff val="40000"/>
            </a:schemeClr>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200000"/>
              </a:lnSpc>
              <a:spcBef>
                <a:spcPts val="600"/>
              </a:spcBef>
              <a:buClrTx/>
              <a:buSzTx/>
              <a:buFontTx/>
              <a:buNone/>
              <a:tabLst/>
            </a:pPr>
            <a:r>
              <a:rPr kumimoji="0" lang="it-IT" sz="1200" b="0" i="0" u="none" strike="noStrike" cap="none" normalizeH="0" baseline="0" dirty="0" smtClean="0">
                <a:ln>
                  <a:noFill/>
                </a:ln>
                <a:solidFill>
                  <a:srgbClr val="00B0F0"/>
                </a:solidFill>
                <a:effectLst/>
                <a:latin typeface="Calibri" pitchFamily="34" charset="0"/>
                <a:cs typeface="Arial" pitchFamily="34" charset="0"/>
              </a:rPr>
              <a:t>VANTAGGI</a:t>
            </a:r>
          </a:p>
          <a:p>
            <a:pPr marL="0" marR="0" lvl="0" indent="0" algn="ctr" defTabSz="914400" rtl="0" eaLnBrk="1" fontAlgn="base" latinLnBrk="0" hangingPunct="1">
              <a:lnSpc>
                <a:spcPct val="100000"/>
              </a:lnSpc>
              <a:spcBef>
                <a:spcPts val="600"/>
              </a:spcBef>
              <a:spcAft>
                <a:spcPts val="100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7" name="AutoShape 7"/>
          <p:cNvSpPr>
            <a:spLocks noChangeArrowheads="1"/>
          </p:cNvSpPr>
          <p:nvPr/>
        </p:nvSpPr>
        <p:spPr bwMode="auto">
          <a:xfrm>
            <a:off x="3571868" y="3571876"/>
            <a:ext cx="1495425" cy="614362"/>
          </a:xfrm>
          <a:prstGeom prst="roundRect">
            <a:avLst>
              <a:gd name="adj" fmla="val 16667"/>
            </a:avLst>
          </a:prstGeom>
          <a:solidFill>
            <a:schemeClr val="tx2">
              <a:lumMod val="60000"/>
              <a:lumOff val="40000"/>
            </a:schemeClr>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it-IT" sz="1200" b="0" i="0" u="none" strike="noStrike" cap="none" normalizeH="0" baseline="0" dirty="0" smtClean="0">
                <a:ln>
                  <a:noFill/>
                </a:ln>
                <a:solidFill>
                  <a:srgbClr val="00B0F0"/>
                </a:solidFill>
                <a:effectLst/>
                <a:latin typeface="Calibri" pitchFamily="34" charset="0"/>
                <a:cs typeface="Arial" pitchFamily="34" charset="0"/>
              </a:rPr>
              <a:t>SVANTAGGI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8" name="AutoShape 8"/>
          <p:cNvSpPr>
            <a:spLocks noChangeArrowheads="1"/>
          </p:cNvSpPr>
          <p:nvPr/>
        </p:nvSpPr>
        <p:spPr bwMode="auto">
          <a:xfrm>
            <a:off x="2357422" y="214290"/>
            <a:ext cx="1216025" cy="642942"/>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it-IT" sz="900" b="1" i="0" u="none" strike="noStrike" cap="none" normalizeH="0" baseline="0" dirty="0" smtClean="0">
                <a:ln>
                  <a:noFill/>
                </a:ln>
                <a:solidFill>
                  <a:srgbClr val="00B0F0"/>
                </a:solidFill>
                <a:effectLst/>
                <a:latin typeface="Calibri" pitchFamily="34" charset="0"/>
                <a:cs typeface="Arial" pitchFamily="34" charset="0"/>
              </a:rPr>
              <a:t>adeguata disponibilità di acqua e cibo per gli animali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9" name="AutoShape 9"/>
          <p:cNvSpPr>
            <a:spLocks noChangeArrowheads="1"/>
          </p:cNvSpPr>
          <p:nvPr/>
        </p:nvSpPr>
        <p:spPr bwMode="auto">
          <a:xfrm>
            <a:off x="4214810" y="214290"/>
            <a:ext cx="1216025" cy="642942"/>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1" i="0" u="none" strike="noStrike" cap="none" normalizeH="0" baseline="0" dirty="0" smtClean="0">
                <a:ln>
                  <a:noFill/>
                </a:ln>
                <a:solidFill>
                  <a:srgbClr val="00B0F0"/>
                </a:solidFill>
                <a:effectLst/>
                <a:latin typeface="Calibri" pitchFamily="34" charset="0"/>
                <a:cs typeface="Arial" pitchFamily="34" charset="0"/>
              </a:rPr>
              <a:t>protezione degli animali da intemperie e predatori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0" name="AutoShape 10"/>
          <p:cNvSpPr>
            <a:spLocks noChangeArrowheads="1"/>
          </p:cNvSpPr>
          <p:nvPr/>
        </p:nvSpPr>
        <p:spPr bwMode="auto">
          <a:xfrm>
            <a:off x="5572132" y="1071546"/>
            <a:ext cx="1216025" cy="490537"/>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maggiore controllo su ogni animale</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1" name="AutoShape 11"/>
          <p:cNvSpPr>
            <a:spLocks noChangeArrowheads="1"/>
          </p:cNvSpPr>
          <p:nvPr/>
        </p:nvSpPr>
        <p:spPr bwMode="auto">
          <a:xfrm>
            <a:off x="7429520" y="571480"/>
            <a:ext cx="1216025" cy="490538"/>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1" i="0" u="none" strike="noStrike" cap="none" normalizeH="0" baseline="0" dirty="0" smtClean="0">
                <a:ln>
                  <a:noFill/>
                </a:ln>
                <a:solidFill>
                  <a:srgbClr val="00B0F0"/>
                </a:solidFill>
                <a:effectLst/>
                <a:latin typeface="Calibri" pitchFamily="34" charset="0"/>
                <a:cs typeface="Arial" pitchFamily="34" charset="0"/>
              </a:rPr>
              <a:t>cura tempestiva delle malattie</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2" name="AutoShape 12"/>
          <p:cNvSpPr>
            <a:spLocks noChangeArrowheads="1"/>
          </p:cNvSpPr>
          <p:nvPr/>
        </p:nvSpPr>
        <p:spPr bwMode="auto">
          <a:xfrm>
            <a:off x="1857356" y="4429132"/>
            <a:ext cx="1216025" cy="412750"/>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operazioni chirurgiche dolorose</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413" name="AutoShape 13"/>
          <p:cNvCxnSpPr>
            <a:cxnSpLocks noChangeShapeType="1"/>
          </p:cNvCxnSpPr>
          <p:nvPr/>
        </p:nvCxnSpPr>
        <p:spPr bwMode="auto">
          <a:xfrm rot="10800000">
            <a:off x="857224" y="857232"/>
            <a:ext cx="571504" cy="285752"/>
          </a:xfrm>
          <a:prstGeom prst="straightConnector1">
            <a:avLst/>
          </a:prstGeom>
          <a:noFill/>
          <a:ln w="9525">
            <a:solidFill>
              <a:srgbClr val="000000"/>
            </a:solidFill>
            <a:round/>
            <a:headEnd/>
            <a:tailEnd type="triangle" w="med" len="med"/>
          </a:ln>
        </p:spPr>
      </p:cxnSp>
      <p:cxnSp>
        <p:nvCxnSpPr>
          <p:cNvPr id="33" name="AutoShape 13"/>
          <p:cNvCxnSpPr>
            <a:cxnSpLocks noChangeShapeType="1"/>
            <a:stCxn id="102406" idx="1"/>
            <a:endCxn id="102403" idx="3"/>
          </p:cNvCxnSpPr>
          <p:nvPr/>
        </p:nvCxnSpPr>
        <p:spPr bwMode="auto">
          <a:xfrm rot="10800000">
            <a:off x="2501878" y="1388254"/>
            <a:ext cx="998553" cy="276227"/>
          </a:xfrm>
          <a:prstGeom prst="straightConnector1">
            <a:avLst/>
          </a:prstGeom>
          <a:noFill/>
          <a:ln w="9525">
            <a:solidFill>
              <a:srgbClr val="000000"/>
            </a:solidFill>
            <a:round/>
            <a:headEnd/>
            <a:tailEnd type="triangle" w="med" len="med"/>
          </a:ln>
        </p:spPr>
      </p:cxnSp>
      <p:cxnSp>
        <p:nvCxnSpPr>
          <p:cNvPr id="35" name="AutoShape 13"/>
          <p:cNvCxnSpPr>
            <a:cxnSpLocks noChangeShapeType="1"/>
          </p:cNvCxnSpPr>
          <p:nvPr/>
        </p:nvCxnSpPr>
        <p:spPr bwMode="auto">
          <a:xfrm rot="10800000">
            <a:off x="3000364" y="857232"/>
            <a:ext cx="857256" cy="500066"/>
          </a:xfrm>
          <a:prstGeom prst="straightConnector1">
            <a:avLst/>
          </a:prstGeom>
          <a:noFill/>
          <a:ln w="9525">
            <a:solidFill>
              <a:srgbClr val="000000"/>
            </a:solidFill>
            <a:round/>
            <a:headEnd/>
            <a:tailEnd type="triangle" w="med" len="med"/>
          </a:ln>
        </p:spPr>
      </p:cxnSp>
      <p:cxnSp>
        <p:nvCxnSpPr>
          <p:cNvPr id="37" name="AutoShape 13"/>
          <p:cNvCxnSpPr>
            <a:cxnSpLocks noChangeShapeType="1"/>
            <a:endCxn id="102409" idx="2"/>
          </p:cNvCxnSpPr>
          <p:nvPr/>
        </p:nvCxnSpPr>
        <p:spPr bwMode="auto">
          <a:xfrm rot="5400000" flipH="1" flipV="1">
            <a:off x="4483096" y="1017574"/>
            <a:ext cx="500069" cy="179386"/>
          </a:xfrm>
          <a:prstGeom prst="straightConnector1">
            <a:avLst/>
          </a:prstGeom>
          <a:noFill/>
          <a:ln w="9525">
            <a:solidFill>
              <a:srgbClr val="000000"/>
            </a:solidFill>
            <a:round/>
            <a:headEnd/>
            <a:tailEnd type="triangle" w="med" len="med"/>
          </a:ln>
        </p:spPr>
      </p:cxnSp>
      <p:cxnSp>
        <p:nvCxnSpPr>
          <p:cNvPr id="39" name="AutoShape 13"/>
          <p:cNvCxnSpPr>
            <a:cxnSpLocks noChangeShapeType="1"/>
            <a:stCxn id="102406" idx="3"/>
            <a:endCxn id="102410" idx="1"/>
          </p:cNvCxnSpPr>
          <p:nvPr/>
        </p:nvCxnSpPr>
        <p:spPr bwMode="auto">
          <a:xfrm flipV="1">
            <a:off x="4997443" y="1316815"/>
            <a:ext cx="574689" cy="347665"/>
          </a:xfrm>
          <a:prstGeom prst="straightConnector1">
            <a:avLst/>
          </a:prstGeom>
          <a:noFill/>
          <a:ln w="9525">
            <a:solidFill>
              <a:srgbClr val="000000"/>
            </a:solidFill>
            <a:round/>
            <a:headEnd/>
            <a:tailEnd type="triangle" w="med" len="med"/>
          </a:ln>
        </p:spPr>
      </p:cxnSp>
      <p:cxnSp>
        <p:nvCxnSpPr>
          <p:cNvPr id="42" name="AutoShape 13"/>
          <p:cNvCxnSpPr>
            <a:cxnSpLocks noChangeShapeType="1"/>
          </p:cNvCxnSpPr>
          <p:nvPr/>
        </p:nvCxnSpPr>
        <p:spPr bwMode="auto">
          <a:xfrm flipV="1">
            <a:off x="6858016" y="928670"/>
            <a:ext cx="571504" cy="428628"/>
          </a:xfrm>
          <a:prstGeom prst="straightConnector1">
            <a:avLst/>
          </a:prstGeom>
          <a:noFill/>
          <a:ln w="9525">
            <a:solidFill>
              <a:srgbClr val="000000"/>
            </a:solidFill>
            <a:round/>
            <a:headEnd/>
            <a:tailEnd type="triangle" w="med" len="med"/>
          </a:ln>
        </p:spPr>
      </p:cxnSp>
      <p:cxnSp>
        <p:nvCxnSpPr>
          <p:cNvPr id="44" name="AutoShape 13"/>
          <p:cNvCxnSpPr>
            <a:cxnSpLocks noChangeShapeType="1"/>
          </p:cNvCxnSpPr>
          <p:nvPr/>
        </p:nvCxnSpPr>
        <p:spPr bwMode="auto">
          <a:xfrm rot="5400000" flipH="1" flipV="1">
            <a:off x="4036215" y="2178835"/>
            <a:ext cx="357984" cy="794"/>
          </a:xfrm>
          <a:prstGeom prst="straightConnector1">
            <a:avLst/>
          </a:prstGeom>
          <a:noFill/>
          <a:ln w="9525">
            <a:solidFill>
              <a:srgbClr val="000000"/>
            </a:solidFill>
            <a:round/>
            <a:headEnd/>
            <a:tailEnd type="triangle" w="med" len="med"/>
          </a:ln>
        </p:spPr>
      </p:cxnSp>
      <p:sp>
        <p:nvSpPr>
          <p:cNvPr id="1026" name="AutoShape 2"/>
          <p:cNvSpPr>
            <a:spLocks noChangeArrowheads="1"/>
          </p:cNvSpPr>
          <p:nvPr/>
        </p:nvSpPr>
        <p:spPr bwMode="auto">
          <a:xfrm>
            <a:off x="1785918" y="2571744"/>
            <a:ext cx="1216025" cy="576262"/>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Aft>
                <a:spcPts val="18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eccessivo sfruttamento degli animali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285720" y="3786190"/>
            <a:ext cx="1216025" cy="549275"/>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1" i="0" u="none" strike="noStrike" cap="none" normalizeH="0" baseline="0" dirty="0" smtClean="0">
                <a:ln>
                  <a:noFill/>
                </a:ln>
                <a:solidFill>
                  <a:srgbClr val="00B0F0"/>
                </a:solidFill>
                <a:effectLst/>
                <a:latin typeface="Calibri" pitchFamily="34" charset="0"/>
                <a:cs typeface="Arial" pitchFamily="34" charset="0"/>
              </a:rPr>
              <a:t>non rispetto del benessere degli animali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1857356" y="3500438"/>
            <a:ext cx="1216025" cy="571504"/>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spazi per gli animali estremamente limitati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1785918" y="5429264"/>
            <a:ext cx="1216025" cy="712788"/>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soppressione dei cuccioli economicamente non necessari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AutoShape 13"/>
          <p:cNvCxnSpPr>
            <a:cxnSpLocks noChangeShapeType="1"/>
          </p:cNvCxnSpPr>
          <p:nvPr/>
        </p:nvCxnSpPr>
        <p:spPr bwMode="auto">
          <a:xfrm rot="5400000">
            <a:off x="3964777" y="3321843"/>
            <a:ext cx="500066" cy="1588"/>
          </a:xfrm>
          <a:prstGeom prst="straightConnector1">
            <a:avLst/>
          </a:prstGeom>
          <a:noFill/>
          <a:ln w="9525">
            <a:solidFill>
              <a:srgbClr val="000000"/>
            </a:solidFill>
            <a:round/>
            <a:headEnd/>
            <a:tailEnd type="triangle" w="med" len="med"/>
          </a:ln>
        </p:spPr>
      </p:cxnSp>
      <p:cxnSp>
        <p:nvCxnSpPr>
          <p:cNvPr id="29" name="AutoShape 13"/>
          <p:cNvCxnSpPr>
            <a:cxnSpLocks noChangeShapeType="1"/>
            <a:endCxn id="1026" idx="3"/>
          </p:cNvCxnSpPr>
          <p:nvPr/>
        </p:nvCxnSpPr>
        <p:spPr bwMode="auto">
          <a:xfrm rot="10800000">
            <a:off x="3001944" y="2859876"/>
            <a:ext cx="711223" cy="702477"/>
          </a:xfrm>
          <a:prstGeom prst="straightConnector1">
            <a:avLst/>
          </a:prstGeom>
          <a:noFill/>
          <a:ln w="9525">
            <a:solidFill>
              <a:srgbClr val="000000"/>
            </a:solidFill>
            <a:round/>
            <a:headEnd/>
            <a:tailEnd type="triangle" w="med" len="med"/>
          </a:ln>
        </p:spPr>
      </p:cxnSp>
      <p:cxnSp>
        <p:nvCxnSpPr>
          <p:cNvPr id="31" name="AutoShape 13"/>
          <p:cNvCxnSpPr>
            <a:cxnSpLocks noChangeShapeType="1"/>
            <a:endCxn id="1028" idx="3"/>
          </p:cNvCxnSpPr>
          <p:nvPr/>
        </p:nvCxnSpPr>
        <p:spPr bwMode="auto">
          <a:xfrm rot="10800000">
            <a:off x="3073382" y="3786190"/>
            <a:ext cx="496913" cy="133354"/>
          </a:xfrm>
          <a:prstGeom prst="straightConnector1">
            <a:avLst/>
          </a:prstGeom>
          <a:noFill/>
          <a:ln w="9525">
            <a:solidFill>
              <a:srgbClr val="000000"/>
            </a:solidFill>
            <a:round/>
            <a:headEnd/>
            <a:tailEnd type="triangle" w="med" len="med"/>
          </a:ln>
        </p:spPr>
      </p:cxnSp>
      <p:cxnSp>
        <p:nvCxnSpPr>
          <p:cNvPr id="34" name="AutoShape 13"/>
          <p:cNvCxnSpPr>
            <a:cxnSpLocks noChangeShapeType="1"/>
            <a:endCxn id="102412" idx="3"/>
          </p:cNvCxnSpPr>
          <p:nvPr/>
        </p:nvCxnSpPr>
        <p:spPr bwMode="auto">
          <a:xfrm rot="10800000" flipV="1">
            <a:off x="3073382" y="4205293"/>
            <a:ext cx="1068413" cy="430213"/>
          </a:xfrm>
          <a:prstGeom prst="straightConnector1">
            <a:avLst/>
          </a:prstGeom>
          <a:noFill/>
          <a:ln w="9525">
            <a:solidFill>
              <a:srgbClr val="000000"/>
            </a:solidFill>
            <a:round/>
            <a:headEnd/>
            <a:tailEnd type="triangle" w="med" len="med"/>
          </a:ln>
        </p:spPr>
      </p:cxnSp>
      <p:cxnSp>
        <p:nvCxnSpPr>
          <p:cNvPr id="38" name="AutoShape 13"/>
          <p:cNvCxnSpPr>
            <a:cxnSpLocks noChangeShapeType="1"/>
            <a:endCxn id="1029" idx="3"/>
          </p:cNvCxnSpPr>
          <p:nvPr/>
        </p:nvCxnSpPr>
        <p:spPr bwMode="auto">
          <a:xfrm rot="5400000">
            <a:off x="2853125" y="4354113"/>
            <a:ext cx="1580364" cy="1282727"/>
          </a:xfrm>
          <a:prstGeom prst="straightConnector1">
            <a:avLst/>
          </a:prstGeom>
          <a:noFill/>
          <a:ln w="9525">
            <a:solidFill>
              <a:srgbClr val="000000"/>
            </a:solidFill>
            <a:round/>
            <a:headEnd/>
            <a:tailEnd type="triangle" w="med" len="med"/>
          </a:ln>
        </p:spPr>
      </p:cxnSp>
      <p:cxnSp>
        <p:nvCxnSpPr>
          <p:cNvPr id="41" name="AutoShape 13"/>
          <p:cNvCxnSpPr>
            <a:cxnSpLocks noChangeShapeType="1"/>
            <a:endCxn id="1027" idx="0"/>
          </p:cNvCxnSpPr>
          <p:nvPr/>
        </p:nvCxnSpPr>
        <p:spPr bwMode="auto">
          <a:xfrm rot="10800000" flipV="1">
            <a:off x="893734" y="2990848"/>
            <a:ext cx="890607" cy="795342"/>
          </a:xfrm>
          <a:prstGeom prst="straightConnector1">
            <a:avLst/>
          </a:prstGeom>
          <a:noFill/>
          <a:ln w="9525">
            <a:solidFill>
              <a:srgbClr val="000000"/>
            </a:solidFill>
            <a:round/>
            <a:headEnd/>
            <a:tailEnd type="triangle" w="med" len="med"/>
          </a:ln>
        </p:spPr>
      </p:cxnSp>
      <p:cxnSp>
        <p:nvCxnSpPr>
          <p:cNvPr id="45" name="AutoShape 13"/>
          <p:cNvCxnSpPr>
            <a:cxnSpLocks noChangeShapeType="1"/>
            <a:endCxn id="1027" idx="3"/>
          </p:cNvCxnSpPr>
          <p:nvPr/>
        </p:nvCxnSpPr>
        <p:spPr bwMode="auto">
          <a:xfrm rot="10800000" flipV="1">
            <a:off x="1501746" y="3776666"/>
            <a:ext cx="354033" cy="284162"/>
          </a:xfrm>
          <a:prstGeom prst="straightConnector1">
            <a:avLst/>
          </a:prstGeom>
          <a:noFill/>
          <a:ln w="9525">
            <a:solidFill>
              <a:srgbClr val="000000"/>
            </a:solidFill>
            <a:round/>
            <a:headEnd/>
            <a:tailEnd type="triangle" w="med" len="med"/>
          </a:ln>
        </p:spPr>
      </p:cxnSp>
      <p:cxnSp>
        <p:nvCxnSpPr>
          <p:cNvPr id="48" name="AutoShape 13"/>
          <p:cNvCxnSpPr>
            <a:cxnSpLocks noChangeShapeType="1"/>
          </p:cNvCxnSpPr>
          <p:nvPr/>
        </p:nvCxnSpPr>
        <p:spPr bwMode="auto">
          <a:xfrm rot="16200000" flipV="1">
            <a:off x="1468420" y="4246564"/>
            <a:ext cx="419104" cy="355612"/>
          </a:xfrm>
          <a:prstGeom prst="straightConnector1">
            <a:avLst/>
          </a:prstGeom>
          <a:noFill/>
          <a:ln w="9525">
            <a:solidFill>
              <a:srgbClr val="000000"/>
            </a:solidFill>
            <a:round/>
            <a:headEnd/>
            <a:tailEnd type="triangle" w="med" len="med"/>
          </a:ln>
        </p:spPr>
      </p:cxnSp>
      <p:cxnSp>
        <p:nvCxnSpPr>
          <p:cNvPr id="49" name="AutoShape 13"/>
          <p:cNvCxnSpPr>
            <a:cxnSpLocks noChangeShapeType="1"/>
          </p:cNvCxnSpPr>
          <p:nvPr/>
        </p:nvCxnSpPr>
        <p:spPr bwMode="auto">
          <a:xfrm rot="16200000" flipV="1">
            <a:off x="539726" y="4532316"/>
            <a:ext cx="1419236" cy="1069992"/>
          </a:xfrm>
          <a:prstGeom prst="straightConnector1">
            <a:avLst/>
          </a:prstGeom>
          <a:noFill/>
          <a:ln w="9525">
            <a:solidFill>
              <a:srgbClr val="000000"/>
            </a:solidFill>
            <a:round/>
            <a:headEnd/>
            <a:tailEnd type="triangle" w="med" len="med"/>
          </a:ln>
        </p:spPr>
      </p:cxnSp>
      <p:sp>
        <p:nvSpPr>
          <p:cNvPr id="1030" name="AutoShape 6"/>
          <p:cNvSpPr>
            <a:spLocks noChangeArrowheads="1"/>
          </p:cNvSpPr>
          <p:nvPr/>
        </p:nvSpPr>
        <p:spPr bwMode="auto">
          <a:xfrm>
            <a:off x="7000892" y="2071678"/>
            <a:ext cx="1216025" cy="492125"/>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produzione di polveri sottili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5929322" y="3357562"/>
            <a:ext cx="1216025" cy="490538"/>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spcBef>
                <a:spcPct val="0"/>
              </a:spcBef>
              <a:spcAft>
                <a:spcPts val="10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produzione di gas serra</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7500958" y="4071942"/>
            <a:ext cx="1216025" cy="492125"/>
          </a:xfrm>
          <a:prstGeom prst="roundRect">
            <a:avLst>
              <a:gd name="adj" fmla="val 16667"/>
            </a:avLst>
          </a:prstGeom>
          <a:solidFill>
            <a:schemeClr val="accent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spcBef>
                <a:spcPct val="0"/>
              </a:spcBef>
              <a:spcAft>
                <a:spcPts val="10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inquinamento dell'aria</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2" name="AutoShape 13"/>
          <p:cNvCxnSpPr>
            <a:cxnSpLocks noChangeShapeType="1"/>
            <a:endCxn id="1030" idx="1"/>
          </p:cNvCxnSpPr>
          <p:nvPr/>
        </p:nvCxnSpPr>
        <p:spPr bwMode="auto">
          <a:xfrm flipV="1">
            <a:off x="4856174" y="2317741"/>
            <a:ext cx="2144718" cy="1244611"/>
          </a:xfrm>
          <a:prstGeom prst="straightConnector1">
            <a:avLst/>
          </a:prstGeom>
          <a:noFill/>
          <a:ln w="9525">
            <a:solidFill>
              <a:srgbClr val="000000"/>
            </a:solidFill>
            <a:round/>
            <a:headEnd/>
            <a:tailEnd type="triangle" w="med" len="med"/>
          </a:ln>
        </p:spPr>
      </p:cxnSp>
      <p:cxnSp>
        <p:nvCxnSpPr>
          <p:cNvPr id="54" name="AutoShape 13"/>
          <p:cNvCxnSpPr>
            <a:cxnSpLocks noChangeShapeType="1"/>
            <a:endCxn id="1031" idx="1"/>
          </p:cNvCxnSpPr>
          <p:nvPr/>
        </p:nvCxnSpPr>
        <p:spPr bwMode="auto">
          <a:xfrm flipV="1">
            <a:off x="5070488" y="3602831"/>
            <a:ext cx="858834" cy="316711"/>
          </a:xfrm>
          <a:prstGeom prst="straightConnector1">
            <a:avLst/>
          </a:prstGeom>
          <a:noFill/>
          <a:ln w="9525">
            <a:solidFill>
              <a:srgbClr val="000000"/>
            </a:solidFill>
            <a:round/>
            <a:headEnd/>
            <a:tailEnd type="triangle" w="med" len="med"/>
          </a:ln>
        </p:spPr>
      </p:cxnSp>
      <p:cxnSp>
        <p:nvCxnSpPr>
          <p:cNvPr id="56" name="AutoShape 13"/>
          <p:cNvCxnSpPr>
            <a:cxnSpLocks noChangeShapeType="1"/>
            <a:endCxn id="1032" idx="0"/>
          </p:cNvCxnSpPr>
          <p:nvPr/>
        </p:nvCxnSpPr>
        <p:spPr bwMode="auto">
          <a:xfrm rot="16200000" flipH="1">
            <a:off x="7284658" y="3247629"/>
            <a:ext cx="1469240" cy="179385"/>
          </a:xfrm>
          <a:prstGeom prst="straightConnector1">
            <a:avLst/>
          </a:prstGeom>
          <a:noFill/>
          <a:ln w="9525">
            <a:solidFill>
              <a:srgbClr val="000000"/>
            </a:solidFill>
            <a:round/>
            <a:headEnd/>
            <a:tailEnd type="triangle" w="med" len="med"/>
          </a:ln>
        </p:spPr>
      </p:cxnSp>
      <p:cxnSp>
        <p:nvCxnSpPr>
          <p:cNvPr id="59" name="AutoShape 13"/>
          <p:cNvCxnSpPr>
            <a:cxnSpLocks noChangeShapeType="1"/>
          </p:cNvCxnSpPr>
          <p:nvPr/>
        </p:nvCxnSpPr>
        <p:spPr bwMode="auto">
          <a:xfrm>
            <a:off x="7215206" y="3602836"/>
            <a:ext cx="571504" cy="469106"/>
          </a:xfrm>
          <a:prstGeom prst="straightConnector1">
            <a:avLst/>
          </a:prstGeom>
          <a:noFill/>
          <a:ln w="9525">
            <a:solidFill>
              <a:srgbClr val="000000"/>
            </a:solidFill>
            <a:round/>
            <a:headEnd/>
            <a:tailEnd type="triangle" w="med" len="med"/>
          </a:ln>
        </p:spPr>
      </p:cxnSp>
      <p:sp>
        <p:nvSpPr>
          <p:cNvPr id="1033" name="AutoShape 9"/>
          <p:cNvSpPr>
            <a:spLocks noChangeArrowheads="1"/>
          </p:cNvSpPr>
          <p:nvPr/>
        </p:nvSpPr>
        <p:spPr bwMode="auto">
          <a:xfrm>
            <a:off x="4429124" y="6143644"/>
            <a:ext cx="1216025" cy="539750"/>
          </a:xfrm>
          <a:prstGeom prst="roundRect">
            <a:avLst>
              <a:gd name="adj" fmla="val 16667"/>
            </a:avLst>
          </a:prstGeom>
          <a:solidFill>
            <a:schemeClr val="accent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consumo di una grande quantità d'acqua</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AutoShape 10"/>
          <p:cNvSpPr>
            <a:spLocks noChangeArrowheads="1"/>
          </p:cNvSpPr>
          <p:nvPr/>
        </p:nvSpPr>
        <p:spPr bwMode="auto">
          <a:xfrm>
            <a:off x="7072330" y="6072206"/>
            <a:ext cx="1216025" cy="490538"/>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1" i="0" u="none" strike="noStrike" cap="none" normalizeH="0" baseline="0" dirty="0" smtClean="0">
                <a:ln>
                  <a:noFill/>
                </a:ln>
                <a:solidFill>
                  <a:srgbClr val="00B0F0"/>
                </a:solidFill>
                <a:effectLst/>
                <a:latin typeface="Calibri" pitchFamily="34" charset="0"/>
                <a:cs typeface="Arial" pitchFamily="34" charset="0"/>
              </a:rPr>
              <a:t>forte impatto ambientale</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AutoShape 11"/>
          <p:cNvSpPr>
            <a:spLocks noChangeArrowheads="1"/>
          </p:cNvSpPr>
          <p:nvPr/>
        </p:nvSpPr>
        <p:spPr bwMode="auto">
          <a:xfrm>
            <a:off x="5143504" y="4500570"/>
            <a:ext cx="1216025" cy="492125"/>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spargimento dei liquami nel suolo</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6143636" y="5286388"/>
            <a:ext cx="1216025" cy="492125"/>
          </a:xfrm>
          <a:prstGeom prst="roundRect">
            <a:avLst>
              <a:gd name="adj" fmla="val 16667"/>
            </a:avLst>
          </a:prstGeom>
          <a:solidFill>
            <a:schemeClr val="accent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inquinamento delle acque</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4000496" y="5214950"/>
            <a:ext cx="1216025" cy="492125"/>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rgbClr val="00B0F0"/>
                </a:solidFill>
                <a:effectLst/>
                <a:latin typeface="Calibri" pitchFamily="34" charset="0"/>
                <a:cs typeface="Arial" pitchFamily="34" charset="0"/>
              </a:rPr>
              <a:t>utilizzo di una grande quantità di cereali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4" name="AutoShape 13"/>
          <p:cNvCxnSpPr>
            <a:cxnSpLocks noChangeShapeType="1"/>
          </p:cNvCxnSpPr>
          <p:nvPr/>
        </p:nvCxnSpPr>
        <p:spPr bwMode="auto">
          <a:xfrm>
            <a:off x="5072066" y="4000504"/>
            <a:ext cx="571504" cy="469106"/>
          </a:xfrm>
          <a:prstGeom prst="straightConnector1">
            <a:avLst/>
          </a:prstGeom>
          <a:noFill/>
          <a:ln w="9525">
            <a:solidFill>
              <a:srgbClr val="000000"/>
            </a:solidFill>
            <a:round/>
            <a:headEnd/>
            <a:tailEnd type="triangle" w="med" len="med"/>
          </a:ln>
        </p:spPr>
      </p:cxnSp>
      <p:cxnSp>
        <p:nvCxnSpPr>
          <p:cNvPr id="65" name="AutoShape 13"/>
          <p:cNvCxnSpPr>
            <a:cxnSpLocks noChangeShapeType="1"/>
            <a:stCxn id="1035" idx="3"/>
          </p:cNvCxnSpPr>
          <p:nvPr/>
        </p:nvCxnSpPr>
        <p:spPr bwMode="auto">
          <a:xfrm>
            <a:off x="6359529" y="4746633"/>
            <a:ext cx="569925" cy="508795"/>
          </a:xfrm>
          <a:prstGeom prst="straightConnector1">
            <a:avLst/>
          </a:prstGeom>
          <a:noFill/>
          <a:ln w="9525">
            <a:solidFill>
              <a:srgbClr val="000000"/>
            </a:solidFill>
            <a:round/>
            <a:headEnd/>
            <a:tailEnd type="triangle" w="med" len="med"/>
          </a:ln>
        </p:spPr>
      </p:cxnSp>
      <p:cxnSp>
        <p:nvCxnSpPr>
          <p:cNvPr id="68" name="AutoShape 13"/>
          <p:cNvCxnSpPr>
            <a:cxnSpLocks noChangeShapeType="1"/>
            <a:stCxn id="1036" idx="3"/>
          </p:cNvCxnSpPr>
          <p:nvPr/>
        </p:nvCxnSpPr>
        <p:spPr bwMode="auto">
          <a:xfrm>
            <a:off x="7359661" y="5532451"/>
            <a:ext cx="569925" cy="508795"/>
          </a:xfrm>
          <a:prstGeom prst="straightConnector1">
            <a:avLst/>
          </a:prstGeom>
          <a:noFill/>
          <a:ln w="9525">
            <a:solidFill>
              <a:srgbClr val="000000"/>
            </a:solidFill>
            <a:round/>
            <a:headEnd/>
            <a:tailEnd type="triangle" w="med" len="med"/>
          </a:ln>
        </p:spPr>
      </p:cxnSp>
      <p:cxnSp>
        <p:nvCxnSpPr>
          <p:cNvPr id="71" name="AutoShape 13"/>
          <p:cNvCxnSpPr>
            <a:cxnSpLocks noChangeShapeType="1"/>
          </p:cNvCxnSpPr>
          <p:nvPr/>
        </p:nvCxnSpPr>
        <p:spPr bwMode="auto">
          <a:xfrm rot="5400000">
            <a:off x="7322363" y="5322107"/>
            <a:ext cx="1500198" cy="1588"/>
          </a:xfrm>
          <a:prstGeom prst="straightConnector1">
            <a:avLst/>
          </a:prstGeom>
          <a:noFill/>
          <a:ln w="9525">
            <a:solidFill>
              <a:srgbClr val="000000"/>
            </a:solidFill>
            <a:round/>
            <a:headEnd/>
            <a:tailEnd type="triangle" w="med" len="med"/>
          </a:ln>
        </p:spPr>
      </p:cxnSp>
      <p:cxnSp>
        <p:nvCxnSpPr>
          <p:cNvPr id="73" name="AutoShape 13"/>
          <p:cNvCxnSpPr>
            <a:cxnSpLocks noChangeShapeType="1"/>
            <a:endCxn id="1037" idx="0"/>
          </p:cNvCxnSpPr>
          <p:nvPr/>
        </p:nvCxnSpPr>
        <p:spPr bwMode="auto">
          <a:xfrm rot="16200000" flipH="1">
            <a:off x="4054469" y="4660910"/>
            <a:ext cx="1000132" cy="107947"/>
          </a:xfrm>
          <a:prstGeom prst="straightConnector1">
            <a:avLst/>
          </a:prstGeom>
          <a:noFill/>
          <a:ln w="9525">
            <a:solidFill>
              <a:srgbClr val="000000"/>
            </a:solidFill>
            <a:round/>
            <a:headEnd/>
            <a:tailEnd type="triangle" w="med" len="med"/>
          </a:ln>
        </p:spPr>
      </p:cxnSp>
      <p:cxnSp>
        <p:nvCxnSpPr>
          <p:cNvPr id="75" name="AutoShape 13"/>
          <p:cNvCxnSpPr>
            <a:cxnSpLocks noChangeShapeType="1"/>
          </p:cNvCxnSpPr>
          <p:nvPr/>
        </p:nvCxnSpPr>
        <p:spPr bwMode="auto">
          <a:xfrm>
            <a:off x="4643438" y="5715016"/>
            <a:ext cx="571504" cy="428628"/>
          </a:xfrm>
          <a:prstGeom prst="straightConnector1">
            <a:avLst/>
          </a:prstGeom>
          <a:noFill/>
          <a:ln w="9525">
            <a:solidFill>
              <a:srgbClr val="000000"/>
            </a:solidFill>
            <a:round/>
            <a:headEnd/>
            <a:tailEnd type="triangle" w="med" len="med"/>
          </a:ln>
        </p:spPr>
      </p:cxnSp>
      <p:cxnSp>
        <p:nvCxnSpPr>
          <p:cNvPr id="77" name="AutoShape 13"/>
          <p:cNvCxnSpPr>
            <a:cxnSpLocks noChangeShapeType="1"/>
            <a:endCxn id="1034" idx="1"/>
          </p:cNvCxnSpPr>
          <p:nvPr/>
        </p:nvCxnSpPr>
        <p:spPr bwMode="auto">
          <a:xfrm flipV="1">
            <a:off x="5715008" y="6317475"/>
            <a:ext cx="1357322" cy="71419"/>
          </a:xfrm>
          <a:prstGeom prst="straightConnector1">
            <a:avLst/>
          </a:prstGeom>
          <a:noFill/>
          <a:ln w="9525">
            <a:solidFill>
              <a:srgbClr val="000000"/>
            </a:solidFill>
            <a:round/>
            <a:headEn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85728"/>
            <a:ext cx="8429652" cy="384720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lo schema sulle caratteristiche dell'allevamento intensivo inserendo le voci elencate sotto.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inquinamento delle acque</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non rispetto del benessere degli animali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minori costi </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cura tempestiva delle malattie </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SVANTAGGI</a:t>
            </a:r>
            <a:endParaRPr kumimoji="0" lang="it-IT" sz="12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produzione di gas serra</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soppressione dei cuccioli economicamente non necessari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adeguata disponibilità di acqua e cibo per gli animali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VANTAGGI</a:t>
            </a:r>
            <a:endParaRPr kumimoji="0" lang="it-IT" sz="12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utilizzo di una grande quantità di cereali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spazi per gli animali estremamente limitati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protezione degli animali da intemperie e predatori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forte impatto ambientale</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inquinamento dell'aria</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1406" y="285728"/>
            <a:ext cx="8858312" cy="39549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 l'elenco, riportato sotto,  delle caratteristiche dell'allevamento estensivo, costruisce uno schema simile a quello dell'allevamento intensivo (vedi esercizio precedente).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ALLEVAMENTO</a:t>
            </a: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ESTENSIVO</a:t>
            </a: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animali più soggetti a malattie</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non serve costruire impianti chiusi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SVANTAGGI</a:t>
            </a:r>
            <a:endParaRPr kumimoji="0" lang="it-IT"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maggior rispetto della vita degli animali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animali più esposti ad agenti patogeni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parziale risparmio sul mangime</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difficoltà a tenere sotto controllo gli animali liberi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gli animali sono tenuti all'aperto</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una parte dell'alimentazione è costituita dal foraggio</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 prodotto finale costa di più</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VANTAGGI</a:t>
            </a:r>
            <a:endParaRPr kumimoji="0" lang="it-IT"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 costi di igiene e salute sono più elevati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1214446"/>
          </a:xfrm>
        </p:spPr>
        <p:txBody>
          <a:bodyPr>
            <a:normAutofit/>
          </a:bodyPr>
          <a:lstStyle/>
          <a:p>
            <a:r>
              <a:rPr lang="it-IT" sz="3600" b="1" dirty="0" smtClean="0">
                <a:latin typeface="Times New Roman" pitchFamily="18" charset="0"/>
                <a:cs typeface="Times New Roman" pitchFamily="18" charset="0"/>
              </a:rPr>
              <a:t>Allevamento intensivo, estensivo e semi-estensivo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71472" y="285728"/>
            <a:ext cx="671722"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a:t>
            </a:r>
            <a:endParaRPr lang="it-IT" dirty="0">
              <a:solidFill>
                <a:srgbClr val="FF0000"/>
              </a:solidFill>
              <a:latin typeface="Times New Roman" pitchFamily="18" charset="0"/>
              <a:cs typeface="Times New Roman" pitchFamily="18" charset="0"/>
            </a:endParaRPr>
          </a:p>
        </p:txBody>
      </p:sp>
      <p:pic>
        <p:nvPicPr>
          <p:cNvPr id="1026" name="Immagine 10" descr="Benessere animale, gli investitori abbandonano gli allevamenti intensivi"/>
          <p:cNvPicPr>
            <a:picLocks noChangeAspect="1" noChangeArrowheads="1"/>
          </p:cNvPicPr>
          <p:nvPr/>
        </p:nvPicPr>
        <p:blipFill>
          <a:blip r:embed="rId3"/>
          <a:srcRect/>
          <a:stretch>
            <a:fillRect/>
          </a:stretch>
        </p:blipFill>
        <p:spPr bwMode="auto">
          <a:xfrm>
            <a:off x="428596" y="857232"/>
            <a:ext cx="3962678" cy="2641785"/>
          </a:xfrm>
          <a:prstGeom prst="rect">
            <a:avLst/>
          </a:prstGeom>
          <a:noFill/>
          <a:ln w="9525">
            <a:noFill/>
            <a:miter lim="800000"/>
            <a:headEnd/>
            <a:tailEnd/>
          </a:ln>
        </p:spPr>
      </p:pic>
      <p:pic>
        <p:nvPicPr>
          <p:cNvPr id="1027" name="Immagine 4" descr="Ispra: “Il 50% emissioni da riscaldamenti e allevamenti intensivi,  inquinano più di auto e moto”"/>
          <p:cNvPicPr>
            <a:picLocks noChangeAspect="1" noChangeArrowheads="1"/>
          </p:cNvPicPr>
          <p:nvPr/>
        </p:nvPicPr>
        <p:blipFill>
          <a:blip r:embed="rId4"/>
          <a:srcRect/>
          <a:stretch>
            <a:fillRect/>
          </a:stretch>
        </p:blipFill>
        <p:spPr bwMode="auto">
          <a:xfrm>
            <a:off x="500034" y="4214818"/>
            <a:ext cx="4444483" cy="2333631"/>
          </a:xfrm>
          <a:prstGeom prst="rect">
            <a:avLst/>
          </a:prstGeom>
          <a:noFill/>
          <a:ln w="9525">
            <a:noFill/>
            <a:miter lim="800000"/>
            <a:headEnd/>
            <a:tailEnd/>
          </a:ln>
        </p:spPr>
      </p:pic>
      <p:pic>
        <p:nvPicPr>
          <p:cNvPr id="1028" name="Picture 4" descr="Tecno | Ovaiole progettate a regola d'arte"/>
          <p:cNvPicPr>
            <a:picLocks noChangeAspect="1" noChangeArrowheads="1"/>
          </p:cNvPicPr>
          <p:nvPr/>
        </p:nvPicPr>
        <p:blipFill>
          <a:blip r:embed="rId5"/>
          <a:srcRect/>
          <a:stretch>
            <a:fillRect/>
          </a:stretch>
        </p:blipFill>
        <p:spPr bwMode="auto">
          <a:xfrm>
            <a:off x="4857752" y="928670"/>
            <a:ext cx="3886200" cy="2589181"/>
          </a:xfrm>
          <a:prstGeom prst="rect">
            <a:avLst/>
          </a:prstGeom>
          <a:noFill/>
          <a:ln w="9525">
            <a:noFill/>
            <a:miter lim="800000"/>
            <a:headEnd/>
            <a:tailEnd/>
          </a:ln>
        </p:spPr>
      </p:pic>
      <p:sp>
        <p:nvSpPr>
          <p:cNvPr id="10" name="Rettangolo 9"/>
          <p:cNvSpPr/>
          <p:nvPr/>
        </p:nvSpPr>
        <p:spPr>
          <a:xfrm>
            <a:off x="5072066" y="35716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a:t>
            </a:r>
            <a:endParaRPr lang="it-IT" dirty="0">
              <a:solidFill>
                <a:srgbClr val="FF0000"/>
              </a:solidFill>
              <a:latin typeface="Times New Roman" pitchFamily="18" charset="0"/>
              <a:cs typeface="Times New Roman" pitchFamily="18" charset="0"/>
            </a:endParaRPr>
          </a:p>
        </p:txBody>
      </p:sp>
      <p:sp>
        <p:nvSpPr>
          <p:cNvPr id="11" name="Rettangolo 10"/>
          <p:cNvSpPr/>
          <p:nvPr/>
        </p:nvSpPr>
        <p:spPr>
          <a:xfrm>
            <a:off x="571472" y="371475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3</a:t>
            </a:r>
            <a:endParaRPr lang="it-IT" dirty="0">
              <a:solidFill>
                <a:srgbClr val="FF0000"/>
              </a:solidFill>
              <a:latin typeface="Times New Roman" pitchFamily="18" charset="0"/>
              <a:cs typeface="Times New Roman" pitchFamily="18" charset="0"/>
            </a:endParaRPr>
          </a:p>
        </p:txBody>
      </p:sp>
      <p:sp>
        <p:nvSpPr>
          <p:cNvPr id="1029" name="Text Box 5"/>
          <p:cNvSpPr txBox="1">
            <a:spLocks noChangeAspect="1" noChangeArrowheads="1"/>
          </p:cNvSpPr>
          <p:nvPr/>
        </p:nvSpPr>
        <p:spPr bwMode="auto">
          <a:xfrm>
            <a:off x="5429256" y="4500570"/>
            <a:ext cx="3214710"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C00000"/>
                </a:solidFill>
                <a:effectLst/>
                <a:latin typeface="Times New Roman" pitchFamily="18" charset="0"/>
                <a:cs typeface="Arial" pitchFamily="34" charset="0"/>
              </a:rPr>
              <a:t>ALLEVAMENTO 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descr="https://www.ruminantia.it/wp-content/uploads/2019/12/vacche-da-carne-CS-ANACLI-.jpg"/>
          <p:cNvPicPr>
            <a:picLocks noChangeAspect="1" noChangeArrowheads="1"/>
          </p:cNvPicPr>
          <p:nvPr/>
        </p:nvPicPr>
        <p:blipFill>
          <a:blip r:embed="rId2"/>
          <a:srcRect/>
          <a:stretch>
            <a:fillRect/>
          </a:stretch>
        </p:blipFill>
        <p:spPr bwMode="auto">
          <a:xfrm>
            <a:off x="357158" y="785794"/>
            <a:ext cx="4333113" cy="2435352"/>
          </a:xfrm>
          <a:prstGeom prst="rect">
            <a:avLst/>
          </a:prstGeom>
          <a:noFill/>
          <a:ln w="9525">
            <a:noFill/>
            <a:miter lim="800000"/>
            <a:headEnd/>
            <a:tailEnd/>
          </a:ln>
        </p:spPr>
      </p:pic>
      <p:pic>
        <p:nvPicPr>
          <p:cNvPr id="2051" name="Immagine 4" descr="Incubo peste suina, 62 maiali abbattuti tra Villagrande Strisaili e Talana  - Casteddu On line"/>
          <p:cNvPicPr>
            <a:picLocks noChangeAspect="1" noChangeArrowheads="1"/>
          </p:cNvPicPr>
          <p:nvPr/>
        </p:nvPicPr>
        <p:blipFill>
          <a:blip r:embed="rId3"/>
          <a:srcRect/>
          <a:stretch>
            <a:fillRect/>
          </a:stretch>
        </p:blipFill>
        <p:spPr bwMode="auto">
          <a:xfrm>
            <a:off x="428595" y="4071938"/>
            <a:ext cx="4356077" cy="2414348"/>
          </a:xfrm>
          <a:prstGeom prst="rect">
            <a:avLst/>
          </a:prstGeom>
          <a:noFill/>
          <a:ln w="9525">
            <a:noFill/>
            <a:miter lim="800000"/>
            <a:headEnd/>
            <a:tailEnd/>
          </a:ln>
        </p:spPr>
      </p:pic>
      <p:pic>
        <p:nvPicPr>
          <p:cNvPr id="2052" name="Immagine 1" descr="Cascina Santa Brera"/>
          <p:cNvPicPr>
            <a:picLocks noChangeAspect="1" noChangeArrowheads="1"/>
          </p:cNvPicPr>
          <p:nvPr/>
        </p:nvPicPr>
        <p:blipFill>
          <a:blip r:embed="rId4"/>
          <a:srcRect/>
          <a:stretch>
            <a:fillRect/>
          </a:stretch>
        </p:blipFill>
        <p:spPr bwMode="auto">
          <a:xfrm>
            <a:off x="5214942" y="857232"/>
            <a:ext cx="3765296" cy="2357628"/>
          </a:xfrm>
          <a:prstGeom prst="rect">
            <a:avLst/>
          </a:prstGeom>
          <a:noFill/>
          <a:ln w="9525">
            <a:noFill/>
            <a:miter lim="800000"/>
            <a:headEnd/>
            <a:tailEnd/>
          </a:ln>
        </p:spPr>
      </p:pic>
      <p:sp>
        <p:nvSpPr>
          <p:cNvPr id="5" name="Rettangolo 4"/>
          <p:cNvSpPr/>
          <p:nvPr/>
        </p:nvSpPr>
        <p:spPr>
          <a:xfrm>
            <a:off x="571472" y="285728"/>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4</a:t>
            </a:r>
            <a:endParaRPr lang="it-IT" dirty="0">
              <a:solidFill>
                <a:srgbClr val="FF0000"/>
              </a:solidFill>
              <a:latin typeface="Times New Roman" pitchFamily="18" charset="0"/>
              <a:cs typeface="Times New Roman" pitchFamily="18" charset="0"/>
            </a:endParaRPr>
          </a:p>
        </p:txBody>
      </p:sp>
      <p:sp>
        <p:nvSpPr>
          <p:cNvPr id="6" name="Rettangolo 5"/>
          <p:cNvSpPr/>
          <p:nvPr/>
        </p:nvSpPr>
        <p:spPr>
          <a:xfrm>
            <a:off x="5286380" y="35716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5</a:t>
            </a:r>
            <a:endParaRPr lang="it-IT" dirty="0">
              <a:solidFill>
                <a:srgbClr val="FF0000"/>
              </a:solidFill>
              <a:latin typeface="Times New Roman" pitchFamily="18" charset="0"/>
              <a:cs typeface="Times New Roman" pitchFamily="18" charset="0"/>
            </a:endParaRPr>
          </a:p>
        </p:txBody>
      </p:sp>
      <p:sp>
        <p:nvSpPr>
          <p:cNvPr id="7" name="Rettangolo 6"/>
          <p:cNvSpPr/>
          <p:nvPr/>
        </p:nvSpPr>
        <p:spPr>
          <a:xfrm>
            <a:off x="500034" y="357187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6</a:t>
            </a:r>
            <a:endParaRPr lang="it-IT" dirty="0">
              <a:solidFill>
                <a:srgbClr val="FF0000"/>
              </a:solidFill>
              <a:latin typeface="Times New Roman" pitchFamily="18" charset="0"/>
              <a:cs typeface="Times New Roman" pitchFamily="18" charset="0"/>
            </a:endParaRPr>
          </a:p>
        </p:txBody>
      </p:sp>
      <p:sp>
        <p:nvSpPr>
          <p:cNvPr id="2053" name="Text Box 5"/>
          <p:cNvSpPr txBox="1">
            <a:spLocks noChangeArrowheads="1"/>
          </p:cNvSpPr>
          <p:nvPr/>
        </p:nvSpPr>
        <p:spPr bwMode="auto">
          <a:xfrm>
            <a:off x="5429256" y="4643446"/>
            <a:ext cx="3357586"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C00000"/>
                </a:solidFill>
                <a:effectLst/>
                <a:latin typeface="Times New Roman" pitchFamily="18" charset="0"/>
                <a:cs typeface="Arial" pitchFamily="34" charset="0"/>
              </a:rPr>
              <a:t>ALLEVAMENTO ESTENSIVO</a:t>
            </a:r>
            <a:r>
              <a:rPr kumimoji="0" lang="it-IT" b="0" i="0" u="none" strike="noStrike" cap="none" normalizeH="0" baseline="0" dirty="0" smtClean="0">
                <a:ln>
                  <a:noFill/>
                </a:ln>
                <a:solidFill>
                  <a:srgbClr val="FF0000"/>
                </a:solidFill>
                <a:effectLst/>
                <a:latin typeface="Times New Roman" pitchFamily="18" charset="0"/>
                <a:cs typeface="Arial" pitchFamily="34"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LL_rifuti animali - Copia"/>
          <p:cNvPicPr>
            <a:picLocks noChangeAspect="1" noChangeArrowheads="1"/>
          </p:cNvPicPr>
          <p:nvPr/>
        </p:nvPicPr>
        <p:blipFill>
          <a:blip r:embed="rId2"/>
          <a:srcRect/>
          <a:stretch>
            <a:fillRect/>
          </a:stretch>
        </p:blipFill>
        <p:spPr bwMode="auto">
          <a:xfrm>
            <a:off x="285720" y="500042"/>
            <a:ext cx="4269105" cy="3096387"/>
          </a:xfrm>
          <a:prstGeom prst="rect">
            <a:avLst/>
          </a:prstGeom>
          <a:noFill/>
          <a:ln w="9525">
            <a:noFill/>
            <a:miter lim="800000"/>
            <a:headEnd/>
            <a:tailEnd/>
          </a:ln>
        </p:spPr>
      </p:pic>
      <p:pic>
        <p:nvPicPr>
          <p:cNvPr id="3075" name="Picture 3" descr="ALL_rifuti animali - Copia"/>
          <p:cNvPicPr>
            <a:picLocks noChangeAspect="1" noChangeArrowheads="1"/>
          </p:cNvPicPr>
          <p:nvPr/>
        </p:nvPicPr>
        <p:blipFill>
          <a:blip r:embed="rId3"/>
          <a:srcRect/>
          <a:stretch>
            <a:fillRect/>
          </a:stretch>
        </p:blipFill>
        <p:spPr bwMode="auto">
          <a:xfrm>
            <a:off x="4714874" y="3786188"/>
            <a:ext cx="4208526" cy="2832354"/>
          </a:xfrm>
          <a:prstGeom prst="rect">
            <a:avLst/>
          </a:prstGeom>
          <a:noFill/>
          <a:ln w="9525">
            <a:noFill/>
            <a:miter lim="800000"/>
            <a:headEnd/>
            <a:tailEnd/>
          </a:ln>
        </p:spPr>
      </p:pic>
      <p:sp>
        <p:nvSpPr>
          <p:cNvPr id="4" name="Rettangolo 3"/>
          <p:cNvSpPr/>
          <p:nvPr/>
        </p:nvSpPr>
        <p:spPr>
          <a:xfrm>
            <a:off x="500034" y="14285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7</a:t>
            </a:r>
            <a:endParaRPr lang="it-IT" dirty="0">
              <a:solidFill>
                <a:srgbClr val="FF0000"/>
              </a:solidFill>
              <a:latin typeface="Times New Roman" pitchFamily="18" charset="0"/>
              <a:cs typeface="Times New Roman" pitchFamily="18" charset="0"/>
            </a:endParaRPr>
          </a:p>
        </p:txBody>
      </p:sp>
      <p:sp>
        <p:nvSpPr>
          <p:cNvPr id="5" name="Rettangolo 4"/>
          <p:cNvSpPr/>
          <p:nvPr/>
        </p:nvSpPr>
        <p:spPr>
          <a:xfrm>
            <a:off x="7929586" y="328612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8</a:t>
            </a:r>
            <a:endParaRPr lang="it-IT" dirty="0">
              <a:solidFill>
                <a:srgbClr val="FF0000"/>
              </a:solidFill>
              <a:latin typeface="Times New Roman" pitchFamily="18" charset="0"/>
              <a:cs typeface="Times New Roman" pitchFamily="18" charset="0"/>
            </a:endParaRPr>
          </a:p>
        </p:txBody>
      </p:sp>
      <p:sp>
        <p:nvSpPr>
          <p:cNvPr id="6" name="Text Box 5"/>
          <p:cNvSpPr txBox="1">
            <a:spLocks noChangeAspect="1" noChangeArrowheads="1"/>
          </p:cNvSpPr>
          <p:nvPr/>
        </p:nvSpPr>
        <p:spPr bwMode="auto">
          <a:xfrm>
            <a:off x="214282" y="4643446"/>
            <a:ext cx="3786214"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C00000"/>
                </a:solidFill>
                <a:effectLst/>
                <a:latin typeface="Times New Roman" pitchFamily="18" charset="0"/>
                <a:cs typeface="Arial" pitchFamily="34" charset="0"/>
              </a:rPr>
              <a:t>ALLEVAMENTO SEMI-INTENSIVO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214290"/>
            <a:ext cx="8786874" cy="646331"/>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Compila la tabella mettendo a confronto i tre esempi di allevamento intensivo, estensivo semi-intensivo.</a:t>
            </a:r>
            <a:endParaRPr lang="it-IT" dirty="0">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142844" y="1071546"/>
          <a:ext cx="8858312" cy="5429288"/>
        </p:xfrm>
        <a:graphic>
          <a:graphicData uri="http://schemas.openxmlformats.org/drawingml/2006/table">
            <a:tbl>
              <a:tblPr/>
              <a:tblGrid>
                <a:gridCol w="2214123"/>
                <a:gridCol w="2214123"/>
                <a:gridCol w="2215033"/>
                <a:gridCol w="2215033"/>
              </a:tblGrid>
              <a:tr h="904881">
                <a:tc>
                  <a:txBody>
                    <a:bodyPr/>
                    <a:lstStyle/>
                    <a:p>
                      <a:pPr algn="ctr">
                        <a:spcAft>
                          <a:spcPts val="0"/>
                        </a:spcAft>
                      </a:pPr>
                      <a:r>
                        <a:rPr lang="it-IT" sz="1800" b="1" dirty="0">
                          <a:latin typeface="Times New Roman"/>
                          <a:ea typeface="Times New Roman"/>
                          <a:cs typeface="Calibri"/>
                        </a:rPr>
                        <a:t>TIPO </a:t>
                      </a:r>
                      <a:r>
                        <a:rPr lang="it-IT" sz="1800" b="1" dirty="0" err="1">
                          <a:latin typeface="Times New Roman"/>
                          <a:ea typeface="Times New Roman"/>
                          <a:cs typeface="Calibri"/>
                        </a:rPr>
                        <a:t>DI</a:t>
                      </a:r>
                      <a:r>
                        <a:rPr lang="it-IT" sz="1800" b="1" dirty="0">
                          <a:latin typeface="Times New Roman"/>
                          <a:ea typeface="Times New Roman"/>
                          <a:cs typeface="Calibri"/>
                        </a:rPr>
                        <a:t> ALLEVAMENTO</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SPAZIO RISERVATO AGLI ANIMALI</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ILLUMINAZIONE</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TIPO DI ALIMENTAZIONE</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09763">
                <a:tc>
                  <a:txBody>
                    <a:bodyPr/>
                    <a:lstStyle/>
                    <a:p>
                      <a:pPr algn="ctr">
                        <a:spcAft>
                          <a:spcPts val="0"/>
                        </a:spcAft>
                      </a:pPr>
                      <a:r>
                        <a:rPr lang="it-IT" sz="1800" dirty="0">
                          <a:latin typeface="Times New Roman"/>
                          <a:ea typeface="Times New Roman"/>
                          <a:cs typeface="Calibri"/>
                        </a:rPr>
                        <a:t>INTENSIVO</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Gli animali vivono in gabbie o in spazi chiusi e sovraffollati con minime, se non inesistenti, possibilità di movimento</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Luce artificiale</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latin typeface="Times New Roman"/>
                          <a:ea typeface="Times New Roman"/>
                          <a:cs typeface="Calibri"/>
                        </a:rPr>
                        <a:t>Mangime selezionato per far ingrassare rapidamente gli animali</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6508">
                <a:tc>
                  <a:txBody>
                    <a:bodyPr/>
                    <a:lstStyle/>
                    <a:p>
                      <a:pPr algn="ctr">
                        <a:spcAft>
                          <a:spcPts val="0"/>
                        </a:spcAft>
                      </a:pPr>
                      <a:r>
                        <a:rPr lang="it-IT" sz="1800">
                          <a:latin typeface="Times New Roman"/>
                          <a:ea typeface="Times New Roman"/>
                          <a:cs typeface="Calibri"/>
                        </a:rPr>
                        <a:t>ESTENSIVO</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solidFill>
                            <a:srgbClr val="00B0F0"/>
                          </a:solidFill>
                          <a:latin typeface="Times New Roman"/>
                          <a:ea typeface="Times New Roman"/>
                          <a:cs typeface="Calibri"/>
                        </a:rPr>
                        <a:t>Gli animali vivono in spazi aperti dove si possono muovere liberamente</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Luce naturale</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Foraggio naturale</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8136">
                <a:tc>
                  <a:txBody>
                    <a:bodyPr/>
                    <a:lstStyle/>
                    <a:p>
                      <a:pPr algn="ctr">
                        <a:spcAft>
                          <a:spcPts val="0"/>
                        </a:spcAft>
                      </a:pPr>
                      <a:r>
                        <a:rPr lang="it-IT" sz="1800">
                          <a:latin typeface="Times New Roman"/>
                          <a:ea typeface="Times New Roman"/>
                          <a:cs typeface="Calibri"/>
                        </a:rPr>
                        <a:t>SEMI-INTENSIVO</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solidFill>
                            <a:srgbClr val="00B0F0"/>
                          </a:solidFill>
                          <a:latin typeface="Times New Roman"/>
                          <a:ea typeface="Times New Roman"/>
                          <a:cs typeface="Calibri"/>
                        </a:rPr>
                        <a:t>Gli animali vivono in ricoveri coperti ma sono liberi di muoversi anche all'aperto</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Luce naturale</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Foraggio naturale</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100010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Secondo te, quale dei tre tipi di allevamento è il più vantaggioso per gli allevatori? Perché?</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3E3E3E"/>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3E3E3E"/>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3E3E3E"/>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Secondo te, quali dei tre tipi di allevamento sono</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i più</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rispettosi del benessere degli animali? Perché?</a:t>
            </a:r>
          </a:p>
          <a:p>
            <a:pPr marL="0" marR="0" lvl="0" indent="0" algn="just" defTabSz="914400" rtl="0" eaLnBrk="0" fontAlgn="base" latinLnBrk="0" hangingPunct="0">
              <a:lnSpc>
                <a:spcPct val="100000"/>
              </a:lnSpc>
              <a:spcBef>
                <a:spcPct val="0"/>
              </a:spcBef>
              <a:spcAft>
                <a:spcPct val="0"/>
              </a:spcAft>
              <a:buClrTx/>
              <a:buSzTx/>
              <a:buFontTx/>
              <a:buNone/>
              <a:tabLst/>
            </a:pPr>
            <a:endParaRPr lang="it-IT" dirty="0" smtClean="0">
              <a:solidFill>
                <a:srgbClr val="3E3E3E"/>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164305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Il più vantaggioso è l'allevamento intensivo perché consente di sfruttare al massimo lo spazio disponibile e di far ingrassare rapidamente gli animali</a:t>
            </a:r>
            <a:endParaRPr lang="it-IT" sz="800" dirty="0" smtClean="0">
              <a:solidFill>
                <a:schemeClr val="tx1"/>
              </a:solidFill>
              <a:latin typeface="Arial" pitchFamily="34" charset="0"/>
              <a:cs typeface="Arial" pitchFamily="34" charset="0"/>
            </a:endParaRPr>
          </a:p>
        </p:txBody>
      </p:sp>
      <p:sp>
        <p:nvSpPr>
          <p:cNvPr id="5" name="Rettangolo arrotondato 4"/>
          <p:cNvSpPr/>
          <p:nvPr/>
        </p:nvSpPr>
        <p:spPr>
          <a:xfrm>
            <a:off x="428596" y="3500438"/>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I più rispettosi sono gli allevamenti estensivi e semi-intensivi perché gli animali sono liberi di muoversi in spazi più ampi e all'aperto. Inoltre si alimentano e crescono in modo naturale</a:t>
            </a:r>
            <a:endParaRPr lang="it-IT" sz="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2042</TotalTime>
  <Words>2176</Words>
  <Application>Microsoft Office PowerPoint</Application>
  <PresentationFormat>Presentazione su schermo (4:3)</PresentationFormat>
  <Paragraphs>331</Paragraphs>
  <Slides>35</Slides>
  <Notes>8</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Terra</vt:lpstr>
      <vt:lpstr>IL SETTORE PRIMARIO IN EUROPA  L’ALLEVAMENTO</vt:lpstr>
      <vt:lpstr>Diapositiva 2</vt:lpstr>
      <vt:lpstr>In questo capitolo imparerai:    1. quali tipi di allevamento sono presenti in Europa [LEZIONE 1]   2. quali effetti ha l'allevamento intensivo sugli animali [LEZIONE 2]   3. quali effetti ha l'allevamento intensivo sull'ambiente [LEZIONE 3] </vt:lpstr>
      <vt:lpstr>     Lezione 1</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221</cp:revision>
  <dcterms:created xsi:type="dcterms:W3CDTF">2021-02-01T13:54:03Z</dcterms:created>
  <dcterms:modified xsi:type="dcterms:W3CDTF">2022-10-13T09:41:14Z</dcterms:modified>
</cp:coreProperties>
</file>