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04" r:id="rId1"/>
  </p:sldMasterIdLst>
  <p:notesMasterIdLst>
    <p:notesMasterId r:id="rId94"/>
  </p:notesMasterIdLst>
  <p:sldIdLst>
    <p:sldId id="328" r:id="rId2"/>
    <p:sldId id="329" r:id="rId3"/>
    <p:sldId id="330" r:id="rId4"/>
    <p:sldId id="349" r:id="rId5"/>
    <p:sldId id="331" r:id="rId6"/>
    <p:sldId id="332" r:id="rId7"/>
    <p:sldId id="333" r:id="rId8"/>
    <p:sldId id="334" r:id="rId9"/>
    <p:sldId id="335" r:id="rId10"/>
    <p:sldId id="350"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51" r:id="rId25"/>
    <p:sldId id="352" r:id="rId26"/>
    <p:sldId id="353"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66" r:id="rId40"/>
    <p:sldId id="368" r:id="rId41"/>
    <p:sldId id="369" r:id="rId42"/>
    <p:sldId id="370" r:id="rId43"/>
    <p:sldId id="371" r:id="rId44"/>
    <p:sldId id="372" r:id="rId45"/>
    <p:sldId id="374" r:id="rId46"/>
    <p:sldId id="373" r:id="rId47"/>
    <p:sldId id="375" r:id="rId48"/>
    <p:sldId id="376" r:id="rId49"/>
    <p:sldId id="377" r:id="rId50"/>
    <p:sldId id="378" r:id="rId51"/>
    <p:sldId id="380" r:id="rId52"/>
    <p:sldId id="379" r:id="rId53"/>
    <p:sldId id="381" r:id="rId54"/>
    <p:sldId id="382" r:id="rId55"/>
    <p:sldId id="383" r:id="rId56"/>
    <p:sldId id="384" r:id="rId57"/>
    <p:sldId id="385" r:id="rId58"/>
    <p:sldId id="386" r:id="rId59"/>
    <p:sldId id="387" r:id="rId60"/>
    <p:sldId id="388" r:id="rId61"/>
    <p:sldId id="389" r:id="rId62"/>
    <p:sldId id="390" r:id="rId63"/>
    <p:sldId id="391" r:id="rId64"/>
    <p:sldId id="392" r:id="rId65"/>
    <p:sldId id="393" r:id="rId66"/>
    <p:sldId id="394" r:id="rId67"/>
    <p:sldId id="395" r:id="rId68"/>
    <p:sldId id="396" r:id="rId69"/>
    <p:sldId id="397" r:id="rId70"/>
    <p:sldId id="398" r:id="rId71"/>
    <p:sldId id="400" r:id="rId72"/>
    <p:sldId id="399" r:id="rId73"/>
    <p:sldId id="401" r:id="rId74"/>
    <p:sldId id="402" r:id="rId75"/>
    <p:sldId id="403" r:id="rId76"/>
    <p:sldId id="404" r:id="rId77"/>
    <p:sldId id="405" r:id="rId78"/>
    <p:sldId id="407" r:id="rId79"/>
    <p:sldId id="406" r:id="rId80"/>
    <p:sldId id="408" r:id="rId81"/>
    <p:sldId id="409" r:id="rId82"/>
    <p:sldId id="410" r:id="rId83"/>
    <p:sldId id="411" r:id="rId84"/>
    <p:sldId id="412" r:id="rId85"/>
    <p:sldId id="413" r:id="rId86"/>
    <p:sldId id="416" r:id="rId87"/>
    <p:sldId id="414" r:id="rId88"/>
    <p:sldId id="415" r:id="rId89"/>
    <p:sldId id="417" r:id="rId90"/>
    <p:sldId id="418" r:id="rId91"/>
    <p:sldId id="419" r:id="rId92"/>
    <p:sldId id="420" r:id="rId9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5317" autoAdjust="0"/>
  </p:normalViewPr>
  <p:slideViewPr>
    <p:cSldViewPr>
      <p:cViewPr>
        <p:scale>
          <a:sx n="110" d="100"/>
          <a:sy n="110" d="100"/>
        </p:scale>
        <p:origin x="-1644" y="-366"/>
      </p:cViewPr>
      <p:guideLst>
        <p:guide orient="horz" pos="2160"/>
        <p:guide pos="2880"/>
      </p:guideLst>
    </p:cSldViewPr>
  </p:slideViewPr>
  <p:outlineViewPr>
    <p:cViewPr>
      <p:scale>
        <a:sx n="33" d="100"/>
        <a:sy n="33" d="100"/>
      </p:scale>
      <p:origin x="0" y="372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13/02/2021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latin typeface="+mn-lt"/>
                <a:ea typeface="+mn-ea"/>
                <a:cs typeface="+mn-cs"/>
              </a:rPr>
              <a:t>Il modo diverso in cui le parole vengono scritte</a:t>
            </a:r>
            <a:r>
              <a:rPr lang="it-IT" sz="1200" kern="1200" baseline="0" dirty="0" smtClean="0">
                <a:solidFill>
                  <a:schemeClr val="tx1"/>
                </a:solidFill>
                <a:latin typeface="+mn-lt"/>
                <a:ea typeface="+mn-ea"/>
                <a:cs typeface="+mn-cs"/>
              </a:rPr>
              <a:t> </a:t>
            </a:r>
            <a:r>
              <a:rPr lang="it-IT" sz="1200" kern="1200" dirty="0" smtClean="0">
                <a:solidFill>
                  <a:schemeClr val="tx1"/>
                </a:solidFill>
                <a:latin typeface="+mn-lt"/>
                <a:ea typeface="+mn-ea"/>
                <a:cs typeface="+mn-cs"/>
              </a:rPr>
              <a:t> (in grassetto, colorate, tremolanti </a:t>
            </a:r>
            <a:r>
              <a:rPr lang="it-IT" sz="1200" kern="1200" dirty="0" err="1" smtClean="0">
                <a:solidFill>
                  <a:schemeClr val="tx1"/>
                </a:solidFill>
                <a:latin typeface="+mn-lt"/>
                <a:ea typeface="+mn-ea"/>
                <a:cs typeface="+mn-cs"/>
              </a:rPr>
              <a:t>ecc…</a:t>
            </a:r>
            <a:r>
              <a:rPr lang="it-IT" sz="1200" kern="1200" dirty="0" smtClean="0">
                <a:solidFill>
                  <a:schemeClr val="tx1"/>
                </a:solidFill>
                <a:latin typeface="+mn-lt"/>
                <a:ea typeface="+mn-ea"/>
                <a:cs typeface="+mn-cs"/>
              </a:rPr>
              <a:t>) si chiama  LETTERING, termine inglese che indica i caratteri scritti a mano, quindi molto caratterizzati a seconda della circostanza. </a:t>
            </a:r>
          </a:p>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30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13/02/2021</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13/02/2021</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file:///C:\documenti\immagini\st_1.BMP"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file:///C:\documenti\immagini\stori_2.JPG" TargetMode="External"/><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file:///C:\documenti\immagini\stori_4.JPG"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file:///C:\documenti\immagini\stori_1.JPG" TargetMode="External"/><Relationship Id="rId7" Type="http://schemas.openxmlformats.org/officeDocument/2006/relationships/image" Target="file:///C:\documenti\immagini\stori_5.JPG" TargetMode="Externa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file:///C:\documenti\immagini\stori_3.JPG"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37.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jpeg"/></Relationships>
</file>

<file path=ppt/slides/_rels/slide4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4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5.xml.rels><?xml version="1.0" encoding="UTF-8" standalone="yes"?>
<Relationships xmlns="http://schemas.openxmlformats.org/package/2006/relationships"><Relationship Id="rId3" Type="http://schemas.openxmlformats.org/officeDocument/2006/relationships/image" Target="file:///C:\documenti\immagini\pt_1.BMP" TargetMode="External"/><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file:///C:\documenti\immagini\pt_3.BMP"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file:///C:\documenti\immagini\espr_1.JPG" TargetMode="External"/><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53.xml.rels><?xml version="1.0" encoding="UTF-8" standalone="yes"?>
<Relationships xmlns="http://schemas.openxmlformats.org/package/2006/relationships"><Relationship Id="rId3" Type="http://schemas.openxmlformats.org/officeDocument/2006/relationships/image" Target="file:///C:\documenti\immagini\espr_3.JPG" TargetMode="External"/><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file:///C:\documenti\immagini\espr_4.JPG" TargetMode="External"/><Relationship Id="rId4" Type="http://schemas.openxmlformats.org/officeDocument/2006/relationships/image" Target="../media/image147.jpeg"/></Relationships>
</file>

<file path=ppt/slides/_rels/slide54.xml.rels><?xml version="1.0" encoding="UTF-8" standalone="yes"?>
<Relationships xmlns="http://schemas.openxmlformats.org/package/2006/relationships"><Relationship Id="rId3" Type="http://schemas.openxmlformats.org/officeDocument/2006/relationships/image" Target="file:///C:\documenti\immagini\espr_6.JPG" TargetMode="External"/><Relationship Id="rId2" Type="http://schemas.openxmlformats.org/officeDocument/2006/relationships/image" Target="../media/image148.jpeg"/><Relationship Id="rId1" Type="http://schemas.openxmlformats.org/officeDocument/2006/relationships/slideLayout" Target="../slideLayouts/slideLayout7.xml"/><Relationship Id="rId5" Type="http://schemas.openxmlformats.org/officeDocument/2006/relationships/image" Target="file:///C:\documenti\immagini\espr_5.JPG" TargetMode="External"/><Relationship Id="rId4" Type="http://schemas.openxmlformats.org/officeDocument/2006/relationships/image" Target="../media/image149.jpeg"/></Relationships>
</file>

<file path=ppt/slides/_rels/slide55.xml.rels><?xml version="1.0" encoding="UTF-8" standalone="yes"?>
<Relationships xmlns="http://schemas.openxmlformats.org/package/2006/relationships"><Relationship Id="rId3" Type="http://schemas.openxmlformats.org/officeDocument/2006/relationships/image" Target="file:///C:\documenti\immagini\f_1.JPG" TargetMode="External"/><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file:///C:\documenti\immagini\f_12.JPG" TargetMode="External"/><Relationship Id="rId18" Type="http://schemas.openxmlformats.org/officeDocument/2006/relationships/image" Target="../media/image159.jpeg"/><Relationship Id="rId26" Type="http://schemas.openxmlformats.org/officeDocument/2006/relationships/image" Target="../media/image163.jpeg"/><Relationship Id="rId3" Type="http://schemas.openxmlformats.org/officeDocument/2006/relationships/image" Target="../media/image152.jpeg"/><Relationship Id="rId21" Type="http://schemas.openxmlformats.org/officeDocument/2006/relationships/image" Target="file:///C:\documenti\immagini\f_16.JPG" TargetMode="External"/><Relationship Id="rId34" Type="http://schemas.openxmlformats.org/officeDocument/2006/relationships/image" Target="../media/image167.jpeg"/><Relationship Id="rId7" Type="http://schemas.openxmlformats.org/officeDocument/2006/relationships/image" Target="file:///C:\documenti\immagini\f_4.JPG" TargetMode="External"/><Relationship Id="rId12" Type="http://schemas.openxmlformats.org/officeDocument/2006/relationships/image" Target="../media/image156.jpeg"/><Relationship Id="rId17" Type="http://schemas.openxmlformats.org/officeDocument/2006/relationships/image" Target="file:///C:\documenti\immagini\f_14.JPG" TargetMode="External"/><Relationship Id="rId25" Type="http://schemas.openxmlformats.org/officeDocument/2006/relationships/image" Target="file:///C:\documenti\immagini\f_18.JPG" TargetMode="External"/><Relationship Id="rId33" Type="http://schemas.openxmlformats.org/officeDocument/2006/relationships/image" Target="file:///C:\documenti\immagini\f_22.JPG" TargetMode="External"/><Relationship Id="rId2" Type="http://schemas.openxmlformats.org/officeDocument/2006/relationships/slideLayout" Target="../slideLayouts/slideLayout7.xml"/><Relationship Id="rId16" Type="http://schemas.openxmlformats.org/officeDocument/2006/relationships/image" Target="../media/image158.jpeg"/><Relationship Id="rId20" Type="http://schemas.openxmlformats.org/officeDocument/2006/relationships/image" Target="../media/image160.jpeg"/><Relationship Id="rId29" Type="http://schemas.openxmlformats.org/officeDocument/2006/relationships/image" Target="file:///C:\documenti\immagini\f_20.JPG" TargetMode="External"/><Relationship Id="rId1" Type="http://schemas.openxmlformats.org/officeDocument/2006/relationships/vmlDrawing" Target="../drawings/vmlDrawing1.vml"/><Relationship Id="rId6" Type="http://schemas.openxmlformats.org/officeDocument/2006/relationships/image" Target="../media/image153.jpeg"/><Relationship Id="rId11" Type="http://schemas.openxmlformats.org/officeDocument/2006/relationships/image" Target="file:///C:\documenti\immagini\f_11.JPG" TargetMode="External"/><Relationship Id="rId24" Type="http://schemas.openxmlformats.org/officeDocument/2006/relationships/image" Target="../media/image162.jpeg"/><Relationship Id="rId32" Type="http://schemas.openxmlformats.org/officeDocument/2006/relationships/image" Target="../media/image166.jpeg"/><Relationship Id="rId37" Type="http://schemas.openxmlformats.org/officeDocument/2006/relationships/image" Target="file:///C:\documenti\immagini\f_24.JPG" TargetMode="External"/><Relationship Id="rId5" Type="http://schemas.openxmlformats.org/officeDocument/2006/relationships/oleObject" Target="../embeddings/oleObject1.bin"/><Relationship Id="rId15" Type="http://schemas.openxmlformats.org/officeDocument/2006/relationships/image" Target="file:///C:\documenti\immagini\f_13.JPG" TargetMode="External"/><Relationship Id="rId23" Type="http://schemas.openxmlformats.org/officeDocument/2006/relationships/image" Target="file:///C:\documenti\immagini\f_17.JPG" TargetMode="External"/><Relationship Id="rId28" Type="http://schemas.openxmlformats.org/officeDocument/2006/relationships/image" Target="../media/image164.jpeg"/><Relationship Id="rId36" Type="http://schemas.openxmlformats.org/officeDocument/2006/relationships/image" Target="../media/image168.jpeg"/><Relationship Id="rId10" Type="http://schemas.openxmlformats.org/officeDocument/2006/relationships/image" Target="../media/image155.jpeg"/><Relationship Id="rId19" Type="http://schemas.openxmlformats.org/officeDocument/2006/relationships/image" Target="file:///C:\documenti\immagini\f_15.JPG" TargetMode="External"/><Relationship Id="rId31" Type="http://schemas.openxmlformats.org/officeDocument/2006/relationships/image" Target="file:///C:\documenti\immagini\f_21.JPG" TargetMode="External"/><Relationship Id="rId4" Type="http://schemas.openxmlformats.org/officeDocument/2006/relationships/image" Target="file:///C:\documenti\immagini\f_2.JPG" TargetMode="External"/><Relationship Id="rId9" Type="http://schemas.openxmlformats.org/officeDocument/2006/relationships/image" Target="file:///C:\documenti\immagini\f_5.JPG" TargetMode="External"/><Relationship Id="rId14" Type="http://schemas.openxmlformats.org/officeDocument/2006/relationships/image" Target="../media/image157.jpeg"/><Relationship Id="rId22" Type="http://schemas.openxmlformats.org/officeDocument/2006/relationships/image" Target="../media/image161.jpeg"/><Relationship Id="rId27" Type="http://schemas.openxmlformats.org/officeDocument/2006/relationships/image" Target="file:///C:\documenti\immagini\f_19.JPG" TargetMode="External"/><Relationship Id="rId30" Type="http://schemas.openxmlformats.org/officeDocument/2006/relationships/image" Target="../media/image165.jpeg"/><Relationship Id="rId35" Type="http://schemas.openxmlformats.org/officeDocument/2006/relationships/image" Target="file:///C:\documenti\immagini\f_23.JP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71.jpeg"/></Relationships>
</file>

<file path=ppt/slides/_rels/slide5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6.xml.rels><?xml version="1.0" encoding="UTF-8" standalone="yes"?>
<Relationships xmlns="http://schemas.openxmlformats.org/package/2006/relationships"><Relationship Id="rId3" Type="http://schemas.openxmlformats.org/officeDocument/2006/relationships/image" Target="file:///C:\documenti\immagini\pt_8.BMP" TargetMode="External"/><Relationship Id="rId7" Type="http://schemas.openxmlformats.org/officeDocument/2006/relationships/image" Target="file:///C:\documenti\immagini\col_2.JPG"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file:///C:\documenti\immagini\col_1.JPG" TargetMode="Externa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5" Type="http://schemas.openxmlformats.org/officeDocument/2006/relationships/image" Target="../media/image181.jpeg"/><Relationship Id="rId4" Type="http://schemas.openxmlformats.org/officeDocument/2006/relationships/image" Target="../media/image18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4" Type="http://schemas.openxmlformats.org/officeDocument/2006/relationships/image" Target="../media/image184.jpeg"/></Relationships>
</file>

<file path=ppt/slides/_rels/slide6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5" Type="http://schemas.openxmlformats.org/officeDocument/2006/relationships/image" Target="file:///C:\documenti\immagini\mt_2.BMP" TargetMode="External"/><Relationship Id="rId4" Type="http://schemas.openxmlformats.org/officeDocument/2006/relationships/image" Target="../media/image191.png"/></Relationships>
</file>

<file path=ppt/slides/_rels/slide6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 Id="rId4" Type="http://schemas.openxmlformats.org/officeDocument/2006/relationships/image" Target="../media/image192.jpeg"/></Relationships>
</file>

<file path=ppt/slides/_rels/slide7.xml.rels><?xml version="1.0" encoding="UTF-8" standalone="yes"?>
<Relationships xmlns="http://schemas.openxmlformats.org/package/2006/relationships"><Relationship Id="rId3" Type="http://schemas.openxmlformats.org/officeDocument/2006/relationships/image" Target="file:///C:\documenti\immagini\pt_9.BMP" TargetMode="External"/><Relationship Id="rId7" Type="http://schemas.openxmlformats.org/officeDocument/2006/relationships/image" Target="file:///C:\documenti\immagini\pt_10.BMP" TargetMode="Externa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file:///C:\documenti\immagini\pt_7.BMP" TargetMode="Externa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file:///C:\documenti\immagini\corto_5.JPG" TargetMode="External"/><Relationship Id="rId3" Type="http://schemas.openxmlformats.org/officeDocument/2006/relationships/image" Target="file:///C:\documenti\immagini\CORTO.JPG" TargetMode="External"/><Relationship Id="rId7" Type="http://schemas.openxmlformats.org/officeDocument/2006/relationships/image" Target="file:///C:\documenti\immagini\corto%202.JPG" TargetMode="External"/><Relationship Id="rId12" Type="http://schemas.openxmlformats.org/officeDocument/2006/relationships/image" Target="../media/image200.jpeg"/><Relationship Id="rId2" Type="http://schemas.openxmlformats.org/officeDocument/2006/relationships/image" Target="../media/image195.jpeg"/><Relationship Id="rId16"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image" Target="../media/image197.jpeg"/><Relationship Id="rId11" Type="http://schemas.openxmlformats.org/officeDocument/2006/relationships/image" Target="file:///C:\documenti\immagini\corto_4.JPG" TargetMode="External"/><Relationship Id="rId5" Type="http://schemas.openxmlformats.org/officeDocument/2006/relationships/image" Target="file:///C:\documenti\immagini\corto_1.JPG" TargetMode="External"/><Relationship Id="rId15" Type="http://schemas.openxmlformats.org/officeDocument/2006/relationships/image" Target="file:///C:\documenti\immagini\corto_6.JPG" TargetMode="External"/><Relationship Id="rId10" Type="http://schemas.openxmlformats.org/officeDocument/2006/relationships/image" Target="../media/image199.jpeg"/><Relationship Id="rId4" Type="http://schemas.openxmlformats.org/officeDocument/2006/relationships/image" Target="../media/image196.jpeg"/><Relationship Id="rId9" Type="http://schemas.openxmlformats.org/officeDocument/2006/relationships/image" Target="file:///C:\documenti\immagini\corto_3.JPG" TargetMode="External"/><Relationship Id="rId14" Type="http://schemas.openxmlformats.org/officeDocument/2006/relationships/image" Target="../media/image201.jpeg"/></Relationships>
</file>

<file path=ppt/slides/_rels/slide73.xml.rels><?xml version="1.0" encoding="UTF-8" standalone="yes"?>
<Relationships xmlns="http://schemas.openxmlformats.org/package/2006/relationships"><Relationship Id="rId8" Type="http://schemas.openxmlformats.org/officeDocument/2006/relationships/image" Target="file:///C:\documenti\immagini\corto_10.JPG" TargetMode="External"/><Relationship Id="rId13" Type="http://schemas.openxmlformats.org/officeDocument/2006/relationships/image" Target="../media/image209.jpeg"/><Relationship Id="rId18" Type="http://schemas.openxmlformats.org/officeDocument/2006/relationships/image" Target="file:///C:\documenti\immagini\corto_15.JPG" TargetMode="External"/><Relationship Id="rId3" Type="http://schemas.openxmlformats.org/officeDocument/2006/relationships/image" Target="../media/image204.jpeg"/><Relationship Id="rId7" Type="http://schemas.openxmlformats.org/officeDocument/2006/relationships/image" Target="../media/image206.jpeg"/><Relationship Id="rId12" Type="http://schemas.openxmlformats.org/officeDocument/2006/relationships/image" Target="file:///C:\documenti\immagini\corto_12.JPG" TargetMode="External"/><Relationship Id="rId17" Type="http://schemas.openxmlformats.org/officeDocument/2006/relationships/image" Target="../media/image211.jpeg"/><Relationship Id="rId2" Type="http://schemas.openxmlformats.org/officeDocument/2006/relationships/image" Target="../media/image203.jpeg"/><Relationship Id="rId16" Type="http://schemas.openxmlformats.org/officeDocument/2006/relationships/image" Target="file:///C:\documenti\immagini\corto_14.JPG" TargetMode="External"/><Relationship Id="rId20" Type="http://schemas.openxmlformats.org/officeDocument/2006/relationships/image" Target="file:///C:\documenti\immagini\corto_16.JPG" TargetMode="External"/><Relationship Id="rId1" Type="http://schemas.openxmlformats.org/officeDocument/2006/relationships/slideLayout" Target="../slideLayouts/slideLayout7.xml"/><Relationship Id="rId6" Type="http://schemas.openxmlformats.org/officeDocument/2006/relationships/image" Target="file:///C:\documenti\immagini\corto_9.JPG" TargetMode="External"/><Relationship Id="rId11" Type="http://schemas.openxmlformats.org/officeDocument/2006/relationships/image" Target="../media/image208.jpeg"/><Relationship Id="rId5" Type="http://schemas.openxmlformats.org/officeDocument/2006/relationships/image" Target="../media/image205.jpeg"/><Relationship Id="rId15" Type="http://schemas.openxmlformats.org/officeDocument/2006/relationships/image" Target="../media/image210.jpeg"/><Relationship Id="rId10" Type="http://schemas.openxmlformats.org/officeDocument/2006/relationships/image" Target="file:///C:\documenti\immagini\corto_11.JPG" TargetMode="External"/><Relationship Id="rId19" Type="http://schemas.openxmlformats.org/officeDocument/2006/relationships/image" Target="../media/image212.jpeg"/><Relationship Id="rId4" Type="http://schemas.openxmlformats.org/officeDocument/2006/relationships/image" Target="file:///C:\documenti\immagini\corto_8.JPG" TargetMode="External"/><Relationship Id="rId9" Type="http://schemas.openxmlformats.org/officeDocument/2006/relationships/image" Target="../media/image207.jpeg"/><Relationship Id="rId14" Type="http://schemas.openxmlformats.org/officeDocument/2006/relationships/image" Target="file:///C:\documenti\immagini\corto_13.JPG"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216.jpeg"/><Relationship Id="rId13" Type="http://schemas.openxmlformats.org/officeDocument/2006/relationships/image" Target="file:///C:\documenti\immagini\corto_23.JPG" TargetMode="External"/><Relationship Id="rId3" Type="http://schemas.openxmlformats.org/officeDocument/2006/relationships/image" Target="file:///C:\documenti\immagini\corto_17.JPG" TargetMode="External"/><Relationship Id="rId7" Type="http://schemas.openxmlformats.org/officeDocument/2006/relationships/image" Target="file:///C:\documenti\immagini\corto_20.JPG" TargetMode="External"/><Relationship Id="rId12" Type="http://schemas.openxmlformats.org/officeDocument/2006/relationships/image" Target="../media/image218.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5.jpeg"/><Relationship Id="rId11" Type="http://schemas.openxmlformats.org/officeDocument/2006/relationships/image" Target="file:///C:\documenti\immagini\corto_22.JPG" TargetMode="External"/><Relationship Id="rId5" Type="http://schemas.openxmlformats.org/officeDocument/2006/relationships/image" Target="file:///C:\documenti\immagini\corto_18.JPG" TargetMode="External"/><Relationship Id="rId15" Type="http://schemas.openxmlformats.org/officeDocument/2006/relationships/image" Target="file:///C:\documenti\immagini\corto_24.JPG" TargetMode="External"/><Relationship Id="rId10" Type="http://schemas.openxmlformats.org/officeDocument/2006/relationships/image" Target="../media/image217.jpeg"/><Relationship Id="rId4" Type="http://schemas.openxmlformats.org/officeDocument/2006/relationships/image" Target="../media/image214.jpeg"/><Relationship Id="rId9" Type="http://schemas.openxmlformats.org/officeDocument/2006/relationships/image" Target="file:///C:\documenti\immagini\corto_21.JPG" TargetMode="External"/><Relationship Id="rId14" Type="http://schemas.openxmlformats.org/officeDocument/2006/relationships/image" Target="../media/image219.jpeg"/></Relationships>
</file>

<file path=ppt/slides/_rels/slide75.xml.rels><?xml version="1.0" encoding="UTF-8" standalone="yes"?>
<Relationships xmlns="http://schemas.openxmlformats.org/package/2006/relationships"><Relationship Id="rId8" Type="http://schemas.openxmlformats.org/officeDocument/2006/relationships/image" Target="../media/image223.jpeg"/><Relationship Id="rId13" Type="http://schemas.openxmlformats.org/officeDocument/2006/relationships/image" Target="file:///C:\documenti\immagini\corto_31.JPG" TargetMode="External"/><Relationship Id="rId18" Type="http://schemas.openxmlformats.org/officeDocument/2006/relationships/image" Target="../media/image228.jpeg"/><Relationship Id="rId3" Type="http://schemas.openxmlformats.org/officeDocument/2006/relationships/image" Target="file:///C:\documenti\immagini\corto_25.JPG" TargetMode="External"/><Relationship Id="rId7" Type="http://schemas.openxmlformats.org/officeDocument/2006/relationships/image" Target="file:///C:\documenti\immagini\corto_27.JPG" TargetMode="External"/><Relationship Id="rId12" Type="http://schemas.openxmlformats.org/officeDocument/2006/relationships/image" Target="../media/image225.jpeg"/><Relationship Id="rId17" Type="http://schemas.openxmlformats.org/officeDocument/2006/relationships/image" Target="file:///C:\documenti\immagini\corto_33.JPG" TargetMode="External"/><Relationship Id="rId2" Type="http://schemas.openxmlformats.org/officeDocument/2006/relationships/image" Target="../media/image220.jpeg"/><Relationship Id="rId16" Type="http://schemas.openxmlformats.org/officeDocument/2006/relationships/image" Target="../media/image227.jpeg"/><Relationship Id="rId1" Type="http://schemas.openxmlformats.org/officeDocument/2006/relationships/slideLayout" Target="../slideLayouts/slideLayout7.xml"/><Relationship Id="rId6" Type="http://schemas.openxmlformats.org/officeDocument/2006/relationships/image" Target="../media/image222.jpeg"/><Relationship Id="rId11" Type="http://schemas.openxmlformats.org/officeDocument/2006/relationships/image" Target="file:///C:\documenti\immagini\corto_30.JPG" TargetMode="External"/><Relationship Id="rId5" Type="http://schemas.openxmlformats.org/officeDocument/2006/relationships/image" Target="file:///C:\documenti\immagini\corto_26.JPG" TargetMode="External"/><Relationship Id="rId15" Type="http://schemas.openxmlformats.org/officeDocument/2006/relationships/image" Target="file:///C:\documenti\immagini\corto_32.JPG" TargetMode="External"/><Relationship Id="rId10" Type="http://schemas.openxmlformats.org/officeDocument/2006/relationships/image" Target="../media/image224.jpeg"/><Relationship Id="rId19" Type="http://schemas.openxmlformats.org/officeDocument/2006/relationships/image" Target="file:///C:\documenti\immagini\corto_34.JPG" TargetMode="External"/><Relationship Id="rId4" Type="http://schemas.openxmlformats.org/officeDocument/2006/relationships/image" Target="../media/image221.jpeg"/><Relationship Id="rId9" Type="http://schemas.openxmlformats.org/officeDocument/2006/relationships/image" Target="file:///C:\documenti\immagini\corto_28.JPG" TargetMode="External"/><Relationship Id="rId14" Type="http://schemas.openxmlformats.org/officeDocument/2006/relationships/image" Target="../media/image226.jpeg"/></Relationships>
</file>

<file path=ppt/slides/_rels/slide76.xml.rels><?xml version="1.0" encoding="UTF-8" standalone="yes"?>
<Relationships xmlns="http://schemas.openxmlformats.org/package/2006/relationships"><Relationship Id="rId8" Type="http://schemas.openxmlformats.org/officeDocument/2006/relationships/image" Target="../media/image232.jpeg"/><Relationship Id="rId13" Type="http://schemas.openxmlformats.org/officeDocument/2006/relationships/image" Target="file:///C:\documenti\immagini\corto_40.JPG" TargetMode="External"/><Relationship Id="rId3" Type="http://schemas.openxmlformats.org/officeDocument/2006/relationships/image" Target="file:///C:\documenti\immagini\corto_35.JPG" TargetMode="External"/><Relationship Id="rId7" Type="http://schemas.openxmlformats.org/officeDocument/2006/relationships/image" Target="file:///C:\documenti\immagini\corto_37.JPG" TargetMode="External"/><Relationship Id="rId12" Type="http://schemas.openxmlformats.org/officeDocument/2006/relationships/image" Target="../media/image234.jpeg"/><Relationship Id="rId2" Type="http://schemas.openxmlformats.org/officeDocument/2006/relationships/image" Target="../media/image229.jpeg"/><Relationship Id="rId1" Type="http://schemas.openxmlformats.org/officeDocument/2006/relationships/slideLayout" Target="../slideLayouts/slideLayout7.xml"/><Relationship Id="rId6" Type="http://schemas.openxmlformats.org/officeDocument/2006/relationships/image" Target="../media/image231.jpeg"/><Relationship Id="rId11" Type="http://schemas.openxmlformats.org/officeDocument/2006/relationships/image" Target="file:///C:\documenti\immagini\corto_39.JPG" TargetMode="External"/><Relationship Id="rId5" Type="http://schemas.openxmlformats.org/officeDocument/2006/relationships/image" Target="file:///C:\documenti\immagini\corto_36.JPG" TargetMode="External"/><Relationship Id="rId10" Type="http://schemas.openxmlformats.org/officeDocument/2006/relationships/image" Target="../media/image233.jpeg"/><Relationship Id="rId4" Type="http://schemas.openxmlformats.org/officeDocument/2006/relationships/image" Target="../media/image230.jpeg"/><Relationship Id="rId9" Type="http://schemas.openxmlformats.org/officeDocument/2006/relationships/image" Target="file:///C:\documenti\immagini\corto_38.JP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237.jpeg"/></Relationships>
</file>

<file path=ppt/slides/_rels/slide8.xml.rels><?xml version="1.0" encoding="UTF-8" standalone="yes"?>
<Relationships xmlns="http://schemas.openxmlformats.org/package/2006/relationships"><Relationship Id="rId3" Type="http://schemas.openxmlformats.org/officeDocument/2006/relationships/image" Target="file:///C:\documenti\immagini\pt_14.BMP" TargetMode="External"/><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38.jpe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file:///C:\documenti\immagini\aste_5.JPG" TargetMode="External"/><Relationship Id="rId11" Type="http://schemas.openxmlformats.org/officeDocument/2006/relationships/image" Target="file:///C:\documenti\immagini\aste_7.JPG" TargetMode="External"/><Relationship Id="rId5" Type="http://schemas.openxmlformats.org/officeDocument/2006/relationships/image" Target="../media/image239.jpeg"/><Relationship Id="rId10" Type="http://schemas.openxmlformats.org/officeDocument/2006/relationships/image" Target="../media/image241.jpeg"/><Relationship Id="rId4" Type="http://schemas.openxmlformats.org/officeDocument/2006/relationships/image" Target="file:///C:\documenti\immagini\aste_4.JPG" TargetMode="External"/><Relationship Id="rId9" Type="http://schemas.openxmlformats.org/officeDocument/2006/relationships/image" Target="file:///C:\documenti\immagini\aste_6.JPG"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file:///C:\documenti\immagini\aste_8.JPG" TargetMode="External"/><Relationship Id="rId7" Type="http://schemas.openxmlformats.org/officeDocument/2006/relationships/image" Target="file:///C:\documenti\immagini\aste_10.JPG" TargetMode="External"/><Relationship Id="rId2" Type="http://schemas.openxmlformats.org/officeDocument/2006/relationships/image" Target="../media/image242.jpeg"/><Relationship Id="rId1" Type="http://schemas.openxmlformats.org/officeDocument/2006/relationships/slideLayout" Target="../slideLayouts/slideLayout7.xml"/><Relationship Id="rId6" Type="http://schemas.openxmlformats.org/officeDocument/2006/relationships/image" Target="../media/image244.jpeg"/><Relationship Id="rId11" Type="http://schemas.openxmlformats.org/officeDocument/2006/relationships/image" Target="file:///C:\documenti\immagini\aste_12.JPG" TargetMode="External"/><Relationship Id="rId5" Type="http://schemas.openxmlformats.org/officeDocument/2006/relationships/image" Target="file:///C:\documenti\immagini\aste_9.JPG" TargetMode="External"/><Relationship Id="rId10" Type="http://schemas.openxmlformats.org/officeDocument/2006/relationships/image" Target="../media/image246.jpeg"/><Relationship Id="rId4" Type="http://schemas.openxmlformats.org/officeDocument/2006/relationships/image" Target="../media/image243.jpeg"/><Relationship Id="rId9" Type="http://schemas.openxmlformats.org/officeDocument/2006/relationships/image" Target="file:///C:\documenti\immagini\aste_11.JPG"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file:///C:\documenti\immagini\aste_12.JPG" TargetMode="External"/><Relationship Id="rId7" Type="http://schemas.openxmlformats.org/officeDocument/2006/relationships/image" Target="file:///C:\documenti\immagini\aste_14.JPG" TargetMode="External"/><Relationship Id="rId2" Type="http://schemas.openxmlformats.org/officeDocument/2006/relationships/image" Target="../media/image246.jpeg"/><Relationship Id="rId1" Type="http://schemas.openxmlformats.org/officeDocument/2006/relationships/slideLayout" Target="../slideLayouts/slideLayout7.xml"/><Relationship Id="rId6" Type="http://schemas.openxmlformats.org/officeDocument/2006/relationships/image" Target="../media/image248.jpeg"/><Relationship Id="rId11" Type="http://schemas.openxmlformats.org/officeDocument/2006/relationships/image" Target="file:///C:\documenti\immagini\aste_16.JPG" TargetMode="External"/><Relationship Id="rId5" Type="http://schemas.openxmlformats.org/officeDocument/2006/relationships/image" Target="file:///C:\documenti\immagini\aste_13.JPG" TargetMode="External"/><Relationship Id="rId10" Type="http://schemas.openxmlformats.org/officeDocument/2006/relationships/image" Target="../media/image250.jpeg"/><Relationship Id="rId4" Type="http://schemas.openxmlformats.org/officeDocument/2006/relationships/image" Target="../media/image247.jpeg"/><Relationship Id="rId9" Type="http://schemas.openxmlformats.org/officeDocument/2006/relationships/image" Target="file:///C:\documenti\immagini\aste_15.J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file:///C:\documenti\immagini\aste_17.JPG" TargetMode="External"/><Relationship Id="rId7" Type="http://schemas.openxmlformats.org/officeDocument/2006/relationships/image" Target="file:///C:\documenti\immagini\aste_19.JPG" TargetMode="External"/><Relationship Id="rId2" Type="http://schemas.openxmlformats.org/officeDocument/2006/relationships/image" Target="../media/image251.jpeg"/><Relationship Id="rId1" Type="http://schemas.openxmlformats.org/officeDocument/2006/relationships/slideLayout" Target="../slideLayouts/slideLayout7.xml"/><Relationship Id="rId6" Type="http://schemas.openxmlformats.org/officeDocument/2006/relationships/image" Target="../media/image253.jpeg"/><Relationship Id="rId5" Type="http://schemas.openxmlformats.org/officeDocument/2006/relationships/image" Target="file:///C:\documenti\immagini\aste_18.JPG" TargetMode="External"/><Relationship Id="rId4" Type="http://schemas.openxmlformats.org/officeDocument/2006/relationships/image" Target="../media/image252.jpeg"/></Relationships>
</file>

<file path=ppt/slides/_rels/slide84.xml.rels><?xml version="1.0" encoding="UTF-8" standalone="yes"?>
<Relationships xmlns="http://schemas.openxmlformats.org/package/2006/relationships"><Relationship Id="rId3" Type="http://schemas.openxmlformats.org/officeDocument/2006/relationships/image" Target="file:///C:\documenti\immagini\aste_20.JPG" TargetMode="External"/><Relationship Id="rId2" Type="http://schemas.openxmlformats.org/officeDocument/2006/relationships/image" Target="../media/image254.jpeg"/><Relationship Id="rId1" Type="http://schemas.openxmlformats.org/officeDocument/2006/relationships/slideLayout" Target="../slideLayouts/slideLayout7.xml"/><Relationship Id="rId5" Type="http://schemas.openxmlformats.org/officeDocument/2006/relationships/image" Target="file:///C:\documenti\immagini\aste_21.JPG" TargetMode="External"/><Relationship Id="rId4" Type="http://schemas.openxmlformats.org/officeDocument/2006/relationships/image" Target="../media/image25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image" Target="file:///C:\documenti\immagini\sup_1.JPG" TargetMode="External"/><Relationship Id="rId7" Type="http://schemas.openxmlformats.org/officeDocument/2006/relationships/image" Target="file:///C:\documenti\immagini\sup_3.JPG" TargetMode="External"/><Relationship Id="rId2" Type="http://schemas.openxmlformats.org/officeDocument/2006/relationships/image" Target="../media/image256.jpeg"/><Relationship Id="rId1" Type="http://schemas.openxmlformats.org/officeDocument/2006/relationships/slideLayout" Target="../slideLayouts/slideLayout7.xml"/><Relationship Id="rId6" Type="http://schemas.openxmlformats.org/officeDocument/2006/relationships/image" Target="../media/image258.jpeg"/><Relationship Id="rId5" Type="http://schemas.openxmlformats.org/officeDocument/2006/relationships/image" Target="file:///C:\documenti\immagini\sup_2.JPG" TargetMode="External"/><Relationship Id="rId4" Type="http://schemas.openxmlformats.org/officeDocument/2006/relationships/image" Target="../media/image257.jpeg"/><Relationship Id="rId9" Type="http://schemas.openxmlformats.org/officeDocument/2006/relationships/image" Target="file:///C:\documenti\immagini\sup_4.JP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file:///C:\documenti\immagini\sup_5.JPG" TargetMode="External"/><Relationship Id="rId7" Type="http://schemas.openxmlformats.org/officeDocument/2006/relationships/image" Target="file:///C:\documenti\immagini\sup_7.JPG" TargetMode="External"/><Relationship Id="rId2" Type="http://schemas.openxmlformats.org/officeDocument/2006/relationships/image" Target="../media/image260.jpeg"/><Relationship Id="rId1" Type="http://schemas.openxmlformats.org/officeDocument/2006/relationships/slideLayout" Target="../slideLayouts/slideLayout7.xml"/><Relationship Id="rId6" Type="http://schemas.openxmlformats.org/officeDocument/2006/relationships/image" Target="../media/image262.jpeg"/><Relationship Id="rId5" Type="http://schemas.openxmlformats.org/officeDocument/2006/relationships/image" Target="file:///C:\documenti\immagini\sup_6.JPG" TargetMode="External"/><Relationship Id="rId4" Type="http://schemas.openxmlformats.org/officeDocument/2006/relationships/image" Target="../media/image261.jpeg"/></Relationships>
</file>

<file path=ppt/slides/_rels/slide89.xml.rels><?xml version="1.0" encoding="UTF-8" standalone="yes"?>
<Relationships xmlns="http://schemas.openxmlformats.org/package/2006/relationships"><Relationship Id="rId3" Type="http://schemas.openxmlformats.org/officeDocument/2006/relationships/image" Target="file:///C:\documenti\immagini\sup_8.JPG" TargetMode="External"/><Relationship Id="rId7" Type="http://schemas.openxmlformats.org/officeDocument/2006/relationships/image" Target="file:///C:\documenti\immagini\sup_10.JPG" TargetMode="External"/><Relationship Id="rId2" Type="http://schemas.openxmlformats.org/officeDocument/2006/relationships/image" Target="../media/image263.jpeg"/><Relationship Id="rId1" Type="http://schemas.openxmlformats.org/officeDocument/2006/relationships/slideLayout" Target="../slideLayouts/slideLayout7.xml"/><Relationship Id="rId6" Type="http://schemas.openxmlformats.org/officeDocument/2006/relationships/image" Target="../media/image265.jpeg"/><Relationship Id="rId5" Type="http://schemas.openxmlformats.org/officeDocument/2006/relationships/image" Target="file:///C:\documenti\immagini\sup_9.JPG" TargetMode="External"/><Relationship Id="rId4" Type="http://schemas.openxmlformats.org/officeDocument/2006/relationships/image" Target="../media/image264.jpeg"/></Relationships>
</file>

<file path=ppt/slides/_rels/slide9.xml.rels><?xml version="1.0" encoding="UTF-8" standalone="yes"?>
<Relationships xmlns="http://schemas.openxmlformats.org/package/2006/relationships"><Relationship Id="rId3" Type="http://schemas.openxmlformats.org/officeDocument/2006/relationships/image" Target="file:///C:\documenti\immagini\pt_13.BMP" TargetMode="External"/><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file:///C:\documenti\immagini\max_1.JPG" TargetMode="Externa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file:///C:\documenti\immagini\sup_11.JPG" TargetMode="External"/><Relationship Id="rId7" Type="http://schemas.openxmlformats.org/officeDocument/2006/relationships/image" Target="file:///C:\documenti\immagini\sup_13.JPG" TargetMode="External"/><Relationship Id="rId2" Type="http://schemas.openxmlformats.org/officeDocument/2006/relationships/image" Target="../media/image266.jpeg"/><Relationship Id="rId1" Type="http://schemas.openxmlformats.org/officeDocument/2006/relationships/slideLayout" Target="../slideLayouts/slideLayout7.xml"/><Relationship Id="rId6" Type="http://schemas.openxmlformats.org/officeDocument/2006/relationships/image" Target="../media/image268.jpeg"/><Relationship Id="rId5" Type="http://schemas.openxmlformats.org/officeDocument/2006/relationships/image" Target="file:///C:\documenti\immagini\sup_12.JPG" TargetMode="External"/><Relationship Id="rId4" Type="http://schemas.openxmlformats.org/officeDocument/2006/relationships/image" Target="../media/image26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4572008"/>
            <a:ext cx="8458200" cy="1219200"/>
          </a:xfrm>
        </p:spPr>
        <p:txBody>
          <a:bodyPr>
            <a:normAutofit fontScale="92500" lnSpcReduction="10000"/>
          </a:bodyPr>
          <a:lstStyle/>
          <a:p>
            <a:pPr algn="ctr"/>
            <a:r>
              <a:rPr lang="it-IT" sz="4400" b="1" dirty="0" smtClean="0"/>
              <a:t>Percorso per leggere, capire e realizzare i fumetti</a:t>
            </a:r>
          </a:p>
          <a:p>
            <a:endParaRPr lang="it-IT" dirty="0"/>
          </a:p>
        </p:txBody>
      </p:sp>
      <p:sp>
        <p:nvSpPr>
          <p:cNvPr id="3" name="Titolo 2"/>
          <p:cNvSpPr>
            <a:spLocks noGrp="1"/>
          </p:cNvSpPr>
          <p:nvPr>
            <p:ph type="title"/>
          </p:nvPr>
        </p:nvSpPr>
        <p:spPr>
          <a:xfrm>
            <a:off x="214282" y="428604"/>
            <a:ext cx="8686800" cy="3214710"/>
          </a:xfrm>
        </p:spPr>
        <p:txBody>
          <a:bodyPr>
            <a:normAutofit/>
          </a:bodyPr>
          <a:lstStyle/>
          <a:p>
            <a:r>
              <a:rPr lang="it-IT" dirty="0" smtClean="0"/>
              <a:t/>
            </a:r>
            <a:br>
              <a:rPr lang="it-IT" dirty="0" smtClean="0"/>
            </a:br>
            <a:r>
              <a:rPr lang="it-IT" dirty="0" smtClean="0"/>
              <a:t/>
            </a:r>
            <a:br>
              <a:rPr lang="it-IT" dirty="0" smtClean="0"/>
            </a:br>
            <a:endParaRPr lang="it-IT" dirty="0"/>
          </a:p>
        </p:txBody>
      </p:sp>
      <p:sp>
        <p:nvSpPr>
          <p:cNvPr id="4" name="AutoShape 3"/>
          <p:cNvSpPr>
            <a:spLocks noChangeArrowheads="1"/>
          </p:cNvSpPr>
          <p:nvPr/>
        </p:nvSpPr>
        <p:spPr bwMode="auto">
          <a:xfrm>
            <a:off x="1142976" y="428604"/>
            <a:ext cx="6858048" cy="2195513"/>
          </a:xfrm>
          <a:prstGeom prst="cloudCallout">
            <a:avLst>
              <a:gd name="adj1" fmla="val 28051"/>
              <a:gd name="adj2" fmla="val 99449"/>
            </a:avLst>
          </a:prstGeom>
          <a:solidFill>
            <a:srgbClr val="FFFF99"/>
          </a:solidFill>
          <a:ln w="9525">
            <a:solidFill>
              <a:srgbClr val="000000"/>
            </a:solidFill>
            <a:round/>
            <a:headEnd/>
            <a:tailEnd/>
          </a:ln>
          <a:effectLst>
            <a:outerShdw dist="107763" dir="18900000" algn="ctr" rotWithShape="0">
              <a:srgbClr val="FF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5500" b="0" i="0" u="none" strike="noStrike" cap="none" normalizeH="0" baseline="0" dirty="0" err="1" smtClean="0">
                <a:ln>
                  <a:noFill/>
                </a:ln>
                <a:solidFill>
                  <a:srgbClr val="FF0000"/>
                </a:solidFill>
                <a:effectLst/>
                <a:latin typeface="Century Gothic" pitchFamily="34" charset="0"/>
                <a:cs typeface="Arial" pitchFamily="34" charset="0"/>
              </a:rPr>
              <a:t>Fumettiamo</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nascita  del  fumetto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documenti\immagini\st_1.BMP"/>
          <p:cNvPicPr>
            <a:picLocks noChangeAspect="1" noChangeArrowheads="1"/>
          </p:cNvPicPr>
          <p:nvPr/>
        </p:nvPicPr>
        <p:blipFill>
          <a:blip r:embed="rId2" r:link="rId3" cstate="print"/>
          <a:srcRect/>
          <a:stretch>
            <a:fillRect/>
          </a:stretch>
        </p:blipFill>
        <p:spPr bwMode="auto">
          <a:xfrm>
            <a:off x="285720" y="1214422"/>
            <a:ext cx="1939925" cy="3157537"/>
          </a:xfrm>
          <a:prstGeom prst="rect">
            <a:avLst/>
          </a:prstGeom>
          <a:solidFill>
            <a:srgbClr val="C00000"/>
          </a:solidFill>
          <a:ln w="57150">
            <a:solidFill>
              <a:srgbClr val="C00000"/>
            </a:solidFill>
            <a:miter lim="800000"/>
            <a:headEnd/>
            <a:tailEnd/>
          </a:ln>
        </p:spPr>
      </p:pic>
      <p:sp>
        <p:nvSpPr>
          <p:cNvPr id="8500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85004" name="Rectangle 12"/>
          <p:cNvSpPr>
            <a:spLocks noChangeArrowheads="1"/>
          </p:cNvSpPr>
          <p:nvPr/>
        </p:nvSpPr>
        <p:spPr bwMode="auto">
          <a:xfrm>
            <a:off x="2500298" y="928670"/>
            <a:ext cx="6500826" cy="2831544"/>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Il </a:t>
            </a: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7 luglio 1895 </a:t>
            </a: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è considerata la data ufficiale della nascita del fumetto. In tale giorno, sul giornale statunitense “New York World”, è comparso per la prima volta il personaggio di Yellow </a:t>
            </a:r>
            <a:r>
              <a:rPr kumimoji="0" lang="it-IT"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Kid</a:t>
            </a: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un bambino calvo, con grandi orecchie, vestito con un grande camicione giallo. Inizialmente questo personaggio, creato dal disegnatore Richard F. </a:t>
            </a:r>
            <a:r>
              <a:rPr kumimoji="0" lang="it-IT"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Outcault</a:t>
            </a: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compariva in grandi tavole a colori, che rappresentavano scene di vita di un quartiere della periferia di New York, le parole che pronunciava erano scritte sul camicione. Più tardi, le storie di Yellow </a:t>
            </a:r>
            <a:r>
              <a:rPr kumimoji="0" lang="it-IT"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Kid</a:t>
            </a: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vennero raccontate utilizzando la tecnica delle vignette in sequenza e si fece ricorso alle nuvolette per scrivere le battute del personaggio.</a:t>
            </a: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006" name="Rectangle 14"/>
          <p:cNvSpPr>
            <a:spLocks noChangeArrowheads="1"/>
          </p:cNvSpPr>
          <p:nvPr/>
        </p:nvSpPr>
        <p:spPr bwMode="auto">
          <a:xfrm>
            <a:off x="2571736" y="3429000"/>
            <a:ext cx="277640" cy="6617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it-IT"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012"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85014" name="Rectangle 22"/>
          <p:cNvSpPr>
            <a:spLocks noChangeArrowheads="1"/>
          </p:cNvSpPr>
          <p:nvPr/>
        </p:nvSpPr>
        <p:spPr bwMode="auto">
          <a:xfrm>
            <a:off x="2500298" y="3429000"/>
            <a:ext cx="6500858" cy="584775"/>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 fumetti di </a:t>
            </a:r>
            <a:r>
              <a:rPr kumimoji="0" lang="it-IT"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Outcault</a:t>
            </a: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ebbero un grande successo e ben presto altri disegnatori  crearono nuovi personaggi</a:t>
            </a: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5015" name="Rectangle 23"/>
          <p:cNvSpPr>
            <a:spLocks noChangeArrowheads="1"/>
          </p:cNvSpPr>
          <p:nvPr/>
        </p:nvSpPr>
        <p:spPr bwMode="auto">
          <a:xfrm>
            <a:off x="2500298" y="4000504"/>
            <a:ext cx="6500858" cy="1323439"/>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Anche in Europa, i fumetti cominciarono ad avere una rapida diffusione.  In Italia il “Corriere dei Piccoli”, nato nel 1908, iniziò a pubblicare storie a fumetti che riproponevano i personaggi nati negli Stati Uniti. Le nuvolette, però, non c’erano e le parole erano scritte sotto le vignette in una didascalia composta da versi in rima fig. 2 e 3. </a:t>
            </a: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documenti\immagini\stori_2.JPG"/>
          <p:cNvPicPr>
            <a:picLocks noChangeAspect="1" noChangeArrowheads="1"/>
          </p:cNvPicPr>
          <p:nvPr/>
        </p:nvPicPr>
        <p:blipFill>
          <a:blip r:embed="rId2" r:link="rId3"/>
          <a:srcRect/>
          <a:stretch>
            <a:fillRect/>
          </a:stretch>
        </p:blipFill>
        <p:spPr bwMode="auto">
          <a:xfrm>
            <a:off x="642910" y="1071546"/>
            <a:ext cx="3450789" cy="3132000"/>
          </a:xfrm>
          <a:prstGeom prst="rect">
            <a:avLst/>
          </a:prstGeom>
          <a:noFill/>
          <a:ln w="57150">
            <a:solidFill>
              <a:srgbClr val="C00000"/>
            </a:solidFill>
            <a:miter lim="800000"/>
            <a:headEnd/>
            <a:tailEnd/>
          </a:ln>
        </p:spPr>
      </p:pic>
      <p:pic>
        <p:nvPicPr>
          <p:cNvPr id="86019" name="Picture 3" descr="C:\documenti\immagini\stori_4.JPG"/>
          <p:cNvPicPr>
            <a:picLocks noChangeAspect="1" noChangeArrowheads="1"/>
          </p:cNvPicPr>
          <p:nvPr/>
        </p:nvPicPr>
        <p:blipFill>
          <a:blip r:embed="rId4" r:link="rId5"/>
          <a:srcRect/>
          <a:stretch>
            <a:fillRect/>
          </a:stretch>
        </p:blipFill>
        <p:spPr bwMode="auto">
          <a:xfrm>
            <a:off x="5143504" y="1071545"/>
            <a:ext cx="3431848" cy="3168000"/>
          </a:xfrm>
          <a:prstGeom prst="rect">
            <a:avLst/>
          </a:prstGeom>
          <a:noFill/>
          <a:ln w="57150">
            <a:solidFill>
              <a:srgbClr val="C00000"/>
            </a:solidFill>
            <a:miter lim="800000"/>
            <a:headEnd/>
            <a:tailEnd/>
          </a:ln>
        </p:spPr>
      </p:pic>
      <p:sp>
        <p:nvSpPr>
          <p:cNvPr id="86020" name="Rectangle 4"/>
          <p:cNvSpPr>
            <a:spLocks noChangeArrowheads="1"/>
          </p:cNvSpPr>
          <p:nvPr/>
        </p:nvSpPr>
        <p:spPr bwMode="auto">
          <a:xfrm>
            <a:off x="928662" y="4572008"/>
            <a:ext cx="7358082" cy="646331"/>
          </a:xfrm>
          <a:prstGeom prst="rect">
            <a:avLst/>
          </a:prstGeom>
          <a:solidFill>
            <a:schemeClr val="accent3">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Fig. 2 e 3</a:t>
            </a:r>
            <a:endParaRPr kumimoji="0" lang="it-IT" sz="12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 personaggi  </a:t>
            </a:r>
            <a:r>
              <a:rPr kumimoji="0" lang="it-IT"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Happy Hooligan</a:t>
            </a: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 i </a:t>
            </a:r>
            <a:r>
              <a:rPr kumimoji="0" lang="it-IT"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gemelli </a:t>
            </a:r>
            <a:r>
              <a:rPr kumimoji="0" lang="it-IT" sz="12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Katzenjammer</a:t>
            </a: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protagonisti dei fumetti americani, vengono riproposti in Italia dal “Corriere dei Piccoli” con i nomi di </a:t>
            </a:r>
            <a:r>
              <a:rPr kumimoji="0" lang="it-IT" sz="12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Fortunello</a:t>
            </a:r>
            <a:r>
              <a:rPr kumimoji="0" lang="it-IT"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 </a:t>
            </a:r>
            <a:r>
              <a:rPr kumimoji="0" lang="it-IT" sz="12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Bibì</a:t>
            </a:r>
            <a:r>
              <a:rPr kumimoji="0" lang="it-IT"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 </a:t>
            </a:r>
            <a:r>
              <a:rPr kumimoji="0" lang="it-IT" sz="12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Bibò</a:t>
            </a: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1538" y="285728"/>
            <a:ext cx="6715172" cy="338554"/>
          </a:xfrm>
          <a:prstGeom prst="rect">
            <a:avLst/>
          </a:prstGeom>
          <a:solidFill>
            <a:schemeClr val="bg2">
              <a:lumMod val="75000"/>
            </a:schemeClr>
          </a:solidFill>
          <a:ln>
            <a:solidFill>
              <a:schemeClr val="tx1"/>
            </a:solidFill>
          </a:ln>
        </p:spPr>
        <p:txBody>
          <a:bodyPr wrap="square">
            <a:spAutoFit/>
          </a:bodyPr>
          <a:lstStyle/>
          <a:p>
            <a:r>
              <a:rPr lang="it-IT" sz="1600" dirty="0" smtClean="0">
                <a:latin typeface="Times New Roman" pitchFamily="18" charset="0"/>
                <a:cs typeface="Times New Roman" pitchFamily="18" charset="0"/>
              </a:rPr>
              <a:t>Più tardi comparvero anche personaggi creati da disegnatori italiani fig. 4, 5 e 6</a:t>
            </a:r>
            <a:endParaRPr lang="it-IT" sz="1600" dirty="0">
              <a:latin typeface="Times New Roman" pitchFamily="18" charset="0"/>
              <a:cs typeface="Times New Roman" pitchFamily="18" charset="0"/>
            </a:endParaRPr>
          </a:p>
        </p:txBody>
      </p:sp>
      <p:pic>
        <p:nvPicPr>
          <p:cNvPr id="87042" name="Picture 2" descr="C:\documenti\immagini\stori_1.JPG"/>
          <p:cNvPicPr>
            <a:picLocks noChangeAspect="1" noChangeArrowheads="1"/>
          </p:cNvPicPr>
          <p:nvPr/>
        </p:nvPicPr>
        <p:blipFill>
          <a:blip r:embed="rId2" r:link="rId3"/>
          <a:srcRect/>
          <a:stretch>
            <a:fillRect/>
          </a:stretch>
        </p:blipFill>
        <p:spPr bwMode="auto">
          <a:xfrm>
            <a:off x="285720" y="1214422"/>
            <a:ext cx="3200400" cy="2181225"/>
          </a:xfrm>
          <a:prstGeom prst="rect">
            <a:avLst/>
          </a:prstGeom>
          <a:noFill/>
          <a:ln w="57150">
            <a:solidFill>
              <a:srgbClr val="C00000"/>
            </a:solidFill>
            <a:miter lim="800000"/>
            <a:headEnd/>
            <a:tailEnd/>
          </a:ln>
        </p:spPr>
      </p:pic>
      <p:pic>
        <p:nvPicPr>
          <p:cNvPr id="87043" name="Picture 3" descr="C:\documenti\immagini\stori_3.JPG"/>
          <p:cNvPicPr>
            <a:picLocks noChangeAspect="1" noChangeArrowheads="1"/>
          </p:cNvPicPr>
          <p:nvPr/>
        </p:nvPicPr>
        <p:blipFill>
          <a:blip r:embed="rId4" r:link="rId5"/>
          <a:srcRect/>
          <a:stretch>
            <a:fillRect/>
          </a:stretch>
        </p:blipFill>
        <p:spPr bwMode="auto">
          <a:xfrm>
            <a:off x="5072066" y="1000108"/>
            <a:ext cx="2857500" cy="2544762"/>
          </a:xfrm>
          <a:prstGeom prst="rect">
            <a:avLst/>
          </a:prstGeom>
          <a:noFill/>
          <a:ln w="57150">
            <a:solidFill>
              <a:srgbClr val="C00000"/>
            </a:solidFill>
            <a:miter lim="800000"/>
            <a:headEnd/>
            <a:tailEnd/>
          </a:ln>
        </p:spPr>
      </p:pic>
      <p:pic>
        <p:nvPicPr>
          <p:cNvPr id="87044" name="Picture 4" descr="C:\documenti\immagini\stori_5.JPG"/>
          <p:cNvPicPr>
            <a:picLocks noChangeAspect="1" noChangeArrowheads="1"/>
          </p:cNvPicPr>
          <p:nvPr/>
        </p:nvPicPr>
        <p:blipFill>
          <a:blip r:embed="rId6" r:link="rId7"/>
          <a:srcRect/>
          <a:stretch>
            <a:fillRect/>
          </a:stretch>
        </p:blipFill>
        <p:spPr bwMode="auto">
          <a:xfrm>
            <a:off x="857224" y="3786190"/>
            <a:ext cx="2960687" cy="2844800"/>
          </a:xfrm>
          <a:prstGeom prst="rect">
            <a:avLst/>
          </a:prstGeom>
          <a:noFill/>
          <a:ln w="57150">
            <a:solidFill>
              <a:srgbClr val="C00000"/>
            </a:solidFill>
            <a:miter lim="800000"/>
            <a:headEnd/>
            <a:tailEnd/>
          </a:ln>
        </p:spPr>
      </p:pic>
      <p:sp>
        <p:nvSpPr>
          <p:cNvPr id="87045" name="Rectangle 5"/>
          <p:cNvSpPr>
            <a:spLocks noChangeArrowheads="1"/>
          </p:cNvSpPr>
          <p:nvPr/>
        </p:nvSpPr>
        <p:spPr bwMode="auto">
          <a:xfrm>
            <a:off x="4286248" y="3786190"/>
            <a:ext cx="4714940" cy="646331"/>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0" i="1"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Bilbolbul</a:t>
            </a:r>
            <a:r>
              <a:rPr kumimoji="0" lang="it-IT" sz="1200" b="0"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Quadratino</a:t>
            </a:r>
            <a:r>
              <a:rPr kumimoji="0" lang="it-IT" sz="12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e </a:t>
            </a:r>
            <a:r>
              <a:rPr kumimoji="0" lang="it-IT" sz="1200" b="0"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il Signor </a:t>
            </a:r>
            <a:r>
              <a:rPr kumimoji="0" lang="it-IT" sz="1200" b="0" i="1" u="none" strike="noStrike" cap="none" normalizeH="0" baseline="0" dirty="0" err="1" smtClean="0">
                <a:ln>
                  <a:noFill/>
                </a:ln>
                <a:solidFill>
                  <a:schemeClr val="tx1"/>
                </a:solidFill>
                <a:effectLst/>
                <a:latin typeface="Century Gothic" pitchFamily="34" charset="0"/>
                <a:ea typeface="Times New Roman" pitchFamily="18" charset="0"/>
                <a:cs typeface="Arial" pitchFamily="34" charset="0"/>
              </a:rPr>
              <a:t>Bonaventura</a:t>
            </a:r>
            <a:r>
              <a:rPr kumimoji="0" lang="it-IT" sz="1200" b="1" i="1"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 sono fra i primi personaggi, apparsi sul “Corriere dei Piccoli”, creati da disegnatori italiani.</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046" name="Rectangle 6"/>
          <p:cNvSpPr>
            <a:spLocks noChangeArrowheads="1"/>
          </p:cNvSpPr>
          <p:nvPr/>
        </p:nvSpPr>
        <p:spPr bwMode="auto">
          <a:xfrm>
            <a:off x="4000496" y="5786454"/>
            <a:ext cx="4929190" cy="830997"/>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Dagli inizi del secolo ad oggi, il fumetto si è diffuso in tutto il mondo, differenziandosi in diversi generi e con sempre nuovi personaggi.</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7051"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87052" name="Rectangle 12"/>
          <p:cNvSpPr>
            <a:spLocks noChangeArrowheads="1"/>
          </p:cNvSpPr>
          <p:nvPr/>
        </p:nvSpPr>
        <p:spPr bwMode="auto">
          <a:xfrm>
            <a:off x="214282" y="421481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en-GB" sz="12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Fig. 6</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053" name="Text Box 13"/>
          <p:cNvSpPr txBox="1">
            <a:spLocks noChangeArrowheads="1"/>
          </p:cNvSpPr>
          <p:nvPr/>
        </p:nvSpPr>
        <p:spPr bwMode="auto">
          <a:xfrm>
            <a:off x="3643306" y="1357298"/>
            <a:ext cx="914400" cy="342900"/>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1100" b="0" i="0" u="none" strike="noStrike" cap="none" normalizeH="0" baseline="0" smtClean="0">
                <a:ln>
                  <a:noFill/>
                </a:ln>
                <a:solidFill>
                  <a:schemeClr val="tx1"/>
                </a:solidFill>
                <a:effectLst/>
                <a:latin typeface="Century Gothic" pitchFamily="34" charset="0"/>
                <a:cs typeface="Arial" pitchFamily="34" charset="0"/>
              </a:rPr>
              <a:t>Fig. 4</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87055"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87057" name="Rectangle 17"/>
          <p:cNvSpPr>
            <a:spLocks noChangeArrowheads="1"/>
          </p:cNvSpPr>
          <p:nvPr/>
        </p:nvSpPr>
        <p:spPr bwMode="auto">
          <a:xfrm>
            <a:off x="-500098" y="128586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Fig. 5</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Il linguaggio DEL  FUMETTO</a:t>
            </a:r>
            <a:endParaRPr lang="it-IT" dirty="0"/>
          </a:p>
        </p:txBody>
      </p:sp>
      <p:sp>
        <p:nvSpPr>
          <p:cNvPr id="1025" name="Rectangle 1"/>
          <p:cNvSpPr>
            <a:spLocks noChangeArrowheads="1"/>
          </p:cNvSpPr>
          <p:nvPr/>
        </p:nvSpPr>
        <p:spPr bwMode="auto">
          <a:xfrm>
            <a:off x="428596" y="1357298"/>
            <a:ext cx="8215370" cy="5601533"/>
          </a:xfrm>
          <a:prstGeom prst="rect">
            <a:avLst/>
          </a:prstGeom>
          <a:noFill/>
          <a:ln w="9525">
            <a:noFill/>
            <a:miter lim="800000"/>
            <a:headEnd/>
            <a:tailEnd/>
          </a:ln>
          <a:effectLst/>
        </p:spPr>
        <p:txBody>
          <a:bodyPr vert="horz" wrap="square" lIns="180918"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09575" algn="l"/>
              </a:tabLst>
            </a:pP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leggiamo un fumetto, ci accorgiamo immediatamente che si tratta di un linguaggio che unisce parole e immagini.  Se lo analizziamo attentamente, possiamo ritrovare all’interno di questo genere gli elementi del: </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09575" algn="l"/>
              </a:tabLst>
            </a:pP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linguaggio pittorico attraverso l’uso di linee, colori e ombre; </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09575" algn="l"/>
              </a:tabLst>
            </a:pP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linguaggio fotografico con piani e punti di vista;   </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09575" algn="l"/>
              </a:tabLst>
            </a:pP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linguaggio cinematografico con sequenze, campi e angolazioni; </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09575" algn="l"/>
              </a:tabLst>
            </a:pP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linguaggio teatrale con i dialoghi. </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09575" algn="l"/>
              </a:tabLst>
            </a:pP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tutti questi linguaggi si aggiungono altri elementi come la caratteristica nuvoletta, i segni che indicano il movimento, i segni che indicano concetti, le onomatopee </a:t>
            </a:r>
            <a:r>
              <a:rPr kumimoji="0" lang="it-IT"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ecc…</a:t>
            </a: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Tutto ciò da vita ad un linguaggio nuovo ed originale la cui grammatica è costituita da unità minime (vignetta, nuvoletta, </a:t>
            </a:r>
            <a:r>
              <a:rPr kumimoji="0" lang="it-IT"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lettering</a:t>
            </a: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it-IT"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ecc…</a:t>
            </a: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 da una sintassi, cioè il modo di collegare le singole vignette e le sequenze, che ricorda il montaggio cinematografico.</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09575" algn="l"/>
              </a:tabLst>
            </a:pPr>
            <a:r>
              <a:rPr kumimoji="0" lang="it-IT"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Seguite il nostro percorso e sarete in grado di decodificare qualsiasi </a:t>
            </a:r>
            <a:r>
              <a:rPr kumimoji="0" lang="it-IT"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fumetto…</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09575" algn="l"/>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428860" y="1357298"/>
            <a:ext cx="4357686"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vignetta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25" name="Rectangle 1"/>
          <p:cNvSpPr>
            <a:spLocks noChangeArrowheads="1"/>
          </p:cNvSpPr>
          <p:nvPr/>
        </p:nvSpPr>
        <p:spPr bwMode="auto">
          <a:xfrm>
            <a:off x="285720" y="3286124"/>
            <a:ext cx="8643966" cy="2123658"/>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a:t>
            </a:r>
            <a:r>
              <a:rPr kumimoji="0" lang="it-IT" sz="1600" b="0"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vignetta</a:t>
            </a: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è una  scena racchiusa in uno spazio, generalmente delimitato da un bordo; essa  rappresenta l'elemento base di un racconto a fumetti.</a:t>
            </a: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vignette possono avere......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sz="16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pitchFamily="34" charset="0"/>
                <a:cs typeface="Arial" pitchFamily="34" charset="0"/>
              </a:rPr>
              <a:t/>
            </a:r>
            <a:br>
              <a:rPr kumimoji="0" lang="it-IT" sz="1800" b="0" i="0" u="none" strike="noStrike" cap="none" normalizeH="0" baseline="0" dirty="0" smtClean="0">
                <a:ln>
                  <a:noFill/>
                </a:ln>
                <a:solidFill>
                  <a:schemeClr val="tx1"/>
                </a:solidFill>
                <a:effectLst/>
                <a:latin typeface="Arial" pitchFamily="34" charset="0"/>
                <a:cs typeface="Arial" pitchFamily="34" charset="0"/>
              </a:rPr>
            </a:b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28" name="Rectangle 4"/>
          <p:cNvSpPr>
            <a:spLocks noChangeArrowheads="1"/>
          </p:cNvSpPr>
          <p:nvPr/>
        </p:nvSpPr>
        <p:spPr bwMode="auto">
          <a:xfrm>
            <a:off x="-785850" y="4214818"/>
            <a:ext cx="5857916" cy="1061829"/>
          </a:xfrm>
          <a:prstGeom prst="rect">
            <a:avLst/>
          </a:prstGeom>
          <a:noFill/>
          <a:ln w="9525">
            <a:noFill/>
            <a:miter lim="800000"/>
            <a:headEnd/>
            <a:tailEnd/>
          </a:ln>
          <a:effectLst/>
        </p:spPr>
        <p:txBody>
          <a:bodyPr vert="horz" wrap="square" lIns="134895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DIVERSE   CORNICI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DIVERSE   FORME  E DIMENSIONI</a:t>
            </a: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DIVERSE   FUNZIONI</a:t>
            </a: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71868" y="214290"/>
            <a:ext cx="1671740" cy="369332"/>
          </a:xfrm>
          <a:prstGeom prst="rect">
            <a:avLst/>
          </a:prstGeom>
          <a:solidFill>
            <a:schemeClr val="tx2">
              <a:lumMod val="40000"/>
              <a:lumOff val="60000"/>
            </a:schemeClr>
          </a:solidFill>
        </p:spPr>
        <p:txBody>
          <a:bodyPr wrap="none">
            <a:spAutoFit/>
          </a:bodyPr>
          <a:lstStyle/>
          <a:p>
            <a:r>
              <a:rPr lang="it-IT" b="1" dirty="0" smtClean="0">
                <a:solidFill>
                  <a:schemeClr val="accent2">
                    <a:lumMod val="75000"/>
                  </a:schemeClr>
                </a:solidFill>
              </a:rPr>
              <a:t>Diverse  cornici</a:t>
            </a:r>
            <a:endParaRPr lang="it-IT" b="1" dirty="0">
              <a:solidFill>
                <a:schemeClr val="accent2">
                  <a:lumMod val="75000"/>
                </a:schemeClr>
              </a:solidFill>
            </a:endParaRPr>
          </a:p>
        </p:txBody>
      </p:sp>
      <p:sp>
        <p:nvSpPr>
          <p:cNvPr id="3" name="Rettangolo 2"/>
          <p:cNvSpPr/>
          <p:nvPr/>
        </p:nvSpPr>
        <p:spPr>
          <a:xfrm>
            <a:off x="785786" y="714356"/>
            <a:ext cx="7786742" cy="830997"/>
          </a:xfrm>
          <a:prstGeom prst="rect">
            <a:avLst/>
          </a:prstGeom>
          <a:solidFill>
            <a:schemeClr val="accent1"/>
          </a:solidFill>
          <a:ln>
            <a:solidFill>
              <a:schemeClr val="tx1"/>
            </a:solidFill>
          </a:ln>
        </p:spPr>
        <p:txBody>
          <a:bodyPr wrap="square">
            <a:spAutoFit/>
          </a:bodyPr>
          <a:lstStyle/>
          <a:p>
            <a:pPr algn="just"/>
            <a:r>
              <a:rPr lang="it-IT" sz="1600" dirty="0" smtClean="0">
                <a:latin typeface="Times New Roman" pitchFamily="18" charset="0"/>
                <a:cs typeface="Times New Roman" pitchFamily="18" charset="0"/>
              </a:rPr>
              <a:t>Le cornici sono i contorni che circondano ogni  vignetta. All'interno del racconto a fumetti, il cambiamento di cornice ci comunica un significato. Per verificarlo, osserviamo le vignette sotto riprodotte.</a:t>
            </a:r>
            <a:endParaRPr lang="it-IT" sz="1600" dirty="0">
              <a:latin typeface="Times New Roman" pitchFamily="18" charset="0"/>
              <a:cs typeface="Times New Roman" pitchFamily="18" charset="0"/>
            </a:endParaRPr>
          </a:p>
        </p:txBody>
      </p:sp>
      <p:pic>
        <p:nvPicPr>
          <p:cNvPr id="27650" name="Picture 2" descr="1"/>
          <p:cNvPicPr>
            <a:picLocks noChangeAspect="1" noChangeArrowheads="1"/>
          </p:cNvPicPr>
          <p:nvPr/>
        </p:nvPicPr>
        <p:blipFill>
          <a:blip r:embed="rId2"/>
          <a:srcRect/>
          <a:stretch>
            <a:fillRect/>
          </a:stretch>
        </p:blipFill>
        <p:spPr bwMode="auto">
          <a:xfrm>
            <a:off x="246974" y="1800458"/>
            <a:ext cx="2171700" cy="1992312"/>
          </a:xfrm>
          <a:prstGeom prst="rect">
            <a:avLst/>
          </a:prstGeom>
          <a:noFill/>
          <a:ln w="9525">
            <a:noFill/>
            <a:miter lim="800000"/>
            <a:headEnd/>
            <a:tailEnd/>
          </a:ln>
        </p:spPr>
      </p:pic>
      <p:pic>
        <p:nvPicPr>
          <p:cNvPr id="27651" name="Picture 3" descr="2"/>
          <p:cNvPicPr>
            <a:picLocks noChangeAspect="1" noChangeArrowheads="1"/>
          </p:cNvPicPr>
          <p:nvPr/>
        </p:nvPicPr>
        <p:blipFill>
          <a:blip r:embed="rId3"/>
          <a:srcRect/>
          <a:stretch>
            <a:fillRect/>
          </a:stretch>
        </p:blipFill>
        <p:spPr bwMode="auto">
          <a:xfrm>
            <a:off x="2857488" y="1714488"/>
            <a:ext cx="2171700" cy="1976437"/>
          </a:xfrm>
          <a:prstGeom prst="rect">
            <a:avLst/>
          </a:prstGeom>
          <a:noFill/>
          <a:ln w="9525">
            <a:noFill/>
            <a:miter lim="800000"/>
            <a:headEnd/>
            <a:tailEnd/>
          </a:ln>
        </p:spPr>
      </p:pic>
      <p:pic>
        <p:nvPicPr>
          <p:cNvPr id="27652" name="Picture 4" descr="3"/>
          <p:cNvPicPr>
            <a:picLocks noChangeAspect="1" noChangeArrowheads="1"/>
          </p:cNvPicPr>
          <p:nvPr/>
        </p:nvPicPr>
        <p:blipFill>
          <a:blip r:embed="rId4"/>
          <a:srcRect/>
          <a:stretch>
            <a:fillRect/>
          </a:stretch>
        </p:blipFill>
        <p:spPr bwMode="auto">
          <a:xfrm>
            <a:off x="5643570" y="1785926"/>
            <a:ext cx="3409950" cy="1727200"/>
          </a:xfrm>
          <a:prstGeom prst="rect">
            <a:avLst/>
          </a:prstGeom>
          <a:noFill/>
          <a:ln w="9525">
            <a:noFill/>
            <a:miter lim="800000"/>
            <a:headEnd/>
            <a:tailEnd/>
          </a:ln>
        </p:spPr>
      </p:pic>
      <p:sp>
        <p:nvSpPr>
          <p:cNvPr id="7" name="Rettangolo 6"/>
          <p:cNvSpPr/>
          <p:nvPr/>
        </p:nvSpPr>
        <p:spPr>
          <a:xfrm>
            <a:off x="214282" y="4714884"/>
            <a:ext cx="8786874" cy="1323439"/>
          </a:xfrm>
          <a:prstGeom prst="rect">
            <a:avLst/>
          </a:prstGeom>
          <a:solidFill>
            <a:schemeClr val="tx2">
              <a:lumMod val="20000"/>
              <a:lumOff val="80000"/>
            </a:schemeClr>
          </a:solidFill>
          <a:ln>
            <a:solidFill>
              <a:schemeClr val="tx1"/>
            </a:solidFill>
          </a:ln>
        </p:spPr>
        <p:txBody>
          <a:bodyPr wrap="square">
            <a:spAutoFit/>
          </a:bodyPr>
          <a:lstStyle/>
          <a:p>
            <a:r>
              <a:rPr lang="it-IT" sz="1600" b="1" dirty="0" smtClean="0">
                <a:latin typeface="Times New Roman" pitchFamily="18" charset="0"/>
                <a:cs typeface="Times New Roman" pitchFamily="18" charset="0"/>
              </a:rPr>
              <a:t>1.</a:t>
            </a:r>
            <a:r>
              <a:rPr lang="it-IT" sz="1600" dirty="0" smtClean="0">
                <a:latin typeface="Times New Roman" pitchFamily="18" charset="0"/>
                <a:cs typeface="Times New Roman" pitchFamily="18" charset="0"/>
              </a:rPr>
              <a:t> Scrivi, per ciascuna vignetta, che funzione ha la cornice, scegliendo fra le definizioni sotto elencate (riporta la lettera corrispondente):</a:t>
            </a:r>
          </a:p>
          <a:p>
            <a:pPr marL="342900" indent="-342900">
              <a:buFont typeface="+mj-lt"/>
              <a:buAutoNum type="alphaLcPeriod"/>
            </a:pPr>
            <a:r>
              <a:rPr lang="it-IT" sz="1600" dirty="0" smtClean="0">
                <a:latin typeface="Times New Roman" pitchFamily="18" charset="0"/>
                <a:cs typeface="Times New Roman" pitchFamily="18" charset="0"/>
              </a:rPr>
              <a:t>	</a:t>
            </a:r>
            <a:r>
              <a:rPr lang="it-IT" sz="1600" i="1" dirty="0" smtClean="0">
                <a:latin typeface="Times New Roman" pitchFamily="18" charset="0"/>
                <a:cs typeface="Times New Roman" pitchFamily="18" charset="0"/>
              </a:rPr>
              <a:t>rappresentare un fatto che viene ricordato</a:t>
            </a:r>
          </a:p>
          <a:p>
            <a:pPr marL="342900" indent="-342900">
              <a:buFont typeface="+mj-lt"/>
              <a:buAutoNum type="alphaLcPeriod"/>
            </a:pPr>
            <a:r>
              <a:rPr lang="it-IT" sz="1600" dirty="0" smtClean="0">
                <a:latin typeface="Times New Roman" pitchFamily="18" charset="0"/>
                <a:cs typeface="Times New Roman" pitchFamily="18" charset="0"/>
              </a:rPr>
              <a:t>          </a:t>
            </a:r>
            <a:r>
              <a:rPr lang="it-IT" sz="1600" i="1" dirty="0" smtClean="0">
                <a:latin typeface="Times New Roman" pitchFamily="18" charset="0"/>
                <a:cs typeface="Times New Roman" pitchFamily="18" charset="0"/>
              </a:rPr>
              <a:t>rappresentare</a:t>
            </a:r>
            <a:r>
              <a:rPr lang="it-IT" sz="1600" dirty="0" smtClean="0">
                <a:latin typeface="Times New Roman" pitchFamily="18" charset="0"/>
                <a:cs typeface="Times New Roman" pitchFamily="18" charset="0"/>
              </a:rPr>
              <a:t> </a:t>
            </a:r>
            <a:r>
              <a:rPr lang="it-IT" sz="1600" i="1" dirty="0" smtClean="0">
                <a:latin typeface="Times New Roman" pitchFamily="18" charset="0"/>
                <a:cs typeface="Times New Roman" pitchFamily="18" charset="0"/>
              </a:rPr>
              <a:t>una comunicazione fra persone che si trovano in luoghi diversi</a:t>
            </a:r>
          </a:p>
          <a:p>
            <a:pPr marL="342900" indent="-342900">
              <a:buFont typeface="+mj-lt"/>
              <a:buAutoNum type="alphaLcPeriod"/>
            </a:pPr>
            <a:r>
              <a:rPr lang="it-IT" sz="1600" dirty="0" smtClean="0">
                <a:latin typeface="Times New Roman" pitchFamily="18" charset="0"/>
                <a:cs typeface="Times New Roman" pitchFamily="18" charset="0"/>
              </a:rPr>
              <a:t>	</a:t>
            </a:r>
            <a:r>
              <a:rPr lang="it-IT" sz="1600" i="1" dirty="0" smtClean="0">
                <a:latin typeface="Times New Roman" pitchFamily="18" charset="0"/>
                <a:cs typeface="Times New Roman" pitchFamily="18" charset="0"/>
              </a:rPr>
              <a:t>rappresentare un fatto che sta avvenendo</a:t>
            </a:r>
            <a:endParaRPr lang="it-IT" sz="1600" i="1" dirty="0">
              <a:latin typeface="Times New Roman" pitchFamily="18" charset="0"/>
              <a:cs typeface="Times New Roman" pitchFamily="18" charset="0"/>
            </a:endParaRPr>
          </a:p>
        </p:txBody>
      </p:sp>
      <p:sp>
        <p:nvSpPr>
          <p:cNvPr id="8" name="Rettangolo 7"/>
          <p:cNvSpPr/>
          <p:nvPr/>
        </p:nvSpPr>
        <p:spPr>
          <a:xfrm>
            <a:off x="1142976" y="3857628"/>
            <a:ext cx="428628" cy="3571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70C0"/>
              </a:solidFill>
            </a:endParaRPr>
          </a:p>
        </p:txBody>
      </p:sp>
      <p:sp>
        <p:nvSpPr>
          <p:cNvPr id="9" name="Rettangolo 8"/>
          <p:cNvSpPr/>
          <p:nvPr/>
        </p:nvSpPr>
        <p:spPr>
          <a:xfrm>
            <a:off x="3786182" y="3857628"/>
            <a:ext cx="428628" cy="3571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70C0"/>
              </a:solidFill>
            </a:endParaRPr>
          </a:p>
        </p:txBody>
      </p:sp>
      <p:sp>
        <p:nvSpPr>
          <p:cNvPr id="11" name="Rettangolo 10"/>
          <p:cNvSpPr/>
          <p:nvPr/>
        </p:nvSpPr>
        <p:spPr>
          <a:xfrm>
            <a:off x="7143768" y="3857628"/>
            <a:ext cx="428628" cy="3571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70C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85728"/>
            <a:ext cx="4857784" cy="338554"/>
          </a:xfrm>
          <a:prstGeom prst="rect">
            <a:avLst/>
          </a:prstGeom>
          <a:solidFill>
            <a:schemeClr val="tx2">
              <a:lumMod val="20000"/>
              <a:lumOff val="80000"/>
            </a:schemeClr>
          </a:solidFill>
          <a:ln>
            <a:solidFill>
              <a:schemeClr val="tx1"/>
            </a:solidFill>
          </a:ln>
        </p:spPr>
        <p:txBody>
          <a:bodyPr wrap="square">
            <a:spAutoFit/>
          </a:bodyPr>
          <a:lstStyle/>
          <a:p>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Riepiloga, compilando  la tabella che vedi sotto:</a:t>
            </a:r>
            <a:endParaRPr lang="it-IT" sz="1600" dirty="0">
              <a:latin typeface="Times New Roman" pitchFamily="18" charset="0"/>
              <a:cs typeface="Times New Roman" pitchFamily="18" charset="0"/>
            </a:endParaRPr>
          </a:p>
        </p:txBody>
      </p:sp>
      <p:graphicFrame>
        <p:nvGraphicFramePr>
          <p:cNvPr id="3" name="Tabella 2"/>
          <p:cNvGraphicFramePr>
            <a:graphicFrameLocks noGrp="1"/>
          </p:cNvGraphicFramePr>
          <p:nvPr/>
        </p:nvGraphicFramePr>
        <p:xfrm>
          <a:off x="1500166" y="928670"/>
          <a:ext cx="6429420" cy="1785951"/>
        </p:xfrm>
        <a:graphic>
          <a:graphicData uri="http://schemas.openxmlformats.org/drawingml/2006/table">
            <a:tbl>
              <a:tblPr/>
              <a:tblGrid>
                <a:gridCol w="2159603"/>
                <a:gridCol w="4269817"/>
              </a:tblGrid>
              <a:tr h="312959">
                <a:tc>
                  <a:txBody>
                    <a:bodyPr/>
                    <a:lstStyle/>
                    <a:p>
                      <a:pPr marL="449580" indent="-226695" algn="just">
                        <a:spcAft>
                          <a:spcPts val="0"/>
                        </a:spcAft>
                      </a:pPr>
                      <a:r>
                        <a:rPr lang="it-IT" sz="1600" b="1" dirty="0">
                          <a:latin typeface="Times New Roman"/>
                          <a:ea typeface="Times New Roman"/>
                          <a:cs typeface="Times New Roman"/>
                        </a:rPr>
                        <a:t>       CORNICE</a:t>
                      </a:r>
                    </a:p>
                  </a:txBody>
                  <a:tcPr marL="44450" marR="44450"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49580" indent="-226695" algn="ctr">
                        <a:spcAft>
                          <a:spcPts val="0"/>
                        </a:spcAft>
                      </a:pPr>
                      <a:r>
                        <a:rPr lang="it-IT" sz="1600" b="1" dirty="0">
                          <a:latin typeface="Times New Roman"/>
                          <a:ea typeface="Times New Roman"/>
                          <a:cs typeface="Times New Roman"/>
                        </a:rPr>
                        <a:t>       SIGNIFICATO</a:t>
                      </a:r>
                    </a:p>
                  </a:txBody>
                  <a:tcPr marL="44450" marR="44450"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69439">
                <a:tc>
                  <a:txBody>
                    <a:bodyPr/>
                    <a:lstStyle/>
                    <a:p>
                      <a:pPr marL="449580" indent="-226695" algn="just">
                        <a:spcAft>
                          <a:spcPts val="0"/>
                        </a:spcAft>
                      </a:pPr>
                      <a:r>
                        <a:rPr lang="it-IT" sz="1600" dirty="0">
                          <a:latin typeface="Times New Roman"/>
                          <a:ea typeface="Times New Roman"/>
                          <a:cs typeface="Times New Roman"/>
                        </a:rPr>
                        <a:t>contorno lineare</a:t>
                      </a:r>
                    </a:p>
                  </a:txBody>
                  <a:tcPr marL="44450" marR="44450"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49580" indent="-226695" algn="just">
                        <a:spcAft>
                          <a:spcPts val="0"/>
                        </a:spcAft>
                      </a:pPr>
                      <a:endParaRPr lang="it-IT" sz="1600" dirty="0">
                        <a:solidFill>
                          <a:srgbClr val="0070C0"/>
                        </a:solidFill>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69439">
                <a:tc>
                  <a:txBody>
                    <a:bodyPr/>
                    <a:lstStyle/>
                    <a:p>
                      <a:pPr marL="449580" indent="-226695" algn="just">
                        <a:spcAft>
                          <a:spcPts val="0"/>
                        </a:spcAft>
                      </a:pPr>
                      <a:r>
                        <a:rPr lang="it-IT" sz="1600" dirty="0">
                          <a:latin typeface="Times New Roman"/>
                          <a:ea typeface="Times New Roman"/>
                          <a:cs typeface="Times New Roman"/>
                        </a:rPr>
                        <a:t>contorno ondulato</a:t>
                      </a:r>
                    </a:p>
                  </a:txBody>
                  <a:tcPr marL="44450" marR="44450"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49580" indent="-226695" algn="just">
                        <a:spcAft>
                          <a:spcPts val="0"/>
                        </a:spcAft>
                      </a:pPr>
                      <a:endParaRPr lang="it-IT" sz="1600" dirty="0">
                        <a:solidFill>
                          <a:srgbClr val="0070C0"/>
                        </a:solidFill>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34114">
                <a:tc>
                  <a:txBody>
                    <a:bodyPr/>
                    <a:lstStyle/>
                    <a:p>
                      <a:pPr marL="449580" indent="-226695" algn="just">
                        <a:spcAft>
                          <a:spcPts val="0"/>
                        </a:spcAft>
                      </a:pPr>
                      <a:r>
                        <a:rPr lang="it-IT" sz="1600">
                          <a:latin typeface="Times New Roman"/>
                          <a:ea typeface="Times New Roman"/>
                          <a:cs typeface="Times New Roman"/>
                        </a:rPr>
                        <a:t>vignetta spezzata</a:t>
                      </a:r>
                    </a:p>
                  </a:txBody>
                  <a:tcPr marL="44450" marR="44450"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a:txBody>
                    <a:bodyPr/>
                    <a:lstStyle/>
                    <a:p>
                      <a:pPr marL="449580" indent="-226695" algn="just">
                        <a:spcAft>
                          <a:spcPts val="0"/>
                        </a:spcAft>
                      </a:pPr>
                      <a:endParaRPr lang="it-IT" sz="1600" dirty="0" smtClean="0">
                        <a:solidFill>
                          <a:srgbClr val="0070C0"/>
                        </a:solidFill>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r>
            </a:tbl>
          </a:graphicData>
        </a:graphic>
      </p:graphicFrame>
      <p:sp>
        <p:nvSpPr>
          <p:cNvPr id="28673" name="Rectangle 1"/>
          <p:cNvSpPr>
            <a:spLocks noChangeArrowheads="1"/>
          </p:cNvSpPr>
          <p:nvPr/>
        </p:nvSpPr>
        <p:spPr bwMode="auto">
          <a:xfrm>
            <a:off x="285720" y="21429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28674" name="Rectangle 2"/>
          <p:cNvSpPr>
            <a:spLocks noChangeArrowheads="1"/>
          </p:cNvSpPr>
          <p:nvPr/>
        </p:nvSpPr>
        <p:spPr bwMode="auto">
          <a:xfrm>
            <a:off x="428596" y="3643314"/>
            <a:ext cx="8072462" cy="1323439"/>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a:t>
            </a: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Ricerca, sui fumetti, altre vignette con i diversi contorni; ritagliale e per ciascuna spiega il significato della cornice.</a:t>
            </a: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 questo momento in avanti, tu e i tuoi compagni potrete raccogliete tutti i materiali che vi proponiamo di ricercare per farne un archivio. Alla fine del lavoro, potranno servire per realizzare una serie di cartelloni esplicativi sul linguaggio dei fumetti.</a:t>
            </a: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00364" y="357166"/>
            <a:ext cx="2902333" cy="369332"/>
          </a:xfrm>
          <a:prstGeom prst="rect">
            <a:avLst/>
          </a:prstGeom>
          <a:solidFill>
            <a:schemeClr val="tx2">
              <a:lumMod val="40000"/>
              <a:lumOff val="60000"/>
            </a:schemeClr>
          </a:solidFill>
        </p:spPr>
        <p:txBody>
          <a:bodyPr wrap="none">
            <a:spAutoFit/>
          </a:bodyPr>
          <a:lstStyle/>
          <a:p>
            <a:r>
              <a:rPr lang="it-IT" b="1" dirty="0" smtClean="0">
                <a:solidFill>
                  <a:schemeClr val="accent2">
                    <a:lumMod val="75000"/>
                  </a:schemeClr>
                </a:solidFill>
              </a:rPr>
              <a:t>Diverse  forme e dimensioni</a:t>
            </a:r>
            <a:endParaRPr lang="it-IT" b="1" dirty="0">
              <a:solidFill>
                <a:schemeClr val="accent2">
                  <a:lumMod val="75000"/>
                </a:schemeClr>
              </a:solidFill>
            </a:endParaRPr>
          </a:p>
        </p:txBody>
      </p:sp>
      <p:pic>
        <p:nvPicPr>
          <p:cNvPr id="29698" name="Picture 2" descr="4"/>
          <p:cNvPicPr>
            <a:picLocks noChangeAspect="1" noChangeArrowheads="1"/>
          </p:cNvPicPr>
          <p:nvPr/>
        </p:nvPicPr>
        <p:blipFill>
          <a:blip r:embed="rId2"/>
          <a:srcRect/>
          <a:stretch>
            <a:fillRect/>
          </a:stretch>
        </p:blipFill>
        <p:spPr bwMode="auto">
          <a:xfrm>
            <a:off x="285720" y="1571612"/>
            <a:ext cx="2784475" cy="4327525"/>
          </a:xfrm>
          <a:prstGeom prst="rect">
            <a:avLst/>
          </a:prstGeom>
          <a:noFill/>
          <a:ln w="57150">
            <a:solidFill>
              <a:srgbClr val="C00000"/>
            </a:solidFill>
            <a:miter lim="800000"/>
            <a:headEnd/>
            <a:tailEnd/>
          </a:ln>
        </p:spPr>
      </p:pic>
      <p:sp>
        <p:nvSpPr>
          <p:cNvPr id="4" name="Rettangolo 3"/>
          <p:cNvSpPr/>
          <p:nvPr/>
        </p:nvSpPr>
        <p:spPr>
          <a:xfrm>
            <a:off x="3286116" y="1785926"/>
            <a:ext cx="5500726" cy="830997"/>
          </a:xfrm>
          <a:prstGeom prst="rect">
            <a:avLst/>
          </a:prstGeom>
          <a:solidFill>
            <a:schemeClr val="tx2">
              <a:lumMod val="20000"/>
              <a:lumOff val="80000"/>
            </a:schemeClr>
          </a:solidFill>
          <a:ln>
            <a:solidFill>
              <a:schemeClr val="tx1"/>
            </a:solidFill>
          </a:ln>
        </p:spPr>
        <p:txBody>
          <a:bodyPr wrap="square">
            <a:spAutoFit/>
          </a:bodyPr>
          <a:lstStyle/>
          <a:p>
            <a:r>
              <a:rPr lang="it-IT" sz="1600" b="1" dirty="0" smtClean="0">
                <a:latin typeface="Times New Roman" pitchFamily="18" charset="0"/>
                <a:cs typeface="Times New Roman" pitchFamily="18" charset="0"/>
              </a:rPr>
              <a:t>1.</a:t>
            </a:r>
            <a:r>
              <a:rPr lang="it-IT" sz="1600" dirty="0" smtClean="0">
                <a:latin typeface="Times New Roman" pitchFamily="18" charset="0"/>
                <a:cs typeface="Times New Roman" pitchFamily="18" charset="0"/>
              </a:rPr>
              <a:t> Perché questa vignetta ha un formato così grande da occupare un'intera pagina? </a:t>
            </a:r>
          </a:p>
          <a:p>
            <a:pPr marL="342900" indent="-342900"/>
            <a:endParaRPr lang="it-IT" sz="1600" i="1" dirty="0">
              <a:latin typeface="Times New Roman" pitchFamily="18" charset="0"/>
              <a:cs typeface="Times New Roman" pitchFamily="18" charset="0"/>
            </a:endParaRPr>
          </a:p>
        </p:txBody>
      </p:sp>
      <p:sp>
        <p:nvSpPr>
          <p:cNvPr id="6" name="Rettangolo 5"/>
          <p:cNvSpPr/>
          <p:nvPr/>
        </p:nvSpPr>
        <p:spPr>
          <a:xfrm>
            <a:off x="3286116" y="3071810"/>
            <a:ext cx="5500726" cy="1569660"/>
          </a:xfrm>
          <a:prstGeom prst="rect">
            <a:avLst/>
          </a:prstGeom>
          <a:solidFill>
            <a:schemeClr val="bg1"/>
          </a:solidFill>
          <a:ln>
            <a:solidFill>
              <a:schemeClr val="tx1"/>
            </a:solidFill>
          </a:ln>
        </p:spPr>
        <p:txBody>
          <a:bodyPr wrap="square">
            <a:spAutoFit/>
          </a:bodyPr>
          <a:lstStyle/>
          <a:p>
            <a:pPr marL="342900" indent="-342900"/>
            <a:endParaRPr lang="it-IT" sz="1600" i="1" dirty="0" smtClean="0">
              <a:latin typeface="Times New Roman" pitchFamily="18" charset="0"/>
              <a:cs typeface="Times New Roman" pitchFamily="18" charset="0"/>
            </a:endParaRPr>
          </a:p>
          <a:p>
            <a:pPr marL="342900" indent="-342900"/>
            <a:endParaRPr lang="it-IT" sz="1600" i="1" dirty="0" smtClean="0">
              <a:latin typeface="Times New Roman" pitchFamily="18" charset="0"/>
              <a:cs typeface="Times New Roman" pitchFamily="18" charset="0"/>
            </a:endParaRPr>
          </a:p>
          <a:p>
            <a:pPr marL="342900" indent="-342900"/>
            <a:endParaRPr lang="it-IT" sz="1600" i="1" dirty="0" smtClean="0">
              <a:latin typeface="Times New Roman" pitchFamily="18" charset="0"/>
              <a:cs typeface="Times New Roman" pitchFamily="18" charset="0"/>
            </a:endParaRPr>
          </a:p>
          <a:p>
            <a:pPr marL="342900" indent="-342900"/>
            <a:endParaRPr lang="it-IT" sz="1600" i="1" dirty="0" smtClean="0">
              <a:latin typeface="Times New Roman" pitchFamily="18" charset="0"/>
              <a:cs typeface="Times New Roman" pitchFamily="18" charset="0"/>
            </a:endParaRPr>
          </a:p>
          <a:p>
            <a:pPr marL="342900" indent="-342900"/>
            <a:endParaRPr lang="it-IT" sz="1600" i="1" dirty="0" smtClean="0">
              <a:latin typeface="Times New Roman" pitchFamily="18" charset="0"/>
              <a:cs typeface="Times New Roman" pitchFamily="18" charset="0"/>
            </a:endParaRPr>
          </a:p>
          <a:p>
            <a:pPr marL="342900" indent="-342900"/>
            <a:endParaRPr lang="it-IT" sz="1600" i="1" dirty="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71934" y="285728"/>
            <a:ext cx="4143404" cy="338554"/>
          </a:xfrm>
          <a:prstGeom prst="rect">
            <a:avLst/>
          </a:prstGeom>
          <a:solidFill>
            <a:schemeClr val="tx2">
              <a:lumMod val="20000"/>
              <a:lumOff val="80000"/>
            </a:schemeClr>
          </a:solidFill>
          <a:ln>
            <a:solidFill>
              <a:schemeClr val="tx1"/>
            </a:solidFill>
          </a:ln>
        </p:spPr>
        <p:txBody>
          <a:bodyPr wrap="square">
            <a:spAutoFit/>
          </a:bodyPr>
          <a:lstStyle/>
          <a:p>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Perché l'immagine è racchiusa fra due cerchi?</a:t>
            </a:r>
            <a:endParaRPr lang="it-IT" sz="1600" dirty="0">
              <a:latin typeface="Times New Roman" pitchFamily="18" charset="0"/>
              <a:cs typeface="Times New Roman" pitchFamily="18" charset="0"/>
            </a:endParaRPr>
          </a:p>
        </p:txBody>
      </p:sp>
      <p:sp>
        <p:nvSpPr>
          <p:cNvPr id="6" name="Rettangolo 5"/>
          <p:cNvSpPr/>
          <p:nvPr/>
        </p:nvSpPr>
        <p:spPr>
          <a:xfrm>
            <a:off x="4071934" y="857232"/>
            <a:ext cx="4429156" cy="1077218"/>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pic>
        <p:nvPicPr>
          <p:cNvPr id="30722" name="Picture 2" descr="5"/>
          <p:cNvPicPr>
            <a:picLocks noChangeAspect="1" noChangeArrowheads="1"/>
          </p:cNvPicPr>
          <p:nvPr/>
        </p:nvPicPr>
        <p:blipFill>
          <a:blip r:embed="rId2"/>
          <a:srcRect/>
          <a:stretch>
            <a:fillRect/>
          </a:stretch>
        </p:blipFill>
        <p:spPr bwMode="auto">
          <a:xfrm>
            <a:off x="214282" y="285728"/>
            <a:ext cx="3638550" cy="1989137"/>
          </a:xfrm>
          <a:prstGeom prst="rect">
            <a:avLst/>
          </a:prstGeom>
          <a:noFill/>
          <a:ln w="57150">
            <a:solidFill>
              <a:srgbClr val="C00000"/>
            </a:solidFill>
            <a:miter lim="800000"/>
            <a:headEnd/>
            <a:tailEnd/>
          </a:ln>
        </p:spPr>
      </p:pic>
      <p:pic>
        <p:nvPicPr>
          <p:cNvPr id="30723" name="Picture 3" descr="6"/>
          <p:cNvPicPr>
            <a:picLocks noChangeAspect="1" noChangeArrowheads="1"/>
          </p:cNvPicPr>
          <p:nvPr/>
        </p:nvPicPr>
        <p:blipFill>
          <a:blip r:embed="rId3"/>
          <a:srcRect/>
          <a:stretch>
            <a:fillRect/>
          </a:stretch>
        </p:blipFill>
        <p:spPr bwMode="auto">
          <a:xfrm>
            <a:off x="357158" y="2928934"/>
            <a:ext cx="3198444" cy="3204000"/>
          </a:xfrm>
          <a:prstGeom prst="rect">
            <a:avLst/>
          </a:prstGeom>
          <a:noFill/>
          <a:ln w="57150">
            <a:solidFill>
              <a:srgbClr val="C00000"/>
            </a:solidFill>
            <a:miter lim="800000"/>
            <a:headEnd/>
            <a:tailEnd/>
          </a:ln>
        </p:spPr>
      </p:pic>
      <p:sp>
        <p:nvSpPr>
          <p:cNvPr id="9" name="Rettangolo 8"/>
          <p:cNvSpPr/>
          <p:nvPr/>
        </p:nvSpPr>
        <p:spPr>
          <a:xfrm>
            <a:off x="3857620" y="3143248"/>
            <a:ext cx="4643470" cy="338554"/>
          </a:xfrm>
          <a:prstGeom prst="rect">
            <a:avLst/>
          </a:prstGeom>
          <a:solidFill>
            <a:schemeClr val="tx2">
              <a:lumMod val="20000"/>
              <a:lumOff val="80000"/>
            </a:schemeClr>
          </a:solidFill>
          <a:ln>
            <a:solidFill>
              <a:schemeClr val="tx1"/>
            </a:solidFill>
          </a:ln>
        </p:spPr>
        <p:txBody>
          <a:bodyPr wrap="square">
            <a:spAutoFit/>
          </a:bodyPr>
          <a:lstStyle/>
          <a:p>
            <a:r>
              <a:rPr lang="it-IT" sz="1600" b="1" dirty="0" smtClean="0">
                <a:latin typeface="Times New Roman" pitchFamily="18" charset="0"/>
                <a:cs typeface="Times New Roman" pitchFamily="18" charset="0"/>
              </a:rPr>
              <a:t>3.</a:t>
            </a:r>
            <a:r>
              <a:rPr lang="it-IT" sz="1600" dirty="0" smtClean="0">
                <a:latin typeface="Times New Roman" pitchFamily="18" charset="0"/>
                <a:cs typeface="Times New Roman" pitchFamily="18" charset="0"/>
              </a:rPr>
              <a:t> Perché la vignetta è stata suddivisa in quattro parti?</a:t>
            </a:r>
            <a:endParaRPr lang="it-IT" sz="1600" dirty="0">
              <a:latin typeface="Times New Roman" pitchFamily="18" charset="0"/>
              <a:cs typeface="Times New Roman" pitchFamily="18" charset="0"/>
            </a:endParaRPr>
          </a:p>
        </p:txBody>
      </p:sp>
      <p:sp>
        <p:nvSpPr>
          <p:cNvPr id="10" name="Rettangolo 9"/>
          <p:cNvSpPr/>
          <p:nvPr/>
        </p:nvSpPr>
        <p:spPr>
          <a:xfrm>
            <a:off x="4000496" y="3929066"/>
            <a:ext cx="4429156" cy="1323439"/>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1"/>
                </a:solidFill>
              </a:rPr>
              <a:t>INDICE</a:t>
            </a:r>
            <a:endParaRPr lang="it-IT" dirty="0"/>
          </a:p>
        </p:txBody>
      </p:sp>
      <p:sp>
        <p:nvSpPr>
          <p:cNvPr id="3" name="Segnaposto contenuto 2"/>
          <p:cNvSpPr>
            <a:spLocks noGrp="1"/>
          </p:cNvSpPr>
          <p:nvPr>
            <p:ph sz="half" idx="1"/>
          </p:nvPr>
        </p:nvSpPr>
        <p:spPr>
          <a:xfrm>
            <a:off x="304800" y="1600200"/>
            <a:ext cx="4191000" cy="4829196"/>
          </a:xfrm>
        </p:spPr>
        <p:txBody>
          <a:bodyPr>
            <a:normAutofit fontScale="40000" lnSpcReduction="20000"/>
          </a:bodyPr>
          <a:lstStyle/>
          <a:p>
            <a:pPr>
              <a:buNone/>
            </a:pPr>
            <a:r>
              <a:rPr lang="it-IT" sz="3600" b="1" dirty="0" smtClean="0"/>
              <a:t>       LA STORIA DEL FUMETTO</a:t>
            </a:r>
            <a:endParaRPr lang="it-IT" sz="3600" dirty="0" smtClean="0"/>
          </a:p>
          <a:p>
            <a:pPr>
              <a:buNone/>
            </a:pPr>
            <a:endParaRPr lang="it-IT" sz="3600" b="1" i="1" dirty="0" smtClean="0"/>
          </a:p>
          <a:p>
            <a:r>
              <a:rPr lang="it-IT" sz="2900" dirty="0" smtClean="0"/>
              <a:t>PRIMA DEL FUMETTO</a:t>
            </a:r>
          </a:p>
          <a:p>
            <a:r>
              <a:rPr lang="it-IT" sz="2900" dirty="0" smtClean="0"/>
              <a:t>                                                                                     </a:t>
            </a:r>
            <a:endParaRPr lang="it-IT" sz="2900" i="1" dirty="0" smtClean="0"/>
          </a:p>
          <a:p>
            <a:r>
              <a:rPr lang="it-IT" sz="2900" dirty="0" smtClean="0"/>
              <a:t>LA NASCITA DEL FUMETTO</a:t>
            </a:r>
          </a:p>
          <a:p>
            <a:endParaRPr lang="it-IT" sz="3600" b="1" dirty="0" smtClean="0"/>
          </a:p>
          <a:p>
            <a:pPr>
              <a:buNone/>
            </a:pPr>
            <a:r>
              <a:rPr lang="it-IT" sz="3600" b="1" dirty="0" smtClean="0"/>
              <a:t>       IL LINGUAGGIO DEL FUMETTO</a:t>
            </a:r>
          </a:p>
          <a:p>
            <a:endParaRPr lang="it-IT" dirty="0" smtClean="0"/>
          </a:p>
          <a:p>
            <a:r>
              <a:rPr lang="it-IT" dirty="0" smtClean="0"/>
              <a:t>LA VIGNETTA</a:t>
            </a:r>
          </a:p>
          <a:p>
            <a:r>
              <a:rPr lang="it-IT" dirty="0" smtClean="0"/>
              <a:t>diverse cornici</a:t>
            </a:r>
          </a:p>
          <a:p>
            <a:r>
              <a:rPr lang="it-IT" dirty="0" smtClean="0"/>
              <a:t>diverse forme e dimensioni</a:t>
            </a:r>
          </a:p>
          <a:p>
            <a:r>
              <a:rPr lang="it-IT" dirty="0" smtClean="0"/>
              <a:t>diverse funzioni</a:t>
            </a:r>
          </a:p>
          <a:p>
            <a:endParaRPr lang="it-IT" dirty="0" smtClean="0"/>
          </a:p>
          <a:p>
            <a:r>
              <a:rPr lang="it-IT" dirty="0" smtClean="0"/>
              <a:t>LA NUVOLETTA</a:t>
            </a:r>
          </a:p>
          <a:p>
            <a:endParaRPr lang="it-IT" dirty="0" smtClean="0"/>
          </a:p>
          <a:p>
            <a:r>
              <a:rPr lang="it-IT" dirty="0" smtClean="0"/>
              <a:t>LE PAROLE</a:t>
            </a:r>
          </a:p>
          <a:p>
            <a:r>
              <a:rPr lang="it-IT" dirty="0" smtClean="0"/>
              <a:t>nella didascalia</a:t>
            </a:r>
          </a:p>
          <a:p>
            <a:r>
              <a:rPr lang="it-IT" dirty="0" smtClean="0"/>
              <a:t>nella nuvoletta</a:t>
            </a:r>
          </a:p>
          <a:p>
            <a:r>
              <a:rPr lang="it-IT" dirty="0" smtClean="0"/>
              <a:t>nella vignetta</a:t>
            </a:r>
          </a:p>
          <a:p>
            <a:r>
              <a:rPr lang="it-IT" dirty="0" smtClean="0"/>
              <a:t> ’</a:t>
            </a:r>
          </a:p>
          <a:p>
            <a:r>
              <a:rPr lang="it-IT" dirty="0" smtClean="0"/>
              <a:t>I SEGNI CONVENZIONALI</a:t>
            </a:r>
          </a:p>
          <a:p>
            <a:endParaRPr lang="it-IT" dirty="0" smtClean="0"/>
          </a:p>
          <a:p>
            <a:r>
              <a:rPr lang="it-IT" dirty="0" smtClean="0"/>
              <a:t>I SEGNI </a:t>
            </a:r>
            <a:r>
              <a:rPr lang="it-IT" dirty="0" err="1" smtClean="0"/>
              <a:t>DI</a:t>
            </a:r>
            <a:r>
              <a:rPr lang="it-IT" dirty="0" smtClean="0"/>
              <a:t> MOVIMENTO</a:t>
            </a:r>
          </a:p>
          <a:p>
            <a:pPr>
              <a:buNone/>
            </a:pPr>
            <a:endParaRPr lang="it-IT" dirty="0" smtClean="0"/>
          </a:p>
          <a:p>
            <a:r>
              <a:rPr lang="it-IT" dirty="0" smtClean="0"/>
              <a:t>L’ESPRESSIONE E  LA GESTUALITA’</a:t>
            </a:r>
          </a:p>
        </p:txBody>
      </p:sp>
      <p:sp>
        <p:nvSpPr>
          <p:cNvPr id="4" name="Segnaposto contenuto 3"/>
          <p:cNvSpPr>
            <a:spLocks noGrp="1"/>
          </p:cNvSpPr>
          <p:nvPr>
            <p:ph sz="half" idx="2"/>
          </p:nvPr>
        </p:nvSpPr>
        <p:spPr/>
        <p:txBody>
          <a:bodyPr>
            <a:normAutofit fontScale="40000" lnSpcReduction="20000"/>
          </a:bodyPr>
          <a:lstStyle/>
          <a:p>
            <a:pPr>
              <a:buNone/>
            </a:pPr>
            <a:r>
              <a:rPr lang="it-IT" dirty="0" smtClean="0"/>
              <a:t>          IL DISEGNO E IL COLORE</a:t>
            </a:r>
          </a:p>
          <a:p>
            <a:endParaRPr lang="it-IT" dirty="0" smtClean="0"/>
          </a:p>
          <a:p>
            <a:r>
              <a:rPr lang="it-IT" dirty="0" smtClean="0"/>
              <a:t>L'INQUADRATURA</a:t>
            </a:r>
          </a:p>
          <a:p>
            <a:r>
              <a:rPr lang="it-IT" dirty="0" smtClean="0"/>
              <a:t>piani e campi</a:t>
            </a:r>
          </a:p>
          <a:p>
            <a:r>
              <a:rPr lang="it-IT" dirty="0" smtClean="0"/>
              <a:t>angolazioni</a:t>
            </a:r>
          </a:p>
          <a:p>
            <a:endParaRPr lang="it-IT" dirty="0" smtClean="0"/>
          </a:p>
          <a:p>
            <a:r>
              <a:rPr lang="it-IT" dirty="0" smtClean="0"/>
              <a:t>IL MONTAGGIO</a:t>
            </a:r>
          </a:p>
          <a:p>
            <a:endParaRPr lang="it-IT" dirty="0" smtClean="0"/>
          </a:p>
          <a:p>
            <a:r>
              <a:rPr lang="it-IT" sz="3400" b="1" dirty="0" smtClean="0"/>
              <a:t>I GENERI DEL FUMETTO</a:t>
            </a:r>
          </a:p>
          <a:p>
            <a:endParaRPr lang="it-IT" sz="3400" b="1" dirty="0" smtClean="0"/>
          </a:p>
          <a:p>
            <a:r>
              <a:rPr lang="it-IT" dirty="0" smtClean="0"/>
              <a:t>AVVENTURA: Corto Maltese</a:t>
            </a:r>
          </a:p>
          <a:p>
            <a:r>
              <a:rPr lang="it-IT" dirty="0" smtClean="0"/>
              <a:t>COMICO: Asterix</a:t>
            </a:r>
          </a:p>
          <a:p>
            <a:r>
              <a:rPr lang="it-IT" dirty="0" smtClean="0"/>
              <a:t>I SUPEREROI: Superman</a:t>
            </a:r>
          </a:p>
          <a:p>
            <a:r>
              <a:rPr lang="it-IT" dirty="0" smtClean="0"/>
              <a:t>NOIR: Diabolik</a:t>
            </a:r>
          </a:p>
          <a:p>
            <a:endParaRPr lang="it-IT" dirty="0" smtClean="0"/>
          </a:p>
          <a:p>
            <a:r>
              <a:rPr lang="it-IT" sz="3400" b="1" dirty="0" smtClean="0"/>
              <a:t>REALIZZARE UN FUMETTO</a:t>
            </a:r>
          </a:p>
          <a:p>
            <a:endParaRPr lang="it-IT" sz="3400" b="1" dirty="0" smtClean="0"/>
          </a:p>
          <a:p>
            <a:r>
              <a:rPr lang="it-IT" dirty="0" smtClean="0"/>
              <a:t>IL PERSONAGGIO</a:t>
            </a:r>
          </a:p>
          <a:p>
            <a:endParaRPr lang="it-IT" dirty="0" smtClean="0"/>
          </a:p>
          <a:p>
            <a:r>
              <a:rPr lang="it-IT" dirty="0" smtClean="0"/>
              <a:t>L’AMBIENTE</a:t>
            </a:r>
          </a:p>
          <a:p>
            <a:endParaRPr lang="it-IT" dirty="0" smtClean="0"/>
          </a:p>
          <a:p>
            <a:r>
              <a:rPr lang="it-IT" dirty="0" smtClean="0"/>
              <a:t>L’IMPAGINAZIONE</a:t>
            </a:r>
          </a:p>
          <a:p>
            <a:endParaRPr lang="it-IT" dirty="0" smtClean="0"/>
          </a:p>
          <a:p>
            <a:r>
              <a:rPr lang="it-IT" dirty="0" smtClean="0"/>
              <a:t>IL SOGGETTO E LA SCENEGGIATURA</a:t>
            </a:r>
          </a:p>
          <a:p>
            <a:r>
              <a:rPr lang="it-IT" dirty="0" smtClean="0"/>
              <a:t>           </a:t>
            </a:r>
          </a:p>
          <a:p>
            <a:endParaRPr lang="it-IT"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7"/>
          <p:cNvPicPr>
            <a:picLocks noChangeAspect="1" noChangeArrowheads="1"/>
          </p:cNvPicPr>
          <p:nvPr/>
        </p:nvPicPr>
        <p:blipFill>
          <a:blip r:embed="rId2"/>
          <a:srcRect/>
          <a:stretch>
            <a:fillRect/>
          </a:stretch>
        </p:blipFill>
        <p:spPr bwMode="auto">
          <a:xfrm>
            <a:off x="5000628" y="214290"/>
            <a:ext cx="3946525" cy="1989138"/>
          </a:xfrm>
          <a:prstGeom prst="rect">
            <a:avLst/>
          </a:prstGeom>
          <a:noFill/>
          <a:ln w="57150">
            <a:solidFill>
              <a:srgbClr val="C00000"/>
            </a:solidFill>
            <a:miter lim="800000"/>
            <a:headEnd/>
            <a:tailEnd/>
          </a:ln>
        </p:spPr>
      </p:pic>
      <p:sp>
        <p:nvSpPr>
          <p:cNvPr id="3" name="Rettangolo 2"/>
          <p:cNvSpPr/>
          <p:nvPr/>
        </p:nvSpPr>
        <p:spPr>
          <a:xfrm>
            <a:off x="142844" y="214290"/>
            <a:ext cx="4572032" cy="338554"/>
          </a:xfrm>
          <a:prstGeom prst="rect">
            <a:avLst/>
          </a:prstGeom>
          <a:solidFill>
            <a:schemeClr val="tx2">
              <a:lumMod val="20000"/>
              <a:lumOff val="80000"/>
            </a:schemeClr>
          </a:solidFill>
          <a:ln>
            <a:solidFill>
              <a:schemeClr val="tx1"/>
            </a:solidFill>
          </a:ln>
        </p:spPr>
        <p:txBody>
          <a:bodyPr wrap="square">
            <a:spAutoFit/>
          </a:bodyPr>
          <a:lstStyle/>
          <a:p>
            <a:r>
              <a:rPr lang="it-IT" sz="1600" b="1" dirty="0" smtClean="0">
                <a:latin typeface="Times New Roman" pitchFamily="18" charset="0"/>
                <a:cs typeface="Times New Roman" pitchFamily="18" charset="0"/>
              </a:rPr>
              <a:t>4.</a:t>
            </a:r>
            <a:r>
              <a:rPr lang="it-IT" sz="1600" dirty="0" smtClean="0">
                <a:latin typeface="Times New Roman" pitchFamily="18" charset="0"/>
                <a:cs typeface="Times New Roman" pitchFamily="18" charset="0"/>
              </a:rPr>
              <a:t> Perché la vignetta è allungata in senso orizzontale?</a:t>
            </a:r>
            <a:endParaRPr lang="it-IT" sz="1600" dirty="0">
              <a:latin typeface="Times New Roman" pitchFamily="18" charset="0"/>
              <a:cs typeface="Times New Roman" pitchFamily="18" charset="0"/>
            </a:endParaRPr>
          </a:p>
        </p:txBody>
      </p:sp>
      <p:sp>
        <p:nvSpPr>
          <p:cNvPr id="4" name="Rettangolo 3"/>
          <p:cNvSpPr/>
          <p:nvPr/>
        </p:nvSpPr>
        <p:spPr>
          <a:xfrm>
            <a:off x="214282" y="714356"/>
            <a:ext cx="4429156" cy="1323439"/>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pic>
        <p:nvPicPr>
          <p:cNvPr id="31747" name="Picture 3" descr="9"/>
          <p:cNvPicPr>
            <a:picLocks noChangeAspect="1" noChangeArrowheads="1"/>
          </p:cNvPicPr>
          <p:nvPr/>
        </p:nvPicPr>
        <p:blipFill>
          <a:blip r:embed="rId3"/>
          <a:srcRect/>
          <a:stretch>
            <a:fillRect/>
          </a:stretch>
        </p:blipFill>
        <p:spPr bwMode="auto">
          <a:xfrm>
            <a:off x="714343" y="2928934"/>
            <a:ext cx="1418548" cy="3384000"/>
          </a:xfrm>
          <a:prstGeom prst="rect">
            <a:avLst/>
          </a:prstGeom>
          <a:noFill/>
          <a:ln w="57150">
            <a:solidFill>
              <a:srgbClr val="C00000"/>
            </a:solidFill>
            <a:miter lim="800000"/>
            <a:headEnd/>
            <a:tailEnd/>
          </a:ln>
        </p:spPr>
      </p:pic>
      <p:sp>
        <p:nvSpPr>
          <p:cNvPr id="6" name="Rettangolo 5"/>
          <p:cNvSpPr/>
          <p:nvPr/>
        </p:nvSpPr>
        <p:spPr>
          <a:xfrm>
            <a:off x="2714612" y="3500438"/>
            <a:ext cx="4429156" cy="338554"/>
          </a:xfrm>
          <a:prstGeom prst="rect">
            <a:avLst/>
          </a:prstGeom>
          <a:solidFill>
            <a:schemeClr val="tx2">
              <a:lumMod val="20000"/>
              <a:lumOff val="80000"/>
            </a:schemeClr>
          </a:solidFill>
          <a:ln>
            <a:solidFill>
              <a:schemeClr val="tx1"/>
            </a:solidFill>
          </a:ln>
        </p:spPr>
        <p:txBody>
          <a:bodyPr wrap="square">
            <a:spAutoFit/>
          </a:bodyPr>
          <a:lstStyle/>
          <a:p>
            <a:r>
              <a:rPr lang="it-IT" sz="1600" b="1" dirty="0" smtClean="0">
                <a:latin typeface="Times New Roman" pitchFamily="18" charset="0"/>
                <a:cs typeface="Times New Roman" pitchFamily="18" charset="0"/>
              </a:rPr>
              <a:t>4.</a:t>
            </a:r>
            <a:r>
              <a:rPr lang="it-IT" sz="1600" dirty="0" smtClean="0">
                <a:latin typeface="Times New Roman" pitchFamily="18" charset="0"/>
                <a:cs typeface="Times New Roman" pitchFamily="18" charset="0"/>
              </a:rPr>
              <a:t> Perché la vignetta è allungata in senso verticale?</a:t>
            </a:r>
            <a:endParaRPr lang="it-IT" sz="1600" dirty="0">
              <a:latin typeface="Times New Roman" pitchFamily="18" charset="0"/>
              <a:cs typeface="Times New Roman" pitchFamily="18" charset="0"/>
            </a:endParaRPr>
          </a:p>
        </p:txBody>
      </p:sp>
      <p:sp>
        <p:nvSpPr>
          <p:cNvPr id="7" name="Rettangolo 6"/>
          <p:cNvSpPr/>
          <p:nvPr/>
        </p:nvSpPr>
        <p:spPr>
          <a:xfrm>
            <a:off x="2714612" y="4071942"/>
            <a:ext cx="4429156" cy="1323439"/>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8"/>
          <p:cNvPicPr>
            <a:picLocks noChangeAspect="1" noChangeArrowheads="1"/>
          </p:cNvPicPr>
          <p:nvPr/>
        </p:nvPicPr>
        <p:blipFill>
          <a:blip r:embed="rId2"/>
          <a:srcRect/>
          <a:stretch>
            <a:fillRect/>
          </a:stretch>
        </p:blipFill>
        <p:spPr bwMode="auto">
          <a:xfrm>
            <a:off x="357158" y="642918"/>
            <a:ext cx="3241523" cy="3204000"/>
          </a:xfrm>
          <a:prstGeom prst="rect">
            <a:avLst/>
          </a:prstGeom>
          <a:noFill/>
          <a:ln w="57150">
            <a:solidFill>
              <a:srgbClr val="C00000"/>
            </a:solidFill>
            <a:miter lim="800000"/>
            <a:headEnd/>
            <a:tailEnd/>
          </a:ln>
        </p:spPr>
      </p:pic>
      <p:sp>
        <p:nvSpPr>
          <p:cNvPr id="3" name="Rettangolo 2"/>
          <p:cNvSpPr/>
          <p:nvPr/>
        </p:nvSpPr>
        <p:spPr>
          <a:xfrm>
            <a:off x="4000496" y="428604"/>
            <a:ext cx="4643470" cy="584775"/>
          </a:xfrm>
          <a:prstGeom prst="rect">
            <a:avLst/>
          </a:prstGeom>
          <a:solidFill>
            <a:schemeClr val="tx2">
              <a:lumMod val="20000"/>
              <a:lumOff val="80000"/>
            </a:schemeClr>
          </a:solidFill>
          <a:ln>
            <a:solidFill>
              <a:schemeClr val="tx1"/>
            </a:solidFill>
          </a:ln>
        </p:spPr>
        <p:txBody>
          <a:bodyPr wrap="square">
            <a:spAutoFit/>
          </a:bodyPr>
          <a:lstStyle/>
          <a:p>
            <a:r>
              <a:rPr lang="it-IT" sz="1600" dirty="0" smtClean="0">
                <a:latin typeface="Times New Roman" pitchFamily="18" charset="0"/>
                <a:cs typeface="Times New Roman" pitchFamily="18" charset="0"/>
              </a:rPr>
              <a:t>6. Perché in questa vignetta vi è un'immagine centrale circondata da altre quattro?</a:t>
            </a:r>
            <a:endParaRPr lang="it-IT" sz="1600" dirty="0">
              <a:latin typeface="Times New Roman" pitchFamily="18" charset="0"/>
              <a:cs typeface="Times New Roman" pitchFamily="18" charset="0"/>
            </a:endParaRPr>
          </a:p>
        </p:txBody>
      </p:sp>
      <p:sp>
        <p:nvSpPr>
          <p:cNvPr id="4" name="Rettangolo 3"/>
          <p:cNvSpPr/>
          <p:nvPr/>
        </p:nvSpPr>
        <p:spPr>
          <a:xfrm>
            <a:off x="4071934" y="1857364"/>
            <a:ext cx="4429156" cy="1323439"/>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sp>
        <p:nvSpPr>
          <p:cNvPr id="5" name="Rectangle 2"/>
          <p:cNvSpPr>
            <a:spLocks noChangeArrowheads="1"/>
          </p:cNvSpPr>
          <p:nvPr/>
        </p:nvSpPr>
        <p:spPr bwMode="auto">
          <a:xfrm>
            <a:off x="571472" y="4643446"/>
            <a:ext cx="8072462" cy="830997"/>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A questo punto, avrai capito che la forma e la dimensione delle vignette non sono scelte a caso. Sfogliando i tuoi fumetti, troverai vignette di diverso formato; ritagliane alcune e spiega il perché della scelta dell'autore (ricordati di archiviare il materiale raccolto).</a:t>
            </a:r>
            <a:endParaRPr lang="it-IT" sz="1600"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571868" y="214290"/>
            <a:ext cx="1796774" cy="369332"/>
          </a:xfrm>
          <a:prstGeom prst="rect">
            <a:avLst/>
          </a:prstGeom>
          <a:solidFill>
            <a:schemeClr val="tx2">
              <a:lumMod val="40000"/>
              <a:lumOff val="60000"/>
            </a:schemeClr>
          </a:solidFill>
        </p:spPr>
        <p:txBody>
          <a:bodyPr wrap="none">
            <a:spAutoFit/>
          </a:bodyPr>
          <a:lstStyle/>
          <a:p>
            <a:r>
              <a:rPr lang="it-IT" b="1" dirty="0" smtClean="0">
                <a:solidFill>
                  <a:schemeClr val="accent2">
                    <a:lumMod val="75000"/>
                  </a:schemeClr>
                </a:solidFill>
              </a:rPr>
              <a:t>Diverse  funzioni</a:t>
            </a:r>
            <a:endParaRPr lang="it-IT" b="1" dirty="0">
              <a:solidFill>
                <a:schemeClr val="accent2">
                  <a:lumMod val="75000"/>
                </a:schemeClr>
              </a:solidFill>
            </a:endParaRPr>
          </a:p>
        </p:txBody>
      </p:sp>
      <p:sp>
        <p:nvSpPr>
          <p:cNvPr id="4" name="Rettangolo 3"/>
          <p:cNvSpPr/>
          <p:nvPr/>
        </p:nvSpPr>
        <p:spPr>
          <a:xfrm>
            <a:off x="642910" y="714356"/>
            <a:ext cx="7929618" cy="338554"/>
          </a:xfrm>
          <a:prstGeom prst="rect">
            <a:avLst/>
          </a:prstGeom>
          <a:solidFill>
            <a:schemeClr val="accent1"/>
          </a:solidFill>
          <a:ln>
            <a:solidFill>
              <a:schemeClr val="tx1"/>
            </a:solidFill>
          </a:ln>
        </p:spPr>
        <p:txBody>
          <a:bodyPr wrap="square">
            <a:spAutoFit/>
          </a:bodyPr>
          <a:lstStyle/>
          <a:p>
            <a:r>
              <a:rPr lang="it-IT" sz="1600" dirty="0" smtClean="0">
                <a:latin typeface="Times New Roman" pitchFamily="18" charset="0"/>
                <a:cs typeface="Times New Roman" pitchFamily="18" charset="0"/>
              </a:rPr>
              <a:t>Una  vignetta può descrivere un luogo, raccontare un fatto, sottolineare un dettaglio ecc...</a:t>
            </a:r>
            <a:endParaRPr lang="it-IT" sz="1600" dirty="0">
              <a:latin typeface="Times New Roman" pitchFamily="18" charset="0"/>
              <a:cs typeface="Times New Roman" pitchFamily="18" charset="0"/>
            </a:endParaRPr>
          </a:p>
        </p:txBody>
      </p:sp>
      <p:pic>
        <p:nvPicPr>
          <p:cNvPr id="33794" name="Picture 2" descr="12"/>
          <p:cNvPicPr>
            <a:picLocks noChangeAspect="1" noChangeArrowheads="1"/>
          </p:cNvPicPr>
          <p:nvPr/>
        </p:nvPicPr>
        <p:blipFill>
          <a:blip r:embed="rId2"/>
          <a:srcRect/>
          <a:stretch>
            <a:fillRect/>
          </a:stretch>
        </p:blipFill>
        <p:spPr bwMode="auto">
          <a:xfrm>
            <a:off x="720725" y="1371600"/>
            <a:ext cx="3830638" cy="1957388"/>
          </a:xfrm>
          <a:prstGeom prst="rect">
            <a:avLst/>
          </a:prstGeom>
          <a:noFill/>
          <a:ln w="57150">
            <a:solidFill>
              <a:srgbClr val="C00000"/>
            </a:solidFill>
            <a:miter lim="800000"/>
            <a:headEnd/>
            <a:tailEnd/>
          </a:ln>
        </p:spPr>
      </p:pic>
      <p:pic>
        <p:nvPicPr>
          <p:cNvPr id="33795" name="Picture 3" descr="13"/>
          <p:cNvPicPr>
            <a:picLocks noChangeAspect="1" noChangeArrowheads="1"/>
          </p:cNvPicPr>
          <p:nvPr/>
        </p:nvPicPr>
        <p:blipFill>
          <a:blip r:embed="rId3"/>
          <a:srcRect/>
          <a:stretch>
            <a:fillRect/>
          </a:stretch>
        </p:blipFill>
        <p:spPr bwMode="auto">
          <a:xfrm>
            <a:off x="606425" y="3543300"/>
            <a:ext cx="2057400" cy="1941513"/>
          </a:xfrm>
          <a:prstGeom prst="rect">
            <a:avLst/>
          </a:prstGeom>
          <a:noFill/>
          <a:ln w="9525">
            <a:noFill/>
            <a:miter lim="800000"/>
            <a:headEnd/>
            <a:tailEnd/>
          </a:ln>
        </p:spPr>
      </p:pic>
      <p:pic>
        <p:nvPicPr>
          <p:cNvPr id="33796" name="Picture 4" descr="11"/>
          <p:cNvPicPr>
            <a:picLocks noChangeAspect="1" noChangeArrowheads="1"/>
          </p:cNvPicPr>
          <p:nvPr/>
        </p:nvPicPr>
        <p:blipFill>
          <a:blip r:embed="rId4"/>
          <a:srcRect/>
          <a:stretch>
            <a:fillRect/>
          </a:stretch>
        </p:blipFill>
        <p:spPr bwMode="auto">
          <a:xfrm>
            <a:off x="3500430" y="3571876"/>
            <a:ext cx="1957387" cy="1963738"/>
          </a:xfrm>
          <a:prstGeom prst="rect">
            <a:avLst/>
          </a:prstGeom>
          <a:noFill/>
          <a:ln w="9525">
            <a:noFill/>
            <a:miter lim="800000"/>
            <a:headEnd/>
            <a:tailEnd/>
          </a:ln>
        </p:spPr>
      </p:pic>
      <p:pic>
        <p:nvPicPr>
          <p:cNvPr id="33797" name="Picture 5" descr="10"/>
          <p:cNvPicPr>
            <a:picLocks noChangeAspect="1" noChangeArrowheads="1"/>
          </p:cNvPicPr>
          <p:nvPr/>
        </p:nvPicPr>
        <p:blipFill>
          <a:blip r:embed="rId5"/>
          <a:srcRect/>
          <a:stretch>
            <a:fillRect/>
          </a:stretch>
        </p:blipFill>
        <p:spPr bwMode="auto">
          <a:xfrm>
            <a:off x="6215074" y="3571876"/>
            <a:ext cx="2144713" cy="1911350"/>
          </a:xfrm>
          <a:prstGeom prst="rect">
            <a:avLst/>
          </a:prstGeom>
          <a:noFill/>
          <a:ln w="9525">
            <a:noFill/>
            <a:miter lim="800000"/>
            <a:headEnd/>
            <a:tailEnd/>
          </a:ln>
        </p:spPr>
      </p:pic>
      <p:sp>
        <p:nvSpPr>
          <p:cNvPr id="13" name="Rettangolo 12"/>
          <p:cNvSpPr/>
          <p:nvPr/>
        </p:nvSpPr>
        <p:spPr>
          <a:xfrm>
            <a:off x="571472" y="5643578"/>
            <a:ext cx="2143140" cy="584775"/>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sp>
        <p:nvSpPr>
          <p:cNvPr id="14" name="Rettangolo 13"/>
          <p:cNvSpPr/>
          <p:nvPr/>
        </p:nvSpPr>
        <p:spPr>
          <a:xfrm>
            <a:off x="3357554" y="5643578"/>
            <a:ext cx="2143140" cy="584775"/>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sp>
        <p:nvSpPr>
          <p:cNvPr id="15" name="Rettangolo 14"/>
          <p:cNvSpPr/>
          <p:nvPr/>
        </p:nvSpPr>
        <p:spPr>
          <a:xfrm>
            <a:off x="6286512" y="5643578"/>
            <a:ext cx="2143140" cy="584775"/>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sp>
        <p:nvSpPr>
          <p:cNvPr id="16" name="Rettangolo 15"/>
          <p:cNvSpPr/>
          <p:nvPr/>
        </p:nvSpPr>
        <p:spPr>
          <a:xfrm>
            <a:off x="4786314" y="1500174"/>
            <a:ext cx="2143140" cy="584775"/>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8596" y="3286124"/>
            <a:ext cx="8072462" cy="3046988"/>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dirty="0" smtClean="0">
                <a:latin typeface="Times New Roman" pitchFamily="18" charset="0"/>
                <a:cs typeface="Times New Roman" pitchFamily="18" charset="0"/>
              </a:rPr>
              <a:t>Scrivi vicino a ciascuna vignetta ciò che vi è  rappresentato, scegliendo fra le definizioni sotto elencate:  </a:t>
            </a:r>
          </a:p>
          <a:p>
            <a:endParaRPr lang="it-IT" sz="1600" dirty="0" smtClean="0">
              <a:latin typeface="Times New Roman" pitchFamily="18" charset="0"/>
              <a:cs typeface="Times New Roman" pitchFamily="18" charset="0"/>
            </a:endParaRPr>
          </a:p>
          <a:p>
            <a:pPr>
              <a:buFont typeface="Arial" pitchFamily="34" charset="0"/>
              <a:buChar char="•"/>
            </a:pPr>
            <a:r>
              <a:rPr lang="it-IT" sz="1600" dirty="0" smtClean="0">
                <a:latin typeface="Times New Roman" pitchFamily="18" charset="0"/>
                <a:cs typeface="Times New Roman" pitchFamily="18" charset="0"/>
              </a:rPr>
              <a:t>   </a:t>
            </a:r>
            <a:r>
              <a:rPr lang="it-IT" sz="1600" i="1" dirty="0" smtClean="0">
                <a:latin typeface="Times New Roman" pitchFamily="18" charset="0"/>
                <a:cs typeface="Times New Roman" pitchFamily="18" charset="0"/>
              </a:rPr>
              <a:t>descrizione di un ambiente</a:t>
            </a:r>
          </a:p>
          <a:p>
            <a:pPr>
              <a:buFont typeface="Arial" pitchFamily="34" charset="0"/>
              <a:buChar char="•"/>
            </a:pPr>
            <a:r>
              <a:rPr lang="it-IT" sz="1600" i="1" dirty="0" smtClean="0">
                <a:latin typeface="Times New Roman" pitchFamily="18" charset="0"/>
                <a:cs typeface="Times New Roman" pitchFamily="18" charset="0"/>
              </a:rPr>
              <a:t>   rappresentazione di un'azione</a:t>
            </a:r>
          </a:p>
          <a:p>
            <a:pPr>
              <a:buFont typeface="Arial" pitchFamily="34" charset="0"/>
              <a:buChar char="•"/>
            </a:pPr>
            <a:r>
              <a:rPr lang="it-IT" sz="1600" i="1" dirty="0" smtClean="0">
                <a:latin typeface="Times New Roman" pitchFamily="18" charset="0"/>
                <a:cs typeface="Times New Roman" pitchFamily="18" charset="0"/>
              </a:rPr>
              <a:t>   rappresentazione di un rumore</a:t>
            </a:r>
          </a:p>
          <a:p>
            <a:pPr>
              <a:buFont typeface="Arial" pitchFamily="34" charset="0"/>
              <a:buChar char="•"/>
            </a:pPr>
            <a:r>
              <a:rPr lang="it-IT" sz="1600" i="1" dirty="0" smtClean="0">
                <a:latin typeface="Times New Roman" pitchFamily="18" charset="0"/>
                <a:cs typeface="Times New Roman" pitchFamily="18" charset="0"/>
              </a:rPr>
              <a:t>   rappresentazione  di un dialogo</a:t>
            </a:r>
          </a:p>
          <a:p>
            <a:pPr>
              <a:buFont typeface="Arial" pitchFamily="34" charset="0"/>
              <a:buChar char="•"/>
            </a:pPr>
            <a:r>
              <a:rPr lang="it-IT" sz="1600" i="1" dirty="0" smtClean="0">
                <a:latin typeface="Times New Roman" pitchFamily="18" charset="0"/>
                <a:cs typeface="Times New Roman" pitchFamily="18" charset="0"/>
              </a:rPr>
              <a:t>   descrizione di un dettaglio</a:t>
            </a:r>
          </a:p>
          <a:p>
            <a:endParaRPr lang="it-IT" sz="1600" i="1" dirty="0" smtClean="0"/>
          </a:p>
          <a:p>
            <a:endParaRPr lang="it-IT" sz="1600" i="1" dirty="0" smtClean="0"/>
          </a:p>
          <a:p>
            <a:endParaRPr lang="it-IT" sz="1600" i="1" dirty="0" smtClean="0"/>
          </a:p>
          <a:p>
            <a:pPr marL="342900" indent="-342900"/>
            <a:endParaRPr lang="it-IT" sz="1600" dirty="0"/>
          </a:p>
        </p:txBody>
      </p:sp>
      <p:sp>
        <p:nvSpPr>
          <p:cNvPr id="4" name="Rettangolo 3"/>
          <p:cNvSpPr/>
          <p:nvPr/>
        </p:nvSpPr>
        <p:spPr>
          <a:xfrm>
            <a:off x="500034" y="5572140"/>
            <a:ext cx="7643866" cy="584775"/>
          </a:xfrm>
          <a:prstGeom prst="rect">
            <a:avLst/>
          </a:prstGeom>
        </p:spPr>
        <p:txBody>
          <a:bodyPr wrap="square">
            <a:spAutoFit/>
          </a:bodyPr>
          <a:lstStyle/>
          <a:p>
            <a:pPr algn="just"/>
            <a:r>
              <a:rPr lang="it-IT" sz="1600" dirty="0" smtClean="0">
                <a:latin typeface="Times New Roman" pitchFamily="18" charset="0"/>
                <a:cs typeface="Times New Roman" pitchFamily="18" charset="0"/>
              </a:rPr>
              <a:t>Trova, fra i tuoi fumetti, un esempio per ogni tipo di funzione. Ritaglia le varie vignette e inseriscile nel tuo archivio.</a:t>
            </a:r>
            <a:endParaRPr lang="it-IT" sz="1600" dirty="0">
              <a:latin typeface="Times New Roman" pitchFamily="18" charset="0"/>
              <a:cs typeface="Times New Roman" pitchFamily="18" charset="0"/>
            </a:endParaRPr>
          </a:p>
        </p:txBody>
      </p:sp>
      <p:pic>
        <p:nvPicPr>
          <p:cNvPr id="34818" name="Picture 2"/>
          <p:cNvPicPr>
            <a:picLocks noChangeAspect="1" noChangeArrowheads="1"/>
          </p:cNvPicPr>
          <p:nvPr/>
        </p:nvPicPr>
        <p:blipFill>
          <a:blip r:embed="rId2"/>
          <a:srcRect/>
          <a:stretch>
            <a:fillRect/>
          </a:stretch>
        </p:blipFill>
        <p:spPr bwMode="auto">
          <a:xfrm>
            <a:off x="428596" y="428604"/>
            <a:ext cx="3951288" cy="1949450"/>
          </a:xfrm>
          <a:prstGeom prst="rect">
            <a:avLst/>
          </a:prstGeom>
          <a:noFill/>
          <a:ln w="57150">
            <a:solidFill>
              <a:srgbClr val="C00000"/>
            </a:solidFill>
            <a:miter lim="800000"/>
            <a:headEnd/>
            <a:tailEnd/>
          </a:ln>
        </p:spPr>
      </p:pic>
      <p:sp>
        <p:nvSpPr>
          <p:cNvPr id="6" name="Rettangolo 5"/>
          <p:cNvSpPr/>
          <p:nvPr/>
        </p:nvSpPr>
        <p:spPr>
          <a:xfrm>
            <a:off x="4714876" y="428604"/>
            <a:ext cx="2143140" cy="584775"/>
          </a:xfrm>
          <a:prstGeom prst="rect">
            <a:avLst/>
          </a:prstGeom>
          <a:solidFill>
            <a:schemeClr val="bg1"/>
          </a:solidFill>
          <a:ln>
            <a:solidFill>
              <a:schemeClr val="tx1"/>
            </a:solidFill>
          </a:ln>
        </p:spPr>
        <p:txBody>
          <a:bodyPr wrap="square">
            <a:spAutoFit/>
          </a:bodyPr>
          <a:lstStyle/>
          <a:p>
            <a:endParaRPr lang="it-IT" sz="1600" dirty="0" smtClean="0">
              <a:latin typeface="Times New Roman" pitchFamily="18" charset="0"/>
              <a:cs typeface="Times New Roman" pitchFamily="18" charset="0"/>
            </a:endParaRPr>
          </a:p>
          <a:p>
            <a:endParaRPr lang="it-IT" sz="1600"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428860" y="1357298"/>
            <a:ext cx="4357686"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a:t>
            </a:r>
            <a:r>
              <a:rPr lang="it-IT" sz="3600" dirty="0" smtClean="0">
                <a:solidFill>
                  <a:srgbClr val="FF0000"/>
                </a:solidFill>
                <a:latin typeface="Times New Roman" pitchFamily="18" charset="0"/>
                <a:cs typeface="Times New Roman" pitchFamily="18" charset="0"/>
              </a:rPr>
              <a:t>nuvoletta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ttangolo 4"/>
          <p:cNvSpPr/>
          <p:nvPr/>
        </p:nvSpPr>
        <p:spPr>
          <a:xfrm>
            <a:off x="428596" y="3214686"/>
            <a:ext cx="8358246" cy="1384995"/>
          </a:xfrm>
          <a:prstGeom prst="rect">
            <a:avLst/>
          </a:prstGeom>
          <a:solidFill>
            <a:schemeClr val="accent1"/>
          </a:solidFill>
          <a:ln>
            <a:solidFill>
              <a:schemeClr val="tx1"/>
            </a:solidFill>
          </a:ln>
        </p:spPr>
        <p:txBody>
          <a:bodyPr wrap="square">
            <a:spAutoFit/>
          </a:bodyPr>
          <a:lstStyle/>
          <a:p>
            <a:pPr algn="just"/>
            <a:r>
              <a:rPr lang="it-IT" sz="1600" dirty="0" smtClean="0">
                <a:latin typeface="Times New Roman" pitchFamily="18" charset="0"/>
                <a:cs typeface="Times New Roman" pitchFamily="18" charset="0"/>
              </a:rPr>
              <a:t>Lo spazio dentro il quale sono racchiuse le parole pronunciate o pensate dai personaggi ha la forma di una nuvola di fumo, da qui deriva il termine fumetto (in inglese balloon). La nuvoletta ha un prolungamento, chiamato coda, che serve ad indicare da dove proviene la voce o il pensiero</a:t>
            </a:r>
            <a:r>
              <a:rPr lang="it-IT"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I contorni della nuvoletta possono essere di diverso tipo.</a:t>
            </a:r>
          </a:p>
          <a:p>
            <a:pPr algn="just"/>
            <a:endParaRPr lang="it-IT"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6" name="Group 2"/>
          <p:cNvGrpSpPr>
            <a:grpSpLocks noChangeAspect="1"/>
          </p:cNvGrpSpPr>
          <p:nvPr/>
        </p:nvGrpSpPr>
        <p:grpSpPr bwMode="auto">
          <a:xfrm>
            <a:off x="500034" y="142852"/>
            <a:ext cx="8242730" cy="1944000"/>
            <a:chOff x="1674" y="1909"/>
            <a:chExt cx="9360" cy="2208"/>
          </a:xfrm>
        </p:grpSpPr>
        <p:pic>
          <p:nvPicPr>
            <p:cNvPr id="1027" name="Picture 3" descr="2"/>
            <p:cNvPicPr>
              <a:picLocks noChangeAspect="1" noChangeArrowheads="1"/>
            </p:cNvPicPr>
            <p:nvPr/>
          </p:nvPicPr>
          <p:blipFill>
            <a:blip r:embed="rId2"/>
            <a:srcRect/>
            <a:stretch>
              <a:fillRect/>
            </a:stretch>
          </p:blipFill>
          <p:spPr bwMode="auto">
            <a:xfrm>
              <a:off x="1674" y="1957"/>
              <a:ext cx="1704" cy="2160"/>
            </a:xfrm>
            <a:prstGeom prst="rect">
              <a:avLst/>
            </a:prstGeom>
            <a:noFill/>
            <a:ln w="57150">
              <a:solidFill>
                <a:srgbClr val="C00000"/>
              </a:solidFill>
              <a:miter lim="800000"/>
              <a:headEnd/>
              <a:tailEnd/>
            </a:ln>
          </p:spPr>
        </p:pic>
        <p:pic>
          <p:nvPicPr>
            <p:cNvPr id="1028" name="Picture 4" descr="3"/>
            <p:cNvPicPr>
              <a:picLocks noChangeAspect="1" noChangeArrowheads="1"/>
            </p:cNvPicPr>
            <p:nvPr/>
          </p:nvPicPr>
          <p:blipFill>
            <a:blip r:embed="rId3"/>
            <a:srcRect/>
            <a:stretch>
              <a:fillRect/>
            </a:stretch>
          </p:blipFill>
          <p:spPr bwMode="auto">
            <a:xfrm>
              <a:off x="3294" y="1926"/>
              <a:ext cx="2520" cy="2191"/>
            </a:xfrm>
            <a:prstGeom prst="rect">
              <a:avLst/>
            </a:prstGeom>
            <a:noFill/>
            <a:ln w="57150">
              <a:solidFill>
                <a:srgbClr val="C00000"/>
              </a:solidFill>
              <a:miter lim="800000"/>
              <a:headEnd/>
              <a:tailEnd/>
            </a:ln>
          </p:spPr>
        </p:pic>
        <p:pic>
          <p:nvPicPr>
            <p:cNvPr id="1029" name="Picture 5" descr="4"/>
            <p:cNvPicPr>
              <a:picLocks noChangeAspect="1" noChangeArrowheads="1"/>
            </p:cNvPicPr>
            <p:nvPr/>
          </p:nvPicPr>
          <p:blipFill>
            <a:blip r:embed="rId4"/>
            <a:srcRect/>
            <a:stretch>
              <a:fillRect/>
            </a:stretch>
          </p:blipFill>
          <p:spPr bwMode="auto">
            <a:xfrm>
              <a:off x="5814" y="1909"/>
              <a:ext cx="2520" cy="2184"/>
            </a:xfrm>
            <a:prstGeom prst="rect">
              <a:avLst/>
            </a:prstGeom>
            <a:noFill/>
            <a:ln w="57150">
              <a:solidFill>
                <a:srgbClr val="C00000"/>
              </a:solidFill>
              <a:miter lim="800000"/>
              <a:headEnd/>
              <a:tailEnd/>
            </a:ln>
          </p:spPr>
        </p:pic>
        <p:pic>
          <p:nvPicPr>
            <p:cNvPr id="1030" name="Picture 6" descr="5"/>
            <p:cNvPicPr>
              <a:picLocks noChangeAspect="1" noChangeArrowheads="1"/>
            </p:cNvPicPr>
            <p:nvPr/>
          </p:nvPicPr>
          <p:blipFill>
            <a:blip r:embed="rId5"/>
            <a:srcRect/>
            <a:stretch>
              <a:fillRect/>
            </a:stretch>
          </p:blipFill>
          <p:spPr bwMode="auto">
            <a:xfrm>
              <a:off x="8334" y="1957"/>
              <a:ext cx="2700" cy="2038"/>
            </a:xfrm>
            <a:prstGeom prst="rect">
              <a:avLst/>
            </a:prstGeom>
            <a:noFill/>
            <a:ln w="57150">
              <a:solidFill>
                <a:srgbClr val="C00000"/>
              </a:solidFill>
              <a:miter lim="800000"/>
              <a:headEnd/>
              <a:tailEnd/>
            </a:ln>
          </p:spPr>
        </p:pic>
      </p:grpSp>
      <p:sp>
        <p:nvSpPr>
          <p:cNvPr id="7" name="Rectangle 2"/>
          <p:cNvSpPr>
            <a:spLocks noChangeArrowheads="1"/>
          </p:cNvSpPr>
          <p:nvPr/>
        </p:nvSpPr>
        <p:spPr bwMode="auto">
          <a:xfrm>
            <a:off x="571472" y="2214554"/>
            <a:ext cx="8072462"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1.</a:t>
            </a:r>
            <a:r>
              <a:rPr lang="it-IT" sz="1600" dirty="0" smtClean="0">
                <a:latin typeface="Times New Roman" pitchFamily="18" charset="0"/>
                <a:cs typeface="Times New Roman" pitchFamily="18" charset="0"/>
              </a:rPr>
              <a:t> Spiega, per ciascuna vignetta che vedi sopra, perché la nuvoletta ha il contorno ondulato.</a:t>
            </a:r>
            <a:endParaRPr lang="it-IT" sz="1600" dirty="0">
              <a:latin typeface="Times New Roman" pitchFamily="18" charset="0"/>
              <a:cs typeface="Times New Roman" pitchFamily="18" charset="0"/>
            </a:endParaRPr>
          </a:p>
        </p:txBody>
      </p:sp>
      <p:sp>
        <p:nvSpPr>
          <p:cNvPr id="9" name="Rettangolo 8"/>
          <p:cNvSpPr/>
          <p:nvPr/>
        </p:nvSpPr>
        <p:spPr>
          <a:xfrm>
            <a:off x="571472" y="2643182"/>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r>
              <a:rPr lang="it-IT" dirty="0" smtClean="0">
                <a:solidFill>
                  <a:schemeClr val="tx1"/>
                </a:solidFill>
              </a:rPr>
              <a:t>a)</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0" name="Rettangolo 9"/>
          <p:cNvSpPr/>
          <p:nvPr/>
        </p:nvSpPr>
        <p:spPr>
          <a:xfrm>
            <a:off x="571472" y="3357562"/>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r>
              <a:rPr lang="it-IT" dirty="0" smtClean="0">
                <a:solidFill>
                  <a:schemeClr val="tx1"/>
                </a:solidFill>
              </a:rPr>
              <a:t>b)</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1" name="Rettangolo 10"/>
          <p:cNvSpPr/>
          <p:nvPr/>
        </p:nvSpPr>
        <p:spPr>
          <a:xfrm>
            <a:off x="571472" y="4071942"/>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b="1"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r>
              <a:rPr lang="it-IT" dirty="0" smtClean="0">
                <a:solidFill>
                  <a:schemeClr val="tx1"/>
                </a:solidFill>
              </a:rPr>
              <a:t>c)</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2" name="Rettangolo 11"/>
          <p:cNvSpPr/>
          <p:nvPr/>
        </p:nvSpPr>
        <p:spPr>
          <a:xfrm>
            <a:off x="571472" y="4786322"/>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r>
              <a:rPr lang="it-IT" dirty="0" smtClean="0">
                <a:solidFill>
                  <a:schemeClr val="tx1"/>
                </a:solidFill>
              </a:rPr>
              <a:t>d)</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3" name="Rectangle 2"/>
          <p:cNvSpPr>
            <a:spLocks noChangeArrowheads="1"/>
          </p:cNvSpPr>
          <p:nvPr/>
        </p:nvSpPr>
        <p:spPr bwMode="auto">
          <a:xfrm>
            <a:off x="571472" y="5500702"/>
            <a:ext cx="8072462"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Quale caratteristica accomuna le voci inserite nelle nuvolette ondulate?</a:t>
            </a:r>
            <a:endParaRPr lang="it-IT" sz="1600" dirty="0">
              <a:latin typeface="Times New Roman" pitchFamily="18" charset="0"/>
              <a:cs typeface="Times New Roman" pitchFamily="18" charset="0"/>
            </a:endParaRPr>
          </a:p>
        </p:txBody>
      </p:sp>
      <p:sp>
        <p:nvSpPr>
          <p:cNvPr id="14" name="Rettangolo 13"/>
          <p:cNvSpPr/>
          <p:nvPr/>
        </p:nvSpPr>
        <p:spPr>
          <a:xfrm>
            <a:off x="571472" y="5929330"/>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2"/>
          <p:cNvGrpSpPr>
            <a:grpSpLocks noChangeAspect="1"/>
          </p:cNvGrpSpPr>
          <p:nvPr/>
        </p:nvGrpSpPr>
        <p:grpSpPr bwMode="auto">
          <a:xfrm>
            <a:off x="428596" y="142852"/>
            <a:ext cx="7969998" cy="1872000"/>
            <a:chOff x="1134" y="7177"/>
            <a:chExt cx="9964" cy="2340"/>
          </a:xfrm>
        </p:grpSpPr>
        <p:pic>
          <p:nvPicPr>
            <p:cNvPr id="2051" name="Picture 3" descr="6"/>
            <p:cNvPicPr>
              <a:picLocks noChangeAspect="1" noChangeArrowheads="1"/>
            </p:cNvPicPr>
            <p:nvPr/>
          </p:nvPicPr>
          <p:blipFill>
            <a:blip r:embed="rId2"/>
            <a:srcRect/>
            <a:stretch>
              <a:fillRect/>
            </a:stretch>
          </p:blipFill>
          <p:spPr bwMode="auto">
            <a:xfrm>
              <a:off x="3294" y="7301"/>
              <a:ext cx="2340" cy="2216"/>
            </a:xfrm>
            <a:prstGeom prst="rect">
              <a:avLst/>
            </a:prstGeom>
            <a:noFill/>
            <a:ln w="57150">
              <a:solidFill>
                <a:srgbClr val="C00000"/>
              </a:solidFill>
              <a:miter lim="800000"/>
              <a:headEnd/>
              <a:tailEnd/>
            </a:ln>
          </p:spPr>
        </p:pic>
        <p:pic>
          <p:nvPicPr>
            <p:cNvPr id="2052" name="Picture 4" descr="7"/>
            <p:cNvPicPr>
              <a:picLocks noChangeAspect="1" noChangeArrowheads="1"/>
            </p:cNvPicPr>
            <p:nvPr/>
          </p:nvPicPr>
          <p:blipFill>
            <a:blip r:embed="rId3"/>
            <a:srcRect/>
            <a:stretch>
              <a:fillRect/>
            </a:stretch>
          </p:blipFill>
          <p:spPr bwMode="auto">
            <a:xfrm>
              <a:off x="1134" y="7234"/>
              <a:ext cx="2065" cy="2283"/>
            </a:xfrm>
            <a:prstGeom prst="rect">
              <a:avLst/>
            </a:prstGeom>
            <a:noFill/>
            <a:ln w="57150">
              <a:solidFill>
                <a:srgbClr val="C00000"/>
              </a:solidFill>
              <a:miter lim="800000"/>
              <a:headEnd/>
              <a:tailEnd/>
            </a:ln>
          </p:spPr>
        </p:pic>
        <p:pic>
          <p:nvPicPr>
            <p:cNvPr id="2053" name="Picture 5" descr="8"/>
            <p:cNvPicPr>
              <a:picLocks noChangeAspect="1" noChangeArrowheads="1"/>
            </p:cNvPicPr>
            <p:nvPr/>
          </p:nvPicPr>
          <p:blipFill>
            <a:blip r:embed="rId4"/>
            <a:srcRect/>
            <a:stretch>
              <a:fillRect/>
            </a:stretch>
          </p:blipFill>
          <p:spPr bwMode="auto">
            <a:xfrm>
              <a:off x="5814" y="7237"/>
              <a:ext cx="2041" cy="2160"/>
            </a:xfrm>
            <a:prstGeom prst="rect">
              <a:avLst/>
            </a:prstGeom>
            <a:noFill/>
            <a:ln w="57150">
              <a:solidFill>
                <a:srgbClr val="C00000"/>
              </a:solidFill>
              <a:miter lim="800000"/>
              <a:headEnd/>
              <a:tailEnd/>
            </a:ln>
          </p:spPr>
        </p:pic>
        <p:pic>
          <p:nvPicPr>
            <p:cNvPr id="2054" name="Picture 6" descr="9"/>
            <p:cNvPicPr>
              <a:picLocks noChangeAspect="1" noChangeArrowheads="1"/>
            </p:cNvPicPr>
            <p:nvPr/>
          </p:nvPicPr>
          <p:blipFill>
            <a:blip r:embed="rId5"/>
            <a:srcRect/>
            <a:stretch>
              <a:fillRect/>
            </a:stretch>
          </p:blipFill>
          <p:spPr bwMode="auto">
            <a:xfrm>
              <a:off x="7974" y="7177"/>
              <a:ext cx="3124" cy="2220"/>
            </a:xfrm>
            <a:prstGeom prst="rect">
              <a:avLst/>
            </a:prstGeom>
            <a:noFill/>
            <a:ln w="57150">
              <a:solidFill>
                <a:srgbClr val="C00000"/>
              </a:solidFill>
              <a:miter lim="800000"/>
              <a:headEnd/>
              <a:tailEnd/>
            </a:ln>
          </p:spPr>
        </p:pic>
      </p:grpSp>
      <p:sp>
        <p:nvSpPr>
          <p:cNvPr id="7" name="Rectangle 2"/>
          <p:cNvSpPr>
            <a:spLocks noChangeArrowheads="1"/>
          </p:cNvSpPr>
          <p:nvPr/>
        </p:nvSpPr>
        <p:spPr bwMode="auto">
          <a:xfrm>
            <a:off x="428596" y="2143116"/>
            <a:ext cx="8072462"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3. </a:t>
            </a:r>
            <a:r>
              <a:rPr lang="it-IT" sz="1600" dirty="0" smtClean="0">
                <a:latin typeface="Times New Roman" pitchFamily="18" charset="0"/>
                <a:cs typeface="Times New Roman" pitchFamily="18" charset="0"/>
              </a:rPr>
              <a:t>Perché in queste quattro vignette vi è una nuvoletta col contorno seghettato?</a:t>
            </a:r>
            <a:endParaRPr lang="it-IT" sz="1600" dirty="0">
              <a:latin typeface="Times New Roman" pitchFamily="18" charset="0"/>
              <a:cs typeface="Times New Roman" pitchFamily="18" charset="0"/>
            </a:endParaRPr>
          </a:p>
        </p:txBody>
      </p:sp>
      <p:sp>
        <p:nvSpPr>
          <p:cNvPr id="8" name="Rettangolo 7"/>
          <p:cNvSpPr/>
          <p:nvPr/>
        </p:nvSpPr>
        <p:spPr>
          <a:xfrm>
            <a:off x="500034" y="2643182"/>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r>
              <a:rPr lang="it-IT" dirty="0" smtClean="0">
                <a:solidFill>
                  <a:schemeClr val="tx1"/>
                </a:solidFill>
              </a:rPr>
              <a:t>a)</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9" name="Rettangolo 8"/>
          <p:cNvSpPr/>
          <p:nvPr/>
        </p:nvSpPr>
        <p:spPr>
          <a:xfrm>
            <a:off x="500034" y="3429000"/>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r>
              <a:rPr lang="it-IT" dirty="0" smtClean="0">
                <a:solidFill>
                  <a:schemeClr val="tx1"/>
                </a:solidFill>
              </a:rPr>
              <a:t>b)</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1" name="Rettangolo 10"/>
          <p:cNvSpPr/>
          <p:nvPr/>
        </p:nvSpPr>
        <p:spPr>
          <a:xfrm>
            <a:off x="500034" y="4857760"/>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r>
              <a:rPr lang="it-IT" dirty="0" smtClean="0">
                <a:solidFill>
                  <a:schemeClr val="tx1"/>
                </a:solidFill>
              </a:rPr>
              <a:t>d)</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2" name="Rettangolo 11"/>
          <p:cNvSpPr/>
          <p:nvPr/>
        </p:nvSpPr>
        <p:spPr>
          <a:xfrm>
            <a:off x="500034" y="4143380"/>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r>
              <a:rPr lang="it-IT" dirty="0" smtClean="0">
                <a:solidFill>
                  <a:schemeClr val="tx1"/>
                </a:solidFill>
              </a:rPr>
              <a:t>c)</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3" name="Rectangle 2"/>
          <p:cNvSpPr>
            <a:spLocks noChangeArrowheads="1"/>
          </p:cNvSpPr>
          <p:nvPr/>
        </p:nvSpPr>
        <p:spPr bwMode="auto">
          <a:xfrm>
            <a:off x="500034" y="5572140"/>
            <a:ext cx="8072462"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4. </a:t>
            </a:r>
            <a:r>
              <a:rPr lang="it-IT" sz="1600" dirty="0" smtClean="0">
                <a:latin typeface="Times New Roman" pitchFamily="18" charset="0"/>
                <a:cs typeface="Times New Roman" pitchFamily="18" charset="0"/>
              </a:rPr>
              <a:t>Quale caratteristica accomuna le voci inserite nelle nuvolette seghettate?</a:t>
            </a:r>
            <a:endParaRPr lang="it-IT" sz="1600" dirty="0">
              <a:latin typeface="Times New Roman" pitchFamily="18" charset="0"/>
              <a:cs typeface="Times New Roman" pitchFamily="18" charset="0"/>
            </a:endParaRPr>
          </a:p>
        </p:txBody>
      </p:sp>
      <p:sp>
        <p:nvSpPr>
          <p:cNvPr id="14" name="Rettangolo 13"/>
          <p:cNvSpPr/>
          <p:nvPr/>
        </p:nvSpPr>
        <p:spPr>
          <a:xfrm>
            <a:off x="571472" y="6000768"/>
            <a:ext cx="8001056"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p:cNvPicPr>
            <a:picLocks noChangeAspect="1" noChangeArrowheads="1"/>
          </p:cNvPicPr>
          <p:nvPr/>
        </p:nvPicPr>
        <p:blipFill>
          <a:blip r:embed="rId2"/>
          <a:srcRect/>
          <a:stretch>
            <a:fillRect/>
          </a:stretch>
        </p:blipFill>
        <p:spPr bwMode="auto">
          <a:xfrm>
            <a:off x="357158" y="428604"/>
            <a:ext cx="2003425" cy="1881188"/>
          </a:xfrm>
          <a:prstGeom prst="rect">
            <a:avLst/>
          </a:prstGeom>
          <a:noFill/>
          <a:ln w="57150">
            <a:solidFill>
              <a:srgbClr val="C00000"/>
            </a:solidFill>
            <a:miter lim="800000"/>
            <a:headEnd/>
            <a:tailEnd/>
          </a:ln>
        </p:spPr>
      </p:pic>
      <p:sp>
        <p:nvSpPr>
          <p:cNvPr id="3" name="Rectangle 2"/>
          <p:cNvSpPr>
            <a:spLocks noChangeArrowheads="1"/>
          </p:cNvSpPr>
          <p:nvPr/>
        </p:nvSpPr>
        <p:spPr bwMode="auto">
          <a:xfrm>
            <a:off x="2500298" y="500042"/>
            <a:ext cx="5929354"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5. </a:t>
            </a:r>
            <a:r>
              <a:rPr lang="it-IT" sz="1600" dirty="0" smtClean="0">
                <a:latin typeface="Times New Roman" pitchFamily="18" charset="0"/>
                <a:cs typeface="Times New Roman" pitchFamily="18" charset="0"/>
              </a:rPr>
              <a:t>In questo caso, perché le nuvolette hanno un contorno tratteggiato?</a:t>
            </a:r>
            <a:endParaRPr lang="it-IT" sz="1600" dirty="0">
              <a:latin typeface="Times New Roman" pitchFamily="18" charset="0"/>
              <a:cs typeface="Times New Roman" pitchFamily="18" charset="0"/>
            </a:endParaRPr>
          </a:p>
        </p:txBody>
      </p:sp>
      <p:pic>
        <p:nvPicPr>
          <p:cNvPr id="3075" name="Picture 3" descr="1"/>
          <p:cNvPicPr>
            <a:picLocks noChangeAspect="1" noChangeArrowheads="1"/>
          </p:cNvPicPr>
          <p:nvPr/>
        </p:nvPicPr>
        <p:blipFill>
          <a:blip r:embed="rId3"/>
          <a:srcRect/>
          <a:stretch>
            <a:fillRect/>
          </a:stretch>
        </p:blipFill>
        <p:spPr bwMode="auto">
          <a:xfrm>
            <a:off x="357158" y="2643182"/>
            <a:ext cx="1563688" cy="1912937"/>
          </a:xfrm>
          <a:prstGeom prst="rect">
            <a:avLst/>
          </a:prstGeom>
          <a:noFill/>
          <a:ln w="57150">
            <a:solidFill>
              <a:srgbClr val="C00000"/>
            </a:solidFill>
            <a:miter lim="800000"/>
            <a:headEnd/>
            <a:tailEnd/>
          </a:ln>
        </p:spPr>
      </p:pic>
      <p:pic>
        <p:nvPicPr>
          <p:cNvPr id="3076" name="Picture 4" descr="18"/>
          <p:cNvPicPr>
            <a:picLocks noChangeAspect="1" noChangeArrowheads="1"/>
          </p:cNvPicPr>
          <p:nvPr/>
        </p:nvPicPr>
        <p:blipFill>
          <a:blip r:embed="rId4"/>
          <a:srcRect/>
          <a:stretch>
            <a:fillRect/>
          </a:stretch>
        </p:blipFill>
        <p:spPr bwMode="auto">
          <a:xfrm>
            <a:off x="214282" y="4857760"/>
            <a:ext cx="1824038" cy="1765300"/>
          </a:xfrm>
          <a:prstGeom prst="rect">
            <a:avLst/>
          </a:prstGeom>
          <a:noFill/>
          <a:ln w="57150">
            <a:solidFill>
              <a:srgbClr val="C00000"/>
            </a:solidFill>
            <a:miter lim="800000"/>
            <a:headEnd/>
            <a:tailEnd/>
          </a:ln>
        </p:spPr>
      </p:pic>
      <p:sp>
        <p:nvSpPr>
          <p:cNvPr id="6" name="Rectangle 2"/>
          <p:cNvSpPr>
            <a:spLocks noChangeArrowheads="1"/>
          </p:cNvSpPr>
          <p:nvPr/>
        </p:nvSpPr>
        <p:spPr bwMode="auto">
          <a:xfrm>
            <a:off x="7072330" y="5357826"/>
            <a:ext cx="1928826" cy="1323439"/>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dirty="0" smtClean="0">
                <a:latin typeface="Times New Roman" pitchFamily="18" charset="0"/>
                <a:cs typeface="Times New Roman" pitchFamily="18" charset="0"/>
              </a:rPr>
              <a:t>Ricerca, nei tuoi fumetti, un esempio per ogni tipo di nuvoletta e archivia il  materiale raccolto.</a:t>
            </a:r>
            <a:endParaRPr lang="it-IT" sz="1600" dirty="0">
              <a:latin typeface="Times New Roman" pitchFamily="18" charset="0"/>
              <a:cs typeface="Times New Roman" pitchFamily="18" charset="0"/>
            </a:endParaRPr>
          </a:p>
        </p:txBody>
      </p:sp>
      <p:sp>
        <p:nvSpPr>
          <p:cNvPr id="8" name="Rectangle 2"/>
          <p:cNvSpPr>
            <a:spLocks noChangeArrowheads="1"/>
          </p:cNvSpPr>
          <p:nvPr/>
        </p:nvSpPr>
        <p:spPr bwMode="auto">
          <a:xfrm>
            <a:off x="2143108" y="2643182"/>
            <a:ext cx="5786478"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6. </a:t>
            </a:r>
            <a:r>
              <a:rPr lang="it-IT" sz="1600" dirty="0" smtClean="0">
                <a:latin typeface="Times New Roman" pitchFamily="18" charset="0"/>
                <a:cs typeface="Times New Roman" pitchFamily="18" charset="0"/>
              </a:rPr>
              <a:t>Perché la nuvoletta è collegata al personaggio con delle bollicine?</a:t>
            </a:r>
            <a:endParaRPr lang="it-IT" sz="1600" dirty="0">
              <a:latin typeface="Times New Roman" pitchFamily="18" charset="0"/>
              <a:cs typeface="Times New Roman" pitchFamily="18" charset="0"/>
            </a:endParaRPr>
          </a:p>
        </p:txBody>
      </p:sp>
      <p:sp>
        <p:nvSpPr>
          <p:cNvPr id="9" name="Rectangle 2"/>
          <p:cNvSpPr>
            <a:spLocks noChangeArrowheads="1"/>
          </p:cNvSpPr>
          <p:nvPr/>
        </p:nvSpPr>
        <p:spPr bwMode="auto">
          <a:xfrm>
            <a:off x="2285984" y="4786322"/>
            <a:ext cx="4786346"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7. </a:t>
            </a:r>
            <a:r>
              <a:rPr lang="it-IT" sz="1600" dirty="0" smtClean="0">
                <a:latin typeface="Times New Roman" pitchFamily="18" charset="0"/>
                <a:cs typeface="Times New Roman" pitchFamily="18" charset="0"/>
              </a:rPr>
              <a:t>In quali situazioni si utilizza questo tipo di nuvoletta?</a:t>
            </a:r>
            <a:endParaRPr lang="it-IT" sz="1600" dirty="0">
              <a:latin typeface="Times New Roman" pitchFamily="18" charset="0"/>
              <a:cs typeface="Times New Roman" pitchFamily="18" charset="0"/>
            </a:endParaRPr>
          </a:p>
        </p:txBody>
      </p:sp>
      <p:sp>
        <p:nvSpPr>
          <p:cNvPr id="10" name="Rettangolo 9"/>
          <p:cNvSpPr/>
          <p:nvPr/>
        </p:nvSpPr>
        <p:spPr>
          <a:xfrm>
            <a:off x="2500298" y="1071546"/>
            <a:ext cx="6000792" cy="85725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1" name="Rettangolo 10"/>
          <p:cNvSpPr/>
          <p:nvPr/>
        </p:nvSpPr>
        <p:spPr>
          <a:xfrm>
            <a:off x="2143108" y="3214686"/>
            <a:ext cx="5786478" cy="92869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2" name="Rettangolo 11"/>
          <p:cNvSpPr/>
          <p:nvPr/>
        </p:nvSpPr>
        <p:spPr>
          <a:xfrm>
            <a:off x="2285984" y="5286388"/>
            <a:ext cx="4572032" cy="12858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285860"/>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Le</a:t>
            </a:r>
            <a:r>
              <a:rPr kumimoji="0" lang="it-IT" sz="3600" b="0" i="0" u="none" strike="noStrike" cap="none" normalizeH="0" dirty="0" smtClean="0">
                <a:ln>
                  <a:noFill/>
                </a:ln>
                <a:solidFill>
                  <a:srgbClr val="FF0000"/>
                </a:solidFill>
                <a:effectLst/>
                <a:latin typeface="Times New Roman" pitchFamily="18" charset="0"/>
                <a:cs typeface="Times New Roman" pitchFamily="18" charset="0"/>
              </a:rPr>
              <a:t> parole</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ttangolo 2"/>
          <p:cNvSpPr/>
          <p:nvPr/>
        </p:nvSpPr>
        <p:spPr>
          <a:xfrm>
            <a:off x="2643174" y="2571744"/>
            <a:ext cx="3857652" cy="1077218"/>
          </a:xfrm>
          <a:prstGeom prst="rect">
            <a:avLst/>
          </a:prstGeom>
          <a:solidFill>
            <a:schemeClr val="accent1"/>
          </a:solidFill>
          <a:ln>
            <a:solidFill>
              <a:schemeClr val="tx1"/>
            </a:solidFill>
          </a:ln>
        </p:spPr>
        <p:txBody>
          <a:bodyPr wrap="square">
            <a:spAutoFit/>
          </a:bodyPr>
          <a:lstStyle/>
          <a:p>
            <a:r>
              <a:rPr lang="it-IT" sz="1600" dirty="0" smtClean="0">
                <a:latin typeface="Times New Roman" pitchFamily="18" charset="0"/>
                <a:cs typeface="Times New Roman" pitchFamily="18" charset="0"/>
              </a:rPr>
              <a:t>Le parole  del fumetto si possono trovare:</a:t>
            </a:r>
            <a:r>
              <a:rPr lang="it-IT" sz="1600" dirty="0" smtClean="0"/>
              <a:t> </a:t>
            </a:r>
          </a:p>
          <a:p>
            <a:r>
              <a:rPr lang="it-IT" sz="1600" dirty="0" smtClean="0">
                <a:latin typeface="Times New Roman" pitchFamily="18" charset="0"/>
                <a:cs typeface="Times New Roman" pitchFamily="18" charset="0"/>
              </a:rPr>
              <a:t>NELLA DIDASCALIA</a:t>
            </a:r>
          </a:p>
          <a:p>
            <a:r>
              <a:rPr lang="it-IT" sz="1600" dirty="0" smtClean="0">
                <a:latin typeface="Times New Roman" pitchFamily="18" charset="0"/>
                <a:cs typeface="Times New Roman" pitchFamily="18" charset="0"/>
              </a:rPr>
              <a:t>NELLA NUVOLETTA</a:t>
            </a:r>
          </a:p>
          <a:p>
            <a:r>
              <a:rPr lang="it-IT" sz="1600" dirty="0" smtClean="0">
                <a:latin typeface="Times New Roman" pitchFamily="18" charset="0"/>
                <a:cs typeface="Times New Roman" pitchFamily="18" charset="0"/>
              </a:rPr>
              <a:t>NELLA VIGNETTA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00430" y="142852"/>
            <a:ext cx="1731564" cy="369332"/>
          </a:xfrm>
          <a:prstGeom prst="rect">
            <a:avLst/>
          </a:prstGeom>
          <a:solidFill>
            <a:schemeClr val="tx2">
              <a:lumMod val="40000"/>
              <a:lumOff val="60000"/>
            </a:schemeClr>
          </a:solidFill>
        </p:spPr>
        <p:txBody>
          <a:bodyPr wrap="none">
            <a:spAutoFit/>
          </a:bodyPr>
          <a:lstStyle/>
          <a:p>
            <a:r>
              <a:rPr lang="it-IT" b="1" dirty="0" smtClean="0">
                <a:solidFill>
                  <a:schemeClr val="accent2">
                    <a:lumMod val="75000"/>
                  </a:schemeClr>
                </a:solidFill>
              </a:rPr>
              <a:t>Nella didascalia</a:t>
            </a:r>
            <a:endParaRPr lang="it-IT" b="1" dirty="0">
              <a:solidFill>
                <a:schemeClr val="accent2">
                  <a:lumMod val="75000"/>
                </a:schemeClr>
              </a:solidFill>
            </a:endParaRPr>
          </a:p>
        </p:txBody>
      </p:sp>
      <p:sp>
        <p:nvSpPr>
          <p:cNvPr id="4" name="Rettangolo 3"/>
          <p:cNvSpPr/>
          <p:nvPr/>
        </p:nvSpPr>
        <p:spPr>
          <a:xfrm>
            <a:off x="571472" y="642918"/>
            <a:ext cx="8072494" cy="584775"/>
          </a:xfrm>
          <a:prstGeom prst="rect">
            <a:avLst/>
          </a:prstGeom>
          <a:solidFill>
            <a:schemeClr val="accent1"/>
          </a:solidFill>
          <a:ln>
            <a:solidFill>
              <a:schemeClr val="tx1"/>
            </a:solidFill>
          </a:ln>
        </p:spPr>
        <p:txBody>
          <a:bodyPr wrap="square">
            <a:spAutoFit/>
          </a:bodyPr>
          <a:lstStyle/>
          <a:p>
            <a:r>
              <a:rPr lang="it-IT" sz="1600" dirty="0" smtClean="0">
                <a:latin typeface="Times New Roman" pitchFamily="18" charset="0"/>
                <a:cs typeface="Times New Roman" pitchFamily="18" charset="0"/>
              </a:rPr>
              <a:t>La didascalia serve  a spiegare o collegare le azioni oppure a descrivere stati d'animo. Essa può avere diverse collocazioni.</a:t>
            </a:r>
            <a:endParaRPr lang="it-IT" sz="1600" dirty="0">
              <a:latin typeface="Times New Roman" pitchFamily="18" charset="0"/>
              <a:cs typeface="Times New Roman" pitchFamily="18" charset="0"/>
            </a:endParaRPr>
          </a:p>
        </p:txBody>
      </p:sp>
      <p:pic>
        <p:nvPicPr>
          <p:cNvPr id="1026" name="Picture 2" descr="1"/>
          <p:cNvPicPr>
            <a:picLocks noChangeAspect="1" noChangeArrowheads="1"/>
          </p:cNvPicPr>
          <p:nvPr/>
        </p:nvPicPr>
        <p:blipFill>
          <a:blip r:embed="rId2"/>
          <a:srcRect/>
          <a:stretch>
            <a:fillRect/>
          </a:stretch>
        </p:blipFill>
        <p:spPr bwMode="auto">
          <a:xfrm>
            <a:off x="214282" y="1428736"/>
            <a:ext cx="3429000" cy="1833563"/>
          </a:xfrm>
          <a:prstGeom prst="rect">
            <a:avLst/>
          </a:prstGeom>
          <a:noFill/>
          <a:ln w="57150">
            <a:solidFill>
              <a:srgbClr val="C00000"/>
            </a:solidFill>
            <a:miter lim="800000"/>
            <a:headEnd/>
            <a:tailEnd/>
          </a:ln>
        </p:spPr>
      </p:pic>
      <p:grpSp>
        <p:nvGrpSpPr>
          <p:cNvPr id="1027" name="Group 3"/>
          <p:cNvGrpSpPr>
            <a:grpSpLocks/>
          </p:cNvGrpSpPr>
          <p:nvPr/>
        </p:nvGrpSpPr>
        <p:grpSpPr bwMode="auto">
          <a:xfrm>
            <a:off x="3929058" y="1428736"/>
            <a:ext cx="4832971" cy="1543369"/>
            <a:chOff x="3688" y="-113"/>
            <a:chExt cx="7613" cy="2432"/>
          </a:xfrm>
        </p:grpSpPr>
        <p:pic>
          <p:nvPicPr>
            <p:cNvPr id="1028" name="Picture 4"/>
            <p:cNvPicPr>
              <a:picLocks noChangeAspect="1" noChangeArrowheads="1"/>
            </p:cNvPicPr>
            <p:nvPr/>
          </p:nvPicPr>
          <p:blipFill>
            <a:blip r:embed="rId3"/>
            <a:srcRect/>
            <a:stretch>
              <a:fillRect/>
            </a:stretch>
          </p:blipFill>
          <p:spPr bwMode="auto">
            <a:xfrm>
              <a:off x="6389" y="-113"/>
              <a:ext cx="4912" cy="2432"/>
            </a:xfrm>
            <a:prstGeom prst="rect">
              <a:avLst/>
            </a:prstGeom>
            <a:noFill/>
            <a:ln w="57150">
              <a:solidFill>
                <a:srgbClr val="C00000"/>
              </a:solid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3688" y="-113"/>
              <a:ext cx="2576" cy="2384"/>
            </a:xfrm>
            <a:prstGeom prst="rect">
              <a:avLst/>
            </a:prstGeom>
            <a:noFill/>
            <a:ln w="57150">
              <a:solidFill>
                <a:srgbClr val="C00000"/>
              </a:solidFill>
              <a:miter lim="800000"/>
              <a:headEnd/>
              <a:tailEnd/>
            </a:ln>
          </p:spPr>
        </p:pic>
      </p:grpSp>
      <p:pic>
        <p:nvPicPr>
          <p:cNvPr id="1030" name="Picture 6" descr="3"/>
          <p:cNvPicPr>
            <a:picLocks noChangeAspect="1" noChangeArrowheads="1"/>
          </p:cNvPicPr>
          <p:nvPr/>
        </p:nvPicPr>
        <p:blipFill>
          <a:blip r:embed="rId5"/>
          <a:srcRect/>
          <a:stretch>
            <a:fillRect/>
          </a:stretch>
        </p:blipFill>
        <p:spPr bwMode="auto">
          <a:xfrm>
            <a:off x="5500694" y="3143248"/>
            <a:ext cx="3429000" cy="1784350"/>
          </a:xfrm>
          <a:prstGeom prst="rect">
            <a:avLst/>
          </a:prstGeom>
          <a:noFill/>
          <a:ln w="57150">
            <a:solidFill>
              <a:srgbClr val="C00000"/>
            </a:solidFill>
            <a:miter lim="800000"/>
            <a:headEnd/>
            <a:tailEnd/>
          </a:ln>
        </p:spPr>
      </p:pic>
      <p:sp>
        <p:nvSpPr>
          <p:cNvPr id="10" name="Rectangle 2"/>
          <p:cNvSpPr>
            <a:spLocks noChangeArrowheads="1"/>
          </p:cNvSpPr>
          <p:nvPr/>
        </p:nvSpPr>
        <p:spPr bwMode="auto">
          <a:xfrm>
            <a:off x="0" y="3429000"/>
            <a:ext cx="5286412"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Dove  è collocata la didascalia il cui testo precede l'azione?</a:t>
            </a:r>
            <a:endParaRPr lang="it-IT" sz="1600" dirty="0">
              <a:latin typeface="Times New Roman" pitchFamily="18" charset="0"/>
              <a:cs typeface="Times New Roman" pitchFamily="18" charset="0"/>
            </a:endParaRPr>
          </a:p>
        </p:txBody>
      </p:sp>
      <p:sp>
        <p:nvSpPr>
          <p:cNvPr id="11" name="Rettangolo 10"/>
          <p:cNvSpPr/>
          <p:nvPr/>
        </p:nvSpPr>
        <p:spPr>
          <a:xfrm>
            <a:off x="142844" y="3857628"/>
            <a:ext cx="5072098" cy="35719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2" name="Rectangle 2"/>
          <p:cNvSpPr>
            <a:spLocks noChangeArrowheads="1"/>
          </p:cNvSpPr>
          <p:nvPr/>
        </p:nvSpPr>
        <p:spPr bwMode="auto">
          <a:xfrm>
            <a:off x="0" y="4357694"/>
            <a:ext cx="5286412"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Dove  è collocata la didascalia il cui testo segue l'azione?</a:t>
            </a:r>
            <a:endParaRPr lang="it-IT" sz="1600" dirty="0">
              <a:latin typeface="Times New Roman" pitchFamily="18" charset="0"/>
              <a:cs typeface="Times New Roman" pitchFamily="18" charset="0"/>
            </a:endParaRPr>
          </a:p>
        </p:txBody>
      </p:sp>
      <p:sp>
        <p:nvSpPr>
          <p:cNvPr id="13" name="Rettangolo 12"/>
          <p:cNvSpPr/>
          <p:nvPr/>
        </p:nvSpPr>
        <p:spPr>
          <a:xfrm>
            <a:off x="142844" y="4786322"/>
            <a:ext cx="5214942" cy="35719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4" name="Rettangolo 13"/>
          <p:cNvSpPr/>
          <p:nvPr/>
        </p:nvSpPr>
        <p:spPr>
          <a:xfrm>
            <a:off x="214282" y="6000768"/>
            <a:ext cx="5072098" cy="35719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5" name="Rectangle 2"/>
          <p:cNvSpPr>
            <a:spLocks noChangeArrowheads="1"/>
          </p:cNvSpPr>
          <p:nvPr/>
        </p:nvSpPr>
        <p:spPr bwMode="auto">
          <a:xfrm>
            <a:off x="0" y="5286388"/>
            <a:ext cx="5286412"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3. </a:t>
            </a:r>
            <a:r>
              <a:rPr lang="it-IT" sz="1600" dirty="0" smtClean="0">
                <a:latin typeface="Times New Roman" pitchFamily="18" charset="0"/>
                <a:cs typeface="Times New Roman" pitchFamily="18" charset="0"/>
              </a:rPr>
              <a:t>Dove è collocata la didascalia che lega temporalmente due vignette?</a:t>
            </a:r>
            <a:endParaRPr lang="it-IT" sz="1600" dirty="0">
              <a:latin typeface="Times New Roman" pitchFamily="18" charset="0"/>
              <a:cs typeface="Times New Roman" pitchFamily="18" charset="0"/>
            </a:endParaRPr>
          </a:p>
        </p:txBody>
      </p:sp>
      <p:sp>
        <p:nvSpPr>
          <p:cNvPr id="17" name="Rectangle 2"/>
          <p:cNvSpPr>
            <a:spLocks noChangeArrowheads="1"/>
          </p:cNvSpPr>
          <p:nvPr/>
        </p:nvSpPr>
        <p:spPr bwMode="auto">
          <a:xfrm>
            <a:off x="6215074" y="5143512"/>
            <a:ext cx="2643206" cy="1077218"/>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Ricerca nei tuoi fumetti altri esempi di didascalie e spiega qual è la loro funzione. Al solito, archivia il materiale.</a:t>
            </a:r>
            <a:endParaRPr lang="it-IT" sz="16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4000" b="1" dirty="0" smtClean="0"/>
              <a:t>LA STORIA  DEL  FUMETTO</a:t>
            </a:r>
            <a:br>
              <a:rPr lang="it-IT" sz="4000" b="1" dirty="0" smtClean="0"/>
            </a:br>
            <a:endParaRPr lang="it-IT" sz="4000" dirty="0"/>
          </a:p>
        </p:txBody>
      </p:sp>
      <p:sp>
        <p:nvSpPr>
          <p:cNvPr id="3" name="Segnaposto contenuto 2"/>
          <p:cNvSpPr>
            <a:spLocks noGrp="1"/>
          </p:cNvSpPr>
          <p:nvPr>
            <p:ph idx="1"/>
          </p:nvPr>
        </p:nvSpPr>
        <p:spPr/>
        <p:txBody>
          <a:bodyPr>
            <a:normAutofit/>
          </a:bodyPr>
          <a:lstStyle/>
          <a:p>
            <a:pPr algn="just">
              <a:buNone/>
            </a:pPr>
            <a:r>
              <a:rPr lang="it-IT" sz="2200" dirty="0" smtClean="0">
                <a:latin typeface="Arial" pitchFamily="34" charset="0"/>
                <a:cs typeface="Arial" pitchFamily="34" charset="0"/>
              </a:rPr>
              <a:t>    </a:t>
            </a:r>
            <a:r>
              <a:rPr lang="it-IT" sz="2000" dirty="0" smtClean="0">
                <a:latin typeface="Arial" pitchFamily="34" charset="0"/>
                <a:cs typeface="Arial" pitchFamily="34" charset="0"/>
              </a:rPr>
              <a:t>Il fumetto ha una sua preistoria rintracciabile nel bisogno, tipico dell’uomo, di raccontare e la prima opportunità di racconto si manifestò attraverso le immagini; successivamente, alle immagini si unirono anche le parole. Ti mostriamo un breve percorso cronologico, dalle pitture rupestri alla fine dell’800; è in questo momento infatti che si avvia la storia del fumetto vero e proprio cominciata negli Stati Uniti nel 1895, anno di nascita di </a:t>
            </a:r>
            <a:r>
              <a:rPr lang="it-IT" sz="2000" dirty="0" err="1" smtClean="0">
                <a:latin typeface="Arial" pitchFamily="34" charset="0"/>
                <a:cs typeface="Arial" pitchFamily="34" charset="0"/>
              </a:rPr>
              <a:t>Yellon</a:t>
            </a:r>
            <a:r>
              <a:rPr lang="it-IT" sz="2000" dirty="0" smtClean="0">
                <a:latin typeface="Arial" pitchFamily="34" charset="0"/>
                <a:cs typeface="Arial" pitchFamily="34" charset="0"/>
              </a:rPr>
              <a:t> </a:t>
            </a:r>
            <a:r>
              <a:rPr lang="it-IT" sz="2000" dirty="0" err="1" smtClean="0">
                <a:latin typeface="Arial" pitchFamily="34" charset="0"/>
                <a:cs typeface="Arial" pitchFamily="34" charset="0"/>
              </a:rPr>
              <a:t>Kid</a:t>
            </a:r>
            <a:r>
              <a:rPr lang="it-IT" sz="2000" dirty="0" smtClean="0">
                <a:latin typeface="Arial" pitchFamily="34" charset="0"/>
                <a:cs typeface="Arial" pitchFamily="34" charset="0"/>
              </a:rPr>
              <a:t>, e continua ancora ai nostri </a:t>
            </a:r>
            <a:r>
              <a:rPr lang="it-IT" sz="2000" dirty="0" err="1" smtClean="0">
                <a:latin typeface="Arial" pitchFamily="34" charset="0"/>
                <a:cs typeface="Arial" pitchFamily="34" charset="0"/>
              </a:rPr>
              <a:t>giorni…</a:t>
            </a:r>
            <a:endParaRPr lang="it-IT" sz="2000" dirty="0" smtClean="0">
              <a:latin typeface="Arial" pitchFamily="34" charset="0"/>
              <a:cs typeface="Arial" pitchFamily="34" charset="0"/>
            </a:endParaRPr>
          </a:p>
          <a:p>
            <a:endParaRPr lang="it-I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00430" y="142852"/>
            <a:ext cx="1648593" cy="369332"/>
          </a:xfrm>
          <a:prstGeom prst="rect">
            <a:avLst/>
          </a:prstGeom>
          <a:solidFill>
            <a:schemeClr val="tx2">
              <a:lumMod val="40000"/>
              <a:lumOff val="60000"/>
            </a:schemeClr>
          </a:solidFill>
        </p:spPr>
        <p:txBody>
          <a:bodyPr wrap="none">
            <a:spAutoFit/>
          </a:bodyPr>
          <a:lstStyle/>
          <a:p>
            <a:r>
              <a:rPr lang="it-IT" b="1" dirty="0" smtClean="0">
                <a:solidFill>
                  <a:schemeClr val="accent2">
                    <a:lumMod val="75000"/>
                  </a:schemeClr>
                </a:solidFill>
              </a:rPr>
              <a:t>Nella nuvoletta</a:t>
            </a:r>
            <a:endParaRPr lang="it-IT" b="1" dirty="0">
              <a:solidFill>
                <a:schemeClr val="accent2">
                  <a:lumMod val="75000"/>
                </a:schemeClr>
              </a:solidFill>
            </a:endParaRPr>
          </a:p>
        </p:txBody>
      </p:sp>
      <p:sp>
        <p:nvSpPr>
          <p:cNvPr id="3" name="Rettangolo 2"/>
          <p:cNvSpPr/>
          <p:nvPr/>
        </p:nvSpPr>
        <p:spPr>
          <a:xfrm>
            <a:off x="571472" y="642918"/>
            <a:ext cx="8072494" cy="584775"/>
          </a:xfrm>
          <a:prstGeom prst="rect">
            <a:avLst/>
          </a:prstGeom>
          <a:solidFill>
            <a:schemeClr val="accent1"/>
          </a:solidFill>
          <a:ln>
            <a:solidFill>
              <a:schemeClr val="tx1"/>
            </a:solidFill>
          </a:ln>
        </p:spPr>
        <p:txBody>
          <a:bodyPr wrap="square">
            <a:spAutoFit/>
          </a:bodyPr>
          <a:lstStyle/>
          <a:p>
            <a:r>
              <a:rPr lang="it-IT" sz="1600" dirty="0" smtClean="0">
                <a:latin typeface="Times New Roman" pitchFamily="18" charset="0"/>
                <a:cs typeface="Times New Roman" pitchFamily="18" charset="0"/>
              </a:rPr>
              <a:t>In questo caso le parole esprimono ciò che il personaggio pensa o dice. Esse, a  seconda delle circostanze, possono assumere una veste grafica diversa (ved. nota).</a:t>
            </a:r>
            <a:endParaRPr lang="it-IT" sz="1600" dirty="0">
              <a:latin typeface="Times New Roman" pitchFamily="18" charset="0"/>
              <a:cs typeface="Times New Roman" pitchFamily="18" charset="0"/>
            </a:endParaRPr>
          </a:p>
        </p:txBody>
      </p:sp>
      <p:grpSp>
        <p:nvGrpSpPr>
          <p:cNvPr id="2050" name="Group 2"/>
          <p:cNvGrpSpPr>
            <a:grpSpLocks/>
          </p:cNvGrpSpPr>
          <p:nvPr/>
        </p:nvGrpSpPr>
        <p:grpSpPr bwMode="auto">
          <a:xfrm>
            <a:off x="142844" y="1500174"/>
            <a:ext cx="6243638" cy="1828800"/>
            <a:chOff x="1021" y="1597"/>
            <a:chExt cx="9833" cy="2880"/>
          </a:xfrm>
        </p:grpSpPr>
        <p:pic>
          <p:nvPicPr>
            <p:cNvPr id="2051" name="Picture 3" descr="11"/>
            <p:cNvPicPr>
              <a:picLocks noChangeAspect="1" noChangeArrowheads="1"/>
            </p:cNvPicPr>
            <p:nvPr/>
          </p:nvPicPr>
          <p:blipFill>
            <a:blip r:embed="rId3"/>
            <a:srcRect/>
            <a:stretch>
              <a:fillRect/>
            </a:stretch>
          </p:blipFill>
          <p:spPr bwMode="auto">
            <a:xfrm>
              <a:off x="1021" y="1597"/>
              <a:ext cx="2273" cy="2880"/>
            </a:xfrm>
            <a:prstGeom prst="rect">
              <a:avLst/>
            </a:prstGeom>
            <a:noFill/>
            <a:ln w="57150">
              <a:solidFill>
                <a:srgbClr val="C00000"/>
              </a:solidFill>
              <a:miter lim="800000"/>
              <a:headEnd/>
              <a:tailEnd/>
            </a:ln>
          </p:spPr>
        </p:pic>
        <p:pic>
          <p:nvPicPr>
            <p:cNvPr id="2052" name="Picture 4" descr="12"/>
            <p:cNvPicPr>
              <a:picLocks noChangeAspect="1" noChangeArrowheads="1"/>
            </p:cNvPicPr>
            <p:nvPr/>
          </p:nvPicPr>
          <p:blipFill>
            <a:blip r:embed="rId4"/>
            <a:srcRect/>
            <a:stretch>
              <a:fillRect/>
            </a:stretch>
          </p:blipFill>
          <p:spPr bwMode="auto">
            <a:xfrm>
              <a:off x="3294" y="1597"/>
              <a:ext cx="4182" cy="2870"/>
            </a:xfrm>
            <a:prstGeom prst="rect">
              <a:avLst/>
            </a:prstGeom>
            <a:noFill/>
            <a:ln w="57150">
              <a:solidFill>
                <a:srgbClr val="C00000"/>
              </a:solidFill>
              <a:miter lim="800000"/>
              <a:headEnd/>
              <a:tailEnd/>
            </a:ln>
          </p:spPr>
        </p:pic>
        <p:pic>
          <p:nvPicPr>
            <p:cNvPr id="2053" name="Picture 5" descr="13"/>
            <p:cNvPicPr>
              <a:picLocks noChangeAspect="1" noChangeArrowheads="1"/>
            </p:cNvPicPr>
            <p:nvPr/>
          </p:nvPicPr>
          <p:blipFill>
            <a:blip r:embed="rId5"/>
            <a:srcRect/>
            <a:stretch>
              <a:fillRect/>
            </a:stretch>
          </p:blipFill>
          <p:spPr bwMode="auto">
            <a:xfrm>
              <a:off x="7675" y="1597"/>
              <a:ext cx="3179" cy="2879"/>
            </a:xfrm>
            <a:prstGeom prst="rect">
              <a:avLst/>
            </a:prstGeom>
            <a:noFill/>
            <a:ln w="57150">
              <a:solidFill>
                <a:srgbClr val="C00000"/>
              </a:solidFill>
              <a:miter lim="800000"/>
              <a:headEnd/>
              <a:tailEnd/>
            </a:ln>
          </p:spPr>
        </p:pic>
      </p:grpSp>
      <p:grpSp>
        <p:nvGrpSpPr>
          <p:cNvPr id="2054" name="Group 6"/>
          <p:cNvGrpSpPr>
            <a:grpSpLocks/>
          </p:cNvGrpSpPr>
          <p:nvPr/>
        </p:nvGrpSpPr>
        <p:grpSpPr bwMode="auto">
          <a:xfrm>
            <a:off x="142844" y="3071810"/>
            <a:ext cx="8749203" cy="2657475"/>
            <a:chOff x="1314" y="787"/>
            <a:chExt cx="13779" cy="4185"/>
          </a:xfrm>
        </p:grpSpPr>
        <p:pic>
          <p:nvPicPr>
            <p:cNvPr id="2055" name="Picture 7" descr="15"/>
            <p:cNvPicPr>
              <a:picLocks noChangeAspect="1" noChangeArrowheads="1"/>
            </p:cNvPicPr>
            <p:nvPr/>
          </p:nvPicPr>
          <p:blipFill>
            <a:blip r:embed="rId6"/>
            <a:srcRect/>
            <a:stretch>
              <a:fillRect/>
            </a:stretch>
          </p:blipFill>
          <p:spPr bwMode="auto">
            <a:xfrm>
              <a:off x="1314" y="1912"/>
              <a:ext cx="3107" cy="3040"/>
            </a:xfrm>
            <a:prstGeom prst="rect">
              <a:avLst/>
            </a:prstGeom>
            <a:noFill/>
            <a:ln w="57150">
              <a:solidFill>
                <a:srgbClr val="C00000"/>
              </a:solidFill>
              <a:miter lim="800000"/>
              <a:headEnd/>
              <a:tailEnd/>
            </a:ln>
          </p:spPr>
        </p:pic>
        <p:pic>
          <p:nvPicPr>
            <p:cNvPr id="2056" name="Picture 8" descr="14"/>
            <p:cNvPicPr>
              <a:picLocks noChangeAspect="1" noChangeArrowheads="1"/>
            </p:cNvPicPr>
            <p:nvPr/>
          </p:nvPicPr>
          <p:blipFill>
            <a:blip r:embed="rId7"/>
            <a:srcRect/>
            <a:stretch>
              <a:fillRect/>
            </a:stretch>
          </p:blipFill>
          <p:spPr bwMode="auto">
            <a:xfrm>
              <a:off x="11777" y="787"/>
              <a:ext cx="3316" cy="3022"/>
            </a:xfrm>
            <a:prstGeom prst="rect">
              <a:avLst/>
            </a:prstGeom>
            <a:noFill/>
            <a:ln w="57150">
              <a:solidFill>
                <a:srgbClr val="C00000"/>
              </a:solidFill>
              <a:miter lim="800000"/>
              <a:headEnd/>
              <a:tailEnd/>
            </a:ln>
          </p:spPr>
        </p:pic>
        <p:pic>
          <p:nvPicPr>
            <p:cNvPr id="2057" name="Picture 9" descr="16"/>
            <p:cNvPicPr>
              <a:picLocks noChangeAspect="1" noChangeArrowheads="1"/>
            </p:cNvPicPr>
            <p:nvPr/>
          </p:nvPicPr>
          <p:blipFill>
            <a:blip r:embed="rId8"/>
            <a:srcRect/>
            <a:stretch>
              <a:fillRect/>
            </a:stretch>
          </p:blipFill>
          <p:spPr bwMode="auto">
            <a:xfrm>
              <a:off x="4577" y="1912"/>
              <a:ext cx="2549" cy="3060"/>
            </a:xfrm>
            <a:prstGeom prst="rect">
              <a:avLst/>
            </a:prstGeom>
            <a:noFill/>
            <a:ln w="57150">
              <a:solidFill>
                <a:srgbClr val="C00000"/>
              </a:solidFill>
              <a:miter lim="800000"/>
              <a:headEnd/>
              <a:tailEnd/>
            </a:ln>
          </p:spPr>
        </p:pic>
      </p:grpSp>
      <p:pic>
        <p:nvPicPr>
          <p:cNvPr id="2059" name="Picture 11" descr="17"/>
          <p:cNvPicPr>
            <a:picLocks noChangeAspect="1" noChangeArrowheads="1"/>
          </p:cNvPicPr>
          <p:nvPr/>
        </p:nvPicPr>
        <p:blipFill>
          <a:blip r:embed="rId9"/>
          <a:srcRect/>
          <a:stretch>
            <a:fillRect/>
          </a:stretch>
        </p:blipFill>
        <p:spPr bwMode="auto">
          <a:xfrm>
            <a:off x="6858016" y="1285860"/>
            <a:ext cx="1671638" cy="1714500"/>
          </a:xfrm>
          <a:prstGeom prst="rect">
            <a:avLst/>
          </a:prstGeom>
          <a:noFill/>
          <a:ln w="57150">
            <a:solidFill>
              <a:srgbClr val="C00000"/>
            </a:solidFill>
            <a:miter lim="800000"/>
            <a:headEnd/>
            <a:tailEnd/>
          </a:ln>
        </p:spPr>
      </p:pic>
      <p:pic>
        <p:nvPicPr>
          <p:cNvPr id="2060" name="Picture 12"/>
          <p:cNvPicPr>
            <a:picLocks noChangeAspect="1" noChangeArrowheads="1"/>
          </p:cNvPicPr>
          <p:nvPr/>
        </p:nvPicPr>
        <p:blipFill>
          <a:blip r:embed="rId10"/>
          <a:srcRect/>
          <a:stretch>
            <a:fillRect/>
          </a:stretch>
        </p:blipFill>
        <p:spPr bwMode="auto">
          <a:xfrm>
            <a:off x="6929454" y="5000636"/>
            <a:ext cx="1854200" cy="1771650"/>
          </a:xfrm>
          <a:prstGeom prst="rect">
            <a:avLst/>
          </a:prstGeom>
          <a:noFill/>
          <a:ln w="57150">
            <a:solidFill>
              <a:srgbClr val="C00000"/>
            </a:solidFill>
            <a:miter lim="800000"/>
            <a:headEnd/>
            <a:tailEnd/>
          </a:ln>
        </p:spPr>
      </p:pic>
      <p:pic>
        <p:nvPicPr>
          <p:cNvPr id="15" name="Picture 10"/>
          <p:cNvPicPr>
            <a:picLocks noChangeAspect="1" noChangeArrowheads="1"/>
          </p:cNvPicPr>
          <p:nvPr/>
        </p:nvPicPr>
        <p:blipFill>
          <a:blip r:embed="rId11"/>
          <a:srcRect/>
          <a:stretch>
            <a:fillRect/>
          </a:stretch>
        </p:blipFill>
        <p:spPr bwMode="auto">
          <a:xfrm>
            <a:off x="4000496" y="3786190"/>
            <a:ext cx="2628900" cy="1825625"/>
          </a:xfrm>
          <a:prstGeom prst="rect">
            <a:avLst/>
          </a:prstGeom>
          <a:noFill/>
          <a:ln w="57150">
            <a:solidFill>
              <a:srgbClr val="C00000"/>
            </a:solidFill>
            <a:miter lim="800000"/>
            <a:headEnd/>
            <a:tailEnd/>
          </a:ln>
        </p:spPr>
      </p:pic>
      <p:sp>
        <p:nvSpPr>
          <p:cNvPr id="16" name="Ovale 15"/>
          <p:cNvSpPr/>
          <p:nvPr/>
        </p:nvSpPr>
        <p:spPr>
          <a:xfrm>
            <a:off x="1142976" y="2928934"/>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1</a:t>
            </a:r>
            <a:endParaRPr lang="it-IT" dirty="0">
              <a:solidFill>
                <a:schemeClr val="tx1"/>
              </a:solidFill>
            </a:endParaRPr>
          </a:p>
        </p:txBody>
      </p:sp>
      <p:sp>
        <p:nvSpPr>
          <p:cNvPr id="17" name="Ovale 16"/>
          <p:cNvSpPr/>
          <p:nvPr/>
        </p:nvSpPr>
        <p:spPr>
          <a:xfrm>
            <a:off x="3786182" y="2928934"/>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2</a:t>
            </a:r>
            <a:endParaRPr lang="it-IT" dirty="0">
              <a:solidFill>
                <a:schemeClr val="tx1"/>
              </a:solidFill>
            </a:endParaRPr>
          </a:p>
        </p:txBody>
      </p:sp>
      <p:sp>
        <p:nvSpPr>
          <p:cNvPr id="18" name="Ovale 17"/>
          <p:cNvSpPr/>
          <p:nvPr/>
        </p:nvSpPr>
        <p:spPr>
          <a:xfrm>
            <a:off x="5929322" y="2857496"/>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3</a:t>
            </a:r>
            <a:endParaRPr lang="it-IT" dirty="0">
              <a:solidFill>
                <a:schemeClr val="tx1"/>
              </a:solidFill>
            </a:endParaRPr>
          </a:p>
        </p:txBody>
      </p:sp>
      <p:sp>
        <p:nvSpPr>
          <p:cNvPr id="19" name="Ovale 18"/>
          <p:cNvSpPr/>
          <p:nvPr/>
        </p:nvSpPr>
        <p:spPr>
          <a:xfrm>
            <a:off x="285720" y="5214950"/>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4</a:t>
            </a:r>
            <a:endParaRPr lang="it-IT" dirty="0">
              <a:solidFill>
                <a:schemeClr val="tx1"/>
              </a:solidFill>
            </a:endParaRPr>
          </a:p>
        </p:txBody>
      </p:sp>
      <p:sp>
        <p:nvSpPr>
          <p:cNvPr id="20" name="Ovale 19"/>
          <p:cNvSpPr/>
          <p:nvPr/>
        </p:nvSpPr>
        <p:spPr>
          <a:xfrm>
            <a:off x="2285984" y="5286388"/>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5</a:t>
            </a:r>
            <a:endParaRPr lang="it-IT" dirty="0">
              <a:solidFill>
                <a:schemeClr val="tx1"/>
              </a:solidFill>
            </a:endParaRPr>
          </a:p>
        </p:txBody>
      </p:sp>
      <p:sp>
        <p:nvSpPr>
          <p:cNvPr id="21" name="Ovale 20"/>
          <p:cNvSpPr/>
          <p:nvPr/>
        </p:nvSpPr>
        <p:spPr>
          <a:xfrm>
            <a:off x="4214810" y="5143512"/>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6</a:t>
            </a:r>
            <a:endParaRPr lang="it-IT" dirty="0">
              <a:solidFill>
                <a:schemeClr val="tx1"/>
              </a:solidFill>
            </a:endParaRPr>
          </a:p>
        </p:txBody>
      </p:sp>
      <p:sp>
        <p:nvSpPr>
          <p:cNvPr id="22" name="Ovale 21"/>
          <p:cNvSpPr/>
          <p:nvPr/>
        </p:nvSpPr>
        <p:spPr>
          <a:xfrm>
            <a:off x="8143900" y="1357298"/>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7</a:t>
            </a:r>
            <a:endParaRPr lang="it-IT" dirty="0">
              <a:solidFill>
                <a:schemeClr val="tx1"/>
              </a:solidFill>
            </a:endParaRPr>
          </a:p>
        </p:txBody>
      </p:sp>
      <p:sp>
        <p:nvSpPr>
          <p:cNvPr id="23" name="Ovale 22"/>
          <p:cNvSpPr/>
          <p:nvPr/>
        </p:nvSpPr>
        <p:spPr>
          <a:xfrm>
            <a:off x="8501090" y="3143248"/>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8</a:t>
            </a:r>
            <a:endParaRPr lang="it-IT" dirty="0">
              <a:solidFill>
                <a:schemeClr val="tx1"/>
              </a:solidFill>
            </a:endParaRPr>
          </a:p>
        </p:txBody>
      </p:sp>
      <p:sp>
        <p:nvSpPr>
          <p:cNvPr id="24" name="Ovale 23"/>
          <p:cNvSpPr/>
          <p:nvPr/>
        </p:nvSpPr>
        <p:spPr>
          <a:xfrm>
            <a:off x="8358214" y="5072074"/>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9</a:t>
            </a:r>
            <a:endParaRPr lang="it-IT"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57158" y="285728"/>
            <a:ext cx="8643998"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Nelle nuvolette di quali vignette sono contenute delle parole che il personaggio pronuncia con maggiore forza?</a:t>
            </a:r>
            <a:endParaRPr lang="it-IT" sz="1600" dirty="0">
              <a:latin typeface="Times New Roman" pitchFamily="18" charset="0"/>
              <a:cs typeface="Times New Roman" pitchFamily="18" charset="0"/>
            </a:endParaRPr>
          </a:p>
        </p:txBody>
      </p:sp>
      <p:sp>
        <p:nvSpPr>
          <p:cNvPr id="5" name="Rettangolo 4"/>
          <p:cNvSpPr/>
          <p:nvPr/>
        </p:nvSpPr>
        <p:spPr>
          <a:xfrm>
            <a:off x="357158" y="1000108"/>
            <a:ext cx="857256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6" name="Rectangle 2"/>
          <p:cNvSpPr>
            <a:spLocks noChangeArrowheads="1"/>
          </p:cNvSpPr>
          <p:nvPr/>
        </p:nvSpPr>
        <p:spPr bwMode="auto">
          <a:xfrm>
            <a:off x="285720" y="1928802"/>
            <a:ext cx="8643998"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Perché nella quarta vignetta la parola è scritta con caratteri tremolanti?</a:t>
            </a:r>
          </a:p>
          <a:p>
            <a:endParaRPr lang="it-IT" sz="1600" dirty="0"/>
          </a:p>
        </p:txBody>
      </p:sp>
      <p:sp>
        <p:nvSpPr>
          <p:cNvPr id="7" name="Rectangle 2"/>
          <p:cNvSpPr>
            <a:spLocks noChangeArrowheads="1"/>
          </p:cNvSpPr>
          <p:nvPr/>
        </p:nvSpPr>
        <p:spPr bwMode="auto">
          <a:xfrm>
            <a:off x="285720" y="3643314"/>
            <a:ext cx="8643998" cy="830997"/>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b="1" dirty="0" smtClean="0">
                <a:latin typeface="Times New Roman" pitchFamily="18" charset="0"/>
                <a:cs typeface="Times New Roman" pitchFamily="18" charset="0"/>
              </a:rPr>
              <a:t>3. </a:t>
            </a:r>
            <a:r>
              <a:rPr lang="it-IT" sz="1600" dirty="0" smtClean="0">
                <a:latin typeface="Times New Roman" pitchFamily="18" charset="0"/>
                <a:cs typeface="Times New Roman" pitchFamily="18" charset="0"/>
              </a:rPr>
              <a:t>In quali nuvolette vi sono parole onomatopeiche, cioè che riproducono dei suoni?  Che significato attribuisci a ciascuno di essi? In alcuni casi, consultando il vocabolario inglese, ne capirai la derivazione. Prova a cercare.                                       </a:t>
            </a:r>
            <a:endParaRPr lang="it-IT" sz="1600" dirty="0">
              <a:latin typeface="Times New Roman" pitchFamily="18" charset="0"/>
              <a:cs typeface="Times New Roman" pitchFamily="18" charset="0"/>
            </a:endParaRPr>
          </a:p>
        </p:txBody>
      </p:sp>
      <p:sp>
        <p:nvSpPr>
          <p:cNvPr id="9" name="Rettangolo 8"/>
          <p:cNvSpPr/>
          <p:nvPr/>
        </p:nvSpPr>
        <p:spPr>
          <a:xfrm>
            <a:off x="285720" y="2714620"/>
            <a:ext cx="8572560" cy="57150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0" name="Rettangolo 9"/>
          <p:cNvSpPr/>
          <p:nvPr/>
        </p:nvSpPr>
        <p:spPr>
          <a:xfrm>
            <a:off x="285720" y="4786322"/>
            <a:ext cx="8572560" cy="135732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85720" y="142852"/>
            <a:ext cx="8643998" cy="1077218"/>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dirty="0" smtClean="0">
                <a:latin typeface="Times New Roman" pitchFamily="18" charset="0"/>
                <a:cs typeface="Times New Roman" pitchFamily="18" charset="0"/>
              </a:rPr>
              <a:t>Nella nuvoletta, oltre alle parole che riproducono il dialogo o i suoni, si possono trovare delle immagini</a:t>
            </a:r>
            <a:r>
              <a:rPr lang="it-IT" sz="1600" b="1"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che rappresentano pensieri, sogni, ricordi, desideri, insulti </a:t>
            </a:r>
            <a:r>
              <a:rPr lang="it-IT" sz="1600" dirty="0" err="1" smtClean="0">
                <a:latin typeface="Times New Roman" pitchFamily="18" charset="0"/>
                <a:cs typeface="Times New Roman" pitchFamily="18" charset="0"/>
              </a:rPr>
              <a:t>ecc…</a:t>
            </a:r>
            <a:r>
              <a:rPr lang="it-IT" sz="1600" dirty="0" smtClean="0">
                <a:latin typeface="Times New Roman" pitchFamily="18" charset="0"/>
                <a:cs typeface="Times New Roman" pitchFamily="18" charset="0"/>
              </a:rPr>
              <a:t> Queste nuvolette vengono chiamate, in inglese, </a:t>
            </a:r>
            <a:r>
              <a:rPr lang="it-IT" sz="1600" i="1" dirty="0" err="1" smtClean="0">
                <a:latin typeface="Times New Roman" pitchFamily="18" charset="0"/>
                <a:cs typeface="Times New Roman" pitchFamily="18" charset="0"/>
              </a:rPr>
              <a:t>dream-balloon</a:t>
            </a:r>
            <a:r>
              <a:rPr lang="it-IT" sz="1600" dirty="0" smtClean="0">
                <a:latin typeface="Times New Roman" pitchFamily="18" charset="0"/>
                <a:cs typeface="Times New Roman" pitchFamily="18" charset="0"/>
              </a:rPr>
              <a:t>, cioè nuvolette-sogno. </a:t>
            </a:r>
          </a:p>
          <a:p>
            <a:r>
              <a:rPr lang="it-IT" sz="1600" dirty="0" smtClean="0">
                <a:latin typeface="Times New Roman" pitchFamily="18" charset="0"/>
                <a:cs typeface="Times New Roman" pitchFamily="18" charset="0"/>
              </a:rPr>
              <a:t>Scrivi, sotto ogni vignetta, ciò che rappresenta l’immagine del </a:t>
            </a:r>
            <a:r>
              <a:rPr lang="it-IT" sz="1600" i="1" dirty="0" err="1" smtClean="0">
                <a:latin typeface="Times New Roman" pitchFamily="18" charset="0"/>
                <a:cs typeface="Times New Roman" pitchFamily="18" charset="0"/>
              </a:rPr>
              <a:t>dream-balloon</a:t>
            </a:r>
            <a:r>
              <a:rPr lang="it-IT" sz="1600" i="1" u="sng" dirty="0" smtClean="0">
                <a:latin typeface="Times New Roman" pitchFamily="18" charset="0"/>
                <a:cs typeface="Times New Roman" pitchFamily="18" charset="0"/>
              </a:rPr>
              <a:t>.</a:t>
            </a:r>
            <a:endParaRPr lang="it-IT" sz="1600" dirty="0" smtClean="0">
              <a:latin typeface="Times New Roman" pitchFamily="18" charset="0"/>
              <a:cs typeface="Times New Roman" pitchFamily="18" charset="0"/>
            </a:endParaRPr>
          </a:p>
        </p:txBody>
      </p:sp>
      <p:grpSp>
        <p:nvGrpSpPr>
          <p:cNvPr id="3074" name="Group 2"/>
          <p:cNvGrpSpPr>
            <a:grpSpLocks noChangeAspect="1"/>
          </p:cNvGrpSpPr>
          <p:nvPr/>
        </p:nvGrpSpPr>
        <p:grpSpPr bwMode="auto">
          <a:xfrm>
            <a:off x="1214440" y="1357413"/>
            <a:ext cx="7711151" cy="3165270"/>
            <a:chOff x="1691" y="2972"/>
            <a:chExt cx="10020" cy="4114"/>
          </a:xfrm>
        </p:grpSpPr>
        <p:pic>
          <p:nvPicPr>
            <p:cNvPr id="3075" name="Picture 3" descr="22"/>
            <p:cNvPicPr>
              <a:picLocks noChangeAspect="1" noChangeArrowheads="1"/>
            </p:cNvPicPr>
            <p:nvPr/>
          </p:nvPicPr>
          <p:blipFill>
            <a:blip r:embed="rId2"/>
            <a:srcRect/>
            <a:stretch>
              <a:fillRect/>
            </a:stretch>
          </p:blipFill>
          <p:spPr bwMode="auto">
            <a:xfrm>
              <a:off x="1691" y="3065"/>
              <a:ext cx="2625" cy="2700"/>
            </a:xfrm>
            <a:prstGeom prst="rect">
              <a:avLst/>
            </a:prstGeom>
            <a:noFill/>
            <a:ln w="57150">
              <a:solidFill>
                <a:srgbClr val="C00000"/>
              </a:solidFill>
              <a:miter lim="800000"/>
              <a:headEnd/>
              <a:tailEnd/>
            </a:ln>
          </p:spPr>
        </p:pic>
        <p:pic>
          <p:nvPicPr>
            <p:cNvPr id="3076" name="Picture 4" descr="21"/>
            <p:cNvPicPr>
              <a:picLocks noChangeAspect="1" noChangeArrowheads="1"/>
            </p:cNvPicPr>
            <p:nvPr/>
          </p:nvPicPr>
          <p:blipFill>
            <a:blip r:embed="rId3"/>
            <a:srcRect/>
            <a:stretch>
              <a:fillRect/>
            </a:stretch>
          </p:blipFill>
          <p:spPr bwMode="auto">
            <a:xfrm>
              <a:off x="5961" y="2972"/>
              <a:ext cx="2609" cy="2878"/>
            </a:xfrm>
            <a:prstGeom prst="rect">
              <a:avLst/>
            </a:prstGeom>
            <a:noFill/>
            <a:ln w="57150">
              <a:solidFill>
                <a:srgbClr val="C00000"/>
              </a:solidFill>
              <a:miter lim="800000"/>
              <a:headEnd/>
              <a:tailEnd/>
            </a:ln>
          </p:spPr>
        </p:pic>
        <p:pic>
          <p:nvPicPr>
            <p:cNvPr id="3077" name="Picture 5" descr="20"/>
            <p:cNvPicPr>
              <a:picLocks noChangeAspect="1" noChangeArrowheads="1"/>
            </p:cNvPicPr>
            <p:nvPr/>
          </p:nvPicPr>
          <p:blipFill>
            <a:blip r:embed="rId4"/>
            <a:srcRect/>
            <a:stretch>
              <a:fillRect/>
            </a:stretch>
          </p:blipFill>
          <p:spPr bwMode="auto">
            <a:xfrm>
              <a:off x="9210" y="4365"/>
              <a:ext cx="2501" cy="2721"/>
            </a:xfrm>
            <a:prstGeom prst="rect">
              <a:avLst/>
            </a:prstGeom>
            <a:noFill/>
            <a:ln w="57150">
              <a:solidFill>
                <a:srgbClr val="C00000"/>
              </a:solidFill>
              <a:miter lim="800000"/>
              <a:headEnd/>
              <a:tailEnd/>
            </a:ln>
          </p:spPr>
        </p:pic>
      </p:grpSp>
      <p:pic>
        <p:nvPicPr>
          <p:cNvPr id="3078" name="Picture 6" descr="19"/>
          <p:cNvPicPr>
            <a:picLocks noChangeAspect="1" noChangeArrowheads="1"/>
          </p:cNvPicPr>
          <p:nvPr/>
        </p:nvPicPr>
        <p:blipFill>
          <a:blip r:embed="rId5"/>
          <a:srcRect/>
          <a:stretch>
            <a:fillRect/>
          </a:stretch>
        </p:blipFill>
        <p:spPr bwMode="auto">
          <a:xfrm>
            <a:off x="357158" y="4500570"/>
            <a:ext cx="4095750" cy="2092325"/>
          </a:xfrm>
          <a:prstGeom prst="rect">
            <a:avLst/>
          </a:prstGeom>
          <a:noFill/>
          <a:ln w="57150">
            <a:solidFill>
              <a:srgbClr val="C00000"/>
            </a:solidFill>
            <a:miter lim="800000"/>
            <a:headEnd/>
            <a:tailEnd/>
          </a:ln>
        </p:spPr>
      </p:pic>
      <p:sp>
        <p:nvSpPr>
          <p:cNvPr id="8" name="Rettangolo 7"/>
          <p:cNvSpPr/>
          <p:nvPr/>
        </p:nvSpPr>
        <p:spPr>
          <a:xfrm>
            <a:off x="1142976" y="3643314"/>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9" name="Rettangolo 8"/>
          <p:cNvSpPr/>
          <p:nvPr/>
        </p:nvSpPr>
        <p:spPr>
          <a:xfrm>
            <a:off x="4500562" y="3714752"/>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0" name="Rettangolo 9"/>
          <p:cNvSpPr/>
          <p:nvPr/>
        </p:nvSpPr>
        <p:spPr>
          <a:xfrm>
            <a:off x="6929454" y="4643446"/>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11" name="Rettangolo 10"/>
          <p:cNvSpPr/>
          <p:nvPr/>
        </p:nvSpPr>
        <p:spPr>
          <a:xfrm>
            <a:off x="4643438" y="6000768"/>
            <a:ext cx="350046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arenR"/>
            </a:pPr>
            <a:endParaRPr lang="it-IT" dirty="0" smtClean="0">
              <a:solidFill>
                <a:schemeClr val="tx1"/>
              </a:solidFill>
            </a:endParaRPr>
          </a:p>
          <a:p>
            <a:pPr marL="342900" indent="-342900"/>
            <a:r>
              <a:rPr lang="it-IT" dirty="0" smtClean="0">
                <a:solidFill>
                  <a:schemeClr val="tx1"/>
                </a:solidFill>
              </a:rPr>
              <a:t> </a:t>
            </a:r>
          </a:p>
          <a:p>
            <a:pPr marL="342900" indent="-342900"/>
            <a:r>
              <a:rPr lang="it-IT" dirty="0" smtClean="0">
                <a:solidFill>
                  <a:schemeClr val="tx1"/>
                </a:solidFill>
              </a:rPr>
              <a:t> </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85720" y="285728"/>
            <a:ext cx="8643998" cy="830997"/>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dirty="0" smtClean="0">
                <a:latin typeface="Times New Roman" pitchFamily="18" charset="0"/>
                <a:cs typeface="Times New Roman" pitchFamily="18" charset="0"/>
              </a:rPr>
              <a:t>Ti proponiamo, adesso, delle vignette in cui le nuvolette sono vuote. Inserisci tu le parole (ricordati che puoi utilizzare il </a:t>
            </a:r>
            <a:r>
              <a:rPr lang="it-IT" sz="1600" dirty="0" err="1" smtClean="0">
                <a:latin typeface="Times New Roman" pitchFamily="18" charset="0"/>
                <a:cs typeface="Times New Roman" pitchFamily="18" charset="0"/>
              </a:rPr>
              <a:t>lettering</a:t>
            </a:r>
            <a:r>
              <a:rPr lang="it-IT" sz="1600" dirty="0" smtClean="0">
                <a:latin typeface="Times New Roman" pitchFamily="18" charset="0"/>
                <a:cs typeface="Times New Roman" pitchFamily="18" charset="0"/>
              </a:rPr>
              <a:t>) o i disegni. Quando hai completato il lavoro, confrontalo con quello dei tuoi compagni.</a:t>
            </a:r>
            <a:endParaRPr lang="it-IT" sz="1600" dirty="0">
              <a:latin typeface="Times New Roman" pitchFamily="18" charset="0"/>
              <a:cs typeface="Times New Roman" pitchFamily="18" charset="0"/>
            </a:endParaRPr>
          </a:p>
        </p:txBody>
      </p:sp>
      <p:grpSp>
        <p:nvGrpSpPr>
          <p:cNvPr id="4098" name="Group 2"/>
          <p:cNvGrpSpPr>
            <a:grpSpLocks/>
          </p:cNvGrpSpPr>
          <p:nvPr/>
        </p:nvGrpSpPr>
        <p:grpSpPr bwMode="auto">
          <a:xfrm>
            <a:off x="285720" y="1285860"/>
            <a:ext cx="5607050" cy="2057400"/>
            <a:chOff x="1484" y="1237"/>
            <a:chExt cx="8830" cy="3240"/>
          </a:xfrm>
        </p:grpSpPr>
        <p:pic>
          <p:nvPicPr>
            <p:cNvPr id="4099" name="Picture 3" descr="1"/>
            <p:cNvPicPr>
              <a:picLocks noChangeAspect="1" noChangeArrowheads="1"/>
            </p:cNvPicPr>
            <p:nvPr/>
          </p:nvPicPr>
          <p:blipFill>
            <a:blip r:embed="rId2"/>
            <a:srcRect/>
            <a:stretch>
              <a:fillRect/>
            </a:stretch>
          </p:blipFill>
          <p:spPr bwMode="auto">
            <a:xfrm>
              <a:off x="1484" y="1237"/>
              <a:ext cx="2890" cy="3221"/>
            </a:xfrm>
            <a:prstGeom prst="rect">
              <a:avLst/>
            </a:prstGeom>
            <a:noFill/>
            <a:ln w="57150">
              <a:solidFill>
                <a:srgbClr val="C00000"/>
              </a:solidFill>
              <a:miter lim="800000"/>
              <a:headEnd/>
              <a:tailEnd/>
            </a:ln>
          </p:spPr>
        </p:pic>
        <p:pic>
          <p:nvPicPr>
            <p:cNvPr id="4100" name="Picture 4" descr="2"/>
            <p:cNvPicPr>
              <a:picLocks noChangeAspect="1" noChangeArrowheads="1"/>
            </p:cNvPicPr>
            <p:nvPr/>
          </p:nvPicPr>
          <p:blipFill>
            <a:blip r:embed="rId3"/>
            <a:srcRect/>
            <a:stretch>
              <a:fillRect/>
            </a:stretch>
          </p:blipFill>
          <p:spPr bwMode="auto">
            <a:xfrm>
              <a:off x="4885" y="1418"/>
              <a:ext cx="2134" cy="3059"/>
            </a:xfrm>
            <a:prstGeom prst="rect">
              <a:avLst/>
            </a:prstGeom>
            <a:noFill/>
            <a:ln w="57150">
              <a:solidFill>
                <a:srgbClr val="C00000"/>
              </a:solidFill>
              <a:miter lim="800000"/>
              <a:headEnd/>
              <a:tailEnd/>
            </a:ln>
          </p:spPr>
        </p:pic>
        <p:pic>
          <p:nvPicPr>
            <p:cNvPr id="4101" name="Picture 5" descr="3"/>
            <p:cNvPicPr>
              <a:picLocks noChangeAspect="1" noChangeArrowheads="1"/>
            </p:cNvPicPr>
            <p:nvPr/>
          </p:nvPicPr>
          <p:blipFill>
            <a:blip r:embed="rId4"/>
            <a:srcRect/>
            <a:stretch>
              <a:fillRect/>
            </a:stretch>
          </p:blipFill>
          <p:spPr bwMode="auto">
            <a:xfrm>
              <a:off x="7539" y="1417"/>
              <a:ext cx="2775" cy="3060"/>
            </a:xfrm>
            <a:prstGeom prst="rect">
              <a:avLst/>
            </a:prstGeom>
            <a:noFill/>
            <a:ln w="57150">
              <a:solidFill>
                <a:srgbClr val="C00000"/>
              </a:solidFill>
              <a:miter lim="800000"/>
              <a:headEnd/>
              <a:tailEnd/>
            </a:ln>
          </p:spPr>
        </p:pic>
      </p:grpSp>
      <p:pic>
        <p:nvPicPr>
          <p:cNvPr id="47" name="Picture 37" descr="4"/>
          <p:cNvPicPr>
            <a:picLocks noChangeAspect="1" noChangeArrowheads="1"/>
          </p:cNvPicPr>
          <p:nvPr/>
        </p:nvPicPr>
        <p:blipFill>
          <a:blip r:embed="rId5"/>
          <a:srcRect/>
          <a:stretch>
            <a:fillRect/>
          </a:stretch>
        </p:blipFill>
        <p:spPr bwMode="auto">
          <a:xfrm>
            <a:off x="6357950" y="1357298"/>
            <a:ext cx="2048510" cy="2171700"/>
          </a:xfrm>
          <a:prstGeom prst="rect">
            <a:avLst/>
          </a:prstGeom>
          <a:noFill/>
          <a:ln w="57150">
            <a:solidFill>
              <a:srgbClr val="C00000"/>
            </a:solidFill>
            <a:miter lim="800000"/>
            <a:headEnd/>
            <a:tailEnd/>
          </a:ln>
        </p:spPr>
      </p:pic>
      <p:pic>
        <p:nvPicPr>
          <p:cNvPr id="48" name="Picture 38" descr="5"/>
          <p:cNvPicPr>
            <a:picLocks noChangeAspect="1" noChangeArrowheads="1"/>
          </p:cNvPicPr>
          <p:nvPr/>
        </p:nvPicPr>
        <p:blipFill>
          <a:blip r:embed="rId6"/>
          <a:srcRect/>
          <a:stretch>
            <a:fillRect/>
          </a:stretch>
        </p:blipFill>
        <p:spPr bwMode="auto">
          <a:xfrm>
            <a:off x="642910" y="3857628"/>
            <a:ext cx="2846070" cy="2112010"/>
          </a:xfrm>
          <a:prstGeom prst="rect">
            <a:avLst/>
          </a:prstGeom>
          <a:noFill/>
          <a:ln w="57150">
            <a:solidFill>
              <a:srgbClr val="C00000"/>
            </a:solidFill>
            <a:miter lim="800000"/>
            <a:headEnd/>
            <a:tailEnd/>
          </a:ln>
        </p:spPr>
      </p:pic>
      <p:pic>
        <p:nvPicPr>
          <p:cNvPr id="49" name="Picture 39" descr="6"/>
          <p:cNvPicPr>
            <a:picLocks noChangeAspect="1" noChangeArrowheads="1"/>
          </p:cNvPicPr>
          <p:nvPr/>
        </p:nvPicPr>
        <p:blipFill>
          <a:blip r:embed="rId7"/>
          <a:srcRect/>
          <a:stretch>
            <a:fillRect/>
          </a:stretch>
        </p:blipFill>
        <p:spPr bwMode="auto">
          <a:xfrm>
            <a:off x="4643438" y="4000504"/>
            <a:ext cx="3663727" cy="2232000"/>
          </a:xfrm>
          <a:prstGeom prst="rect">
            <a:avLst/>
          </a:prstGeom>
          <a:noFill/>
          <a:ln w="57150">
            <a:solidFill>
              <a:srgbClr val="C00000"/>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0" descr="7"/>
          <p:cNvPicPr>
            <a:picLocks noChangeAspect="1" noChangeArrowheads="1"/>
          </p:cNvPicPr>
          <p:nvPr/>
        </p:nvPicPr>
        <p:blipFill>
          <a:blip r:embed="rId2"/>
          <a:srcRect/>
          <a:stretch>
            <a:fillRect/>
          </a:stretch>
        </p:blipFill>
        <p:spPr bwMode="auto">
          <a:xfrm>
            <a:off x="285720" y="357166"/>
            <a:ext cx="2402205" cy="2138045"/>
          </a:xfrm>
          <a:prstGeom prst="rect">
            <a:avLst/>
          </a:prstGeom>
          <a:noFill/>
          <a:ln w="57150">
            <a:solidFill>
              <a:srgbClr val="C00000"/>
            </a:solidFill>
            <a:miter lim="800000"/>
            <a:headEnd/>
            <a:tailEnd/>
          </a:ln>
        </p:spPr>
      </p:pic>
      <p:pic>
        <p:nvPicPr>
          <p:cNvPr id="13" name="Picture 41" descr="8"/>
          <p:cNvPicPr>
            <a:picLocks noChangeAspect="1" noChangeArrowheads="1"/>
          </p:cNvPicPr>
          <p:nvPr/>
        </p:nvPicPr>
        <p:blipFill>
          <a:blip r:embed="rId3"/>
          <a:srcRect/>
          <a:stretch>
            <a:fillRect/>
          </a:stretch>
        </p:blipFill>
        <p:spPr bwMode="auto">
          <a:xfrm>
            <a:off x="3214678" y="214290"/>
            <a:ext cx="2691169" cy="2700000"/>
          </a:xfrm>
          <a:prstGeom prst="rect">
            <a:avLst/>
          </a:prstGeom>
          <a:noFill/>
          <a:ln w="57150">
            <a:solidFill>
              <a:srgbClr val="C00000"/>
            </a:solidFill>
            <a:miter lim="800000"/>
            <a:headEnd/>
            <a:tailEnd/>
          </a:ln>
        </p:spPr>
      </p:pic>
      <p:pic>
        <p:nvPicPr>
          <p:cNvPr id="14" name="Picture 42" descr="9"/>
          <p:cNvPicPr>
            <a:picLocks noChangeAspect="1" noChangeArrowheads="1"/>
          </p:cNvPicPr>
          <p:nvPr/>
        </p:nvPicPr>
        <p:blipFill>
          <a:blip r:embed="rId4"/>
          <a:srcRect/>
          <a:stretch>
            <a:fillRect/>
          </a:stretch>
        </p:blipFill>
        <p:spPr bwMode="auto">
          <a:xfrm>
            <a:off x="6500821" y="428603"/>
            <a:ext cx="2438599" cy="2340000"/>
          </a:xfrm>
          <a:prstGeom prst="rect">
            <a:avLst/>
          </a:prstGeom>
          <a:noFill/>
          <a:ln w="57150">
            <a:solidFill>
              <a:srgbClr val="C00000"/>
            </a:solidFill>
            <a:miter lim="800000"/>
            <a:headEnd/>
            <a:tailEnd/>
          </a:ln>
        </p:spPr>
      </p:pic>
      <p:pic>
        <p:nvPicPr>
          <p:cNvPr id="15" name="Picture 44" descr="11"/>
          <p:cNvPicPr>
            <a:picLocks noChangeAspect="1" noChangeArrowheads="1"/>
          </p:cNvPicPr>
          <p:nvPr/>
        </p:nvPicPr>
        <p:blipFill>
          <a:blip r:embed="rId5"/>
          <a:srcRect/>
          <a:stretch>
            <a:fillRect/>
          </a:stretch>
        </p:blipFill>
        <p:spPr bwMode="auto">
          <a:xfrm>
            <a:off x="357158" y="3357562"/>
            <a:ext cx="2743200" cy="2134870"/>
          </a:xfrm>
          <a:prstGeom prst="rect">
            <a:avLst/>
          </a:prstGeom>
          <a:noFill/>
          <a:ln w="57150">
            <a:solidFill>
              <a:srgbClr val="C00000"/>
            </a:solidFill>
            <a:miter lim="800000"/>
            <a:headEnd/>
            <a:tailEnd/>
          </a:ln>
        </p:spPr>
      </p:pic>
      <p:pic>
        <p:nvPicPr>
          <p:cNvPr id="16" name="Picture 45" descr="12"/>
          <p:cNvPicPr>
            <a:picLocks noChangeAspect="1" noChangeArrowheads="1"/>
          </p:cNvPicPr>
          <p:nvPr/>
        </p:nvPicPr>
        <p:blipFill>
          <a:blip r:embed="rId6"/>
          <a:srcRect/>
          <a:stretch>
            <a:fillRect/>
          </a:stretch>
        </p:blipFill>
        <p:spPr bwMode="auto">
          <a:xfrm>
            <a:off x="3714744" y="3429000"/>
            <a:ext cx="2066925" cy="2171700"/>
          </a:xfrm>
          <a:prstGeom prst="rect">
            <a:avLst/>
          </a:prstGeom>
          <a:noFill/>
          <a:ln w="57150">
            <a:solidFill>
              <a:srgbClr val="C00000"/>
            </a:solidFill>
            <a:miter lim="800000"/>
            <a:headEnd/>
            <a:tailEnd/>
          </a:ln>
        </p:spPr>
      </p:pic>
      <p:pic>
        <p:nvPicPr>
          <p:cNvPr id="23" name="Picture 43" descr="10"/>
          <p:cNvPicPr>
            <a:picLocks noChangeAspect="1" noChangeArrowheads="1"/>
          </p:cNvPicPr>
          <p:nvPr/>
        </p:nvPicPr>
        <p:blipFill>
          <a:blip r:embed="rId7"/>
          <a:srcRect/>
          <a:stretch>
            <a:fillRect/>
          </a:stretch>
        </p:blipFill>
        <p:spPr bwMode="auto">
          <a:xfrm>
            <a:off x="6858016" y="3357562"/>
            <a:ext cx="1609034" cy="2304000"/>
          </a:xfrm>
          <a:prstGeom prst="rect">
            <a:avLst/>
          </a:prstGeom>
          <a:noFill/>
          <a:ln w="57150">
            <a:solidFill>
              <a:srgbClr val="C00000"/>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14"/>
          <p:cNvPicPr>
            <a:picLocks noChangeAspect="1" noChangeArrowheads="1"/>
          </p:cNvPicPr>
          <p:nvPr/>
        </p:nvPicPr>
        <p:blipFill>
          <a:blip r:embed="rId2"/>
          <a:srcRect/>
          <a:stretch>
            <a:fillRect/>
          </a:stretch>
        </p:blipFill>
        <p:spPr bwMode="auto">
          <a:xfrm>
            <a:off x="714347" y="428604"/>
            <a:ext cx="2531704" cy="2664000"/>
          </a:xfrm>
          <a:prstGeom prst="rect">
            <a:avLst/>
          </a:prstGeom>
          <a:noFill/>
          <a:ln w="57150">
            <a:solidFill>
              <a:srgbClr val="C00000"/>
            </a:solidFill>
            <a:miter lim="800000"/>
            <a:headEnd/>
            <a:tailEnd/>
          </a:ln>
        </p:spPr>
      </p:pic>
      <p:pic>
        <p:nvPicPr>
          <p:cNvPr id="3" name="Picture 14" descr="15"/>
          <p:cNvPicPr>
            <a:picLocks noChangeAspect="1" noChangeArrowheads="1"/>
          </p:cNvPicPr>
          <p:nvPr/>
        </p:nvPicPr>
        <p:blipFill>
          <a:blip r:embed="rId3"/>
          <a:srcRect/>
          <a:stretch>
            <a:fillRect/>
          </a:stretch>
        </p:blipFill>
        <p:spPr bwMode="auto">
          <a:xfrm>
            <a:off x="4500562" y="357166"/>
            <a:ext cx="3070739" cy="2844000"/>
          </a:xfrm>
          <a:prstGeom prst="rect">
            <a:avLst/>
          </a:prstGeom>
          <a:noFill/>
          <a:ln w="57150">
            <a:solidFill>
              <a:srgbClr val="C00000"/>
            </a:solidFill>
            <a:miter lim="800000"/>
            <a:headEnd/>
            <a:tailEnd/>
          </a:ln>
        </p:spPr>
      </p:pic>
      <p:pic>
        <p:nvPicPr>
          <p:cNvPr id="4" name="Picture 16" descr="13"/>
          <p:cNvPicPr>
            <a:picLocks noChangeAspect="1" noChangeArrowheads="1"/>
          </p:cNvPicPr>
          <p:nvPr/>
        </p:nvPicPr>
        <p:blipFill>
          <a:blip r:embed="rId4"/>
          <a:srcRect/>
          <a:stretch>
            <a:fillRect/>
          </a:stretch>
        </p:blipFill>
        <p:spPr bwMode="auto">
          <a:xfrm>
            <a:off x="857224" y="3500438"/>
            <a:ext cx="2511723" cy="2664000"/>
          </a:xfrm>
          <a:prstGeom prst="rect">
            <a:avLst/>
          </a:prstGeom>
          <a:noFill/>
          <a:ln w="57150">
            <a:solidFill>
              <a:srgbClr val="C00000"/>
            </a:solidFill>
            <a:miter lim="800000"/>
            <a:headEnd/>
            <a:tailEnd/>
          </a:ln>
        </p:spPr>
      </p:pic>
      <p:pic>
        <p:nvPicPr>
          <p:cNvPr id="5" name="Picture 13" descr="16"/>
          <p:cNvPicPr>
            <a:picLocks noChangeAspect="1" noChangeArrowheads="1"/>
          </p:cNvPicPr>
          <p:nvPr/>
        </p:nvPicPr>
        <p:blipFill>
          <a:blip r:embed="rId5"/>
          <a:srcRect/>
          <a:stretch>
            <a:fillRect/>
          </a:stretch>
        </p:blipFill>
        <p:spPr bwMode="auto">
          <a:xfrm>
            <a:off x="4500562" y="3714752"/>
            <a:ext cx="3374567" cy="2340000"/>
          </a:xfrm>
          <a:prstGeom prst="rect">
            <a:avLst/>
          </a:prstGeom>
          <a:noFill/>
          <a:ln w="57150">
            <a:solidFill>
              <a:srgbClr val="C00000"/>
            </a:solid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00430" y="142852"/>
            <a:ext cx="1520416" cy="369332"/>
          </a:xfrm>
          <a:prstGeom prst="rect">
            <a:avLst/>
          </a:prstGeom>
          <a:solidFill>
            <a:schemeClr val="tx2">
              <a:lumMod val="40000"/>
              <a:lumOff val="60000"/>
            </a:schemeClr>
          </a:solidFill>
        </p:spPr>
        <p:txBody>
          <a:bodyPr wrap="none">
            <a:spAutoFit/>
          </a:bodyPr>
          <a:lstStyle/>
          <a:p>
            <a:r>
              <a:rPr lang="it-IT" b="1" dirty="0" smtClean="0">
                <a:solidFill>
                  <a:schemeClr val="accent2">
                    <a:lumMod val="75000"/>
                  </a:schemeClr>
                </a:solidFill>
              </a:rPr>
              <a:t>Nella vignetta</a:t>
            </a:r>
            <a:endParaRPr lang="it-IT" b="1" dirty="0">
              <a:solidFill>
                <a:schemeClr val="accent2">
                  <a:lumMod val="75000"/>
                </a:schemeClr>
              </a:solidFill>
            </a:endParaRPr>
          </a:p>
        </p:txBody>
      </p:sp>
      <p:sp>
        <p:nvSpPr>
          <p:cNvPr id="3" name="Rettangolo 2"/>
          <p:cNvSpPr/>
          <p:nvPr/>
        </p:nvSpPr>
        <p:spPr>
          <a:xfrm>
            <a:off x="571472" y="642918"/>
            <a:ext cx="8072494" cy="584775"/>
          </a:xfrm>
          <a:prstGeom prst="rect">
            <a:avLst/>
          </a:prstGeom>
          <a:solidFill>
            <a:schemeClr val="accent1"/>
          </a:solidFill>
          <a:ln>
            <a:solidFill>
              <a:schemeClr val="tx1"/>
            </a:solidFill>
          </a:ln>
        </p:spPr>
        <p:txBody>
          <a:bodyPr wrap="square">
            <a:spAutoFit/>
          </a:bodyPr>
          <a:lstStyle/>
          <a:p>
            <a:pPr algn="just"/>
            <a:r>
              <a:rPr lang="it-IT" sz="1600" dirty="0" smtClean="0">
                <a:latin typeface="Times New Roman" pitchFamily="18" charset="0"/>
                <a:cs typeface="Times New Roman" pitchFamily="18" charset="0"/>
              </a:rPr>
              <a:t>Le parole poste all'interno della vignetta riproducono, generalmente, dei rumori o dei suoni. Esse possono avere dimensioni e colori diversi, si tratta anche in questo caso di LETTERING.</a:t>
            </a:r>
            <a:endParaRPr lang="it-IT" sz="1600" dirty="0">
              <a:latin typeface="Times New Roman" pitchFamily="18" charset="0"/>
              <a:cs typeface="Times New Roman" pitchFamily="18" charset="0"/>
            </a:endParaRPr>
          </a:p>
        </p:txBody>
      </p:sp>
      <p:grpSp>
        <p:nvGrpSpPr>
          <p:cNvPr id="1026" name="Group 2"/>
          <p:cNvGrpSpPr>
            <a:grpSpLocks/>
          </p:cNvGrpSpPr>
          <p:nvPr/>
        </p:nvGrpSpPr>
        <p:grpSpPr bwMode="auto">
          <a:xfrm>
            <a:off x="357158" y="1785926"/>
            <a:ext cx="5929317" cy="3972208"/>
            <a:chOff x="1314" y="1597"/>
            <a:chExt cx="9338" cy="6256"/>
          </a:xfrm>
        </p:grpSpPr>
        <p:pic>
          <p:nvPicPr>
            <p:cNvPr id="1027" name="Picture 3" descr="1"/>
            <p:cNvPicPr>
              <a:picLocks noChangeAspect="1" noChangeArrowheads="1"/>
            </p:cNvPicPr>
            <p:nvPr/>
          </p:nvPicPr>
          <p:blipFill>
            <a:blip r:embed="rId2"/>
            <a:srcRect/>
            <a:stretch>
              <a:fillRect/>
            </a:stretch>
          </p:blipFill>
          <p:spPr bwMode="auto">
            <a:xfrm>
              <a:off x="1314" y="5085"/>
              <a:ext cx="2879" cy="2768"/>
            </a:xfrm>
            <a:prstGeom prst="rect">
              <a:avLst/>
            </a:prstGeom>
            <a:noFill/>
            <a:ln w="38100">
              <a:solidFill>
                <a:srgbClr val="C00000"/>
              </a:solidFill>
              <a:miter lim="800000"/>
              <a:headEnd/>
              <a:tailEnd/>
            </a:ln>
          </p:spPr>
        </p:pic>
        <p:pic>
          <p:nvPicPr>
            <p:cNvPr id="1028" name="Picture 4" descr="2"/>
            <p:cNvPicPr>
              <a:picLocks noChangeAspect="1" noChangeArrowheads="1"/>
            </p:cNvPicPr>
            <p:nvPr/>
          </p:nvPicPr>
          <p:blipFill>
            <a:blip r:embed="rId3"/>
            <a:srcRect/>
            <a:stretch>
              <a:fillRect/>
            </a:stretch>
          </p:blipFill>
          <p:spPr bwMode="auto">
            <a:xfrm>
              <a:off x="4941" y="1597"/>
              <a:ext cx="2313" cy="2699"/>
            </a:xfrm>
            <a:prstGeom prst="rect">
              <a:avLst/>
            </a:prstGeom>
            <a:noFill/>
            <a:ln w="38100">
              <a:solidFill>
                <a:srgbClr val="C00000"/>
              </a:solidFill>
              <a:miter lim="800000"/>
              <a:headEnd/>
              <a:tailEnd/>
            </a:ln>
          </p:spPr>
        </p:pic>
        <p:pic>
          <p:nvPicPr>
            <p:cNvPr id="1029" name="Picture 5" descr="3"/>
            <p:cNvPicPr>
              <a:picLocks noChangeAspect="1" noChangeArrowheads="1"/>
            </p:cNvPicPr>
            <p:nvPr/>
          </p:nvPicPr>
          <p:blipFill>
            <a:blip r:embed="rId4"/>
            <a:srcRect/>
            <a:stretch>
              <a:fillRect/>
            </a:stretch>
          </p:blipFill>
          <p:spPr bwMode="auto">
            <a:xfrm>
              <a:off x="7974" y="1597"/>
              <a:ext cx="2678" cy="2700"/>
            </a:xfrm>
            <a:prstGeom prst="rect">
              <a:avLst/>
            </a:prstGeom>
            <a:noFill/>
            <a:ln w="38100">
              <a:solidFill>
                <a:srgbClr val="C00000"/>
              </a:solidFill>
              <a:miter lim="800000"/>
              <a:headEnd/>
              <a:tailEnd/>
            </a:ln>
          </p:spPr>
        </p:pic>
        <p:pic>
          <p:nvPicPr>
            <p:cNvPr id="1030" name="Picture 6" descr="4"/>
            <p:cNvPicPr>
              <a:picLocks noChangeAspect="1" noChangeArrowheads="1"/>
            </p:cNvPicPr>
            <p:nvPr/>
          </p:nvPicPr>
          <p:blipFill>
            <a:blip r:embed="rId5"/>
            <a:srcRect/>
            <a:stretch>
              <a:fillRect/>
            </a:stretch>
          </p:blipFill>
          <p:spPr bwMode="auto">
            <a:xfrm>
              <a:off x="1314" y="1597"/>
              <a:ext cx="3060" cy="2585"/>
            </a:xfrm>
            <a:prstGeom prst="rect">
              <a:avLst/>
            </a:prstGeom>
            <a:noFill/>
            <a:ln w="38100">
              <a:solidFill>
                <a:srgbClr val="C00000"/>
              </a:solidFill>
              <a:miter lim="800000"/>
              <a:headEnd/>
              <a:tailEnd/>
            </a:ln>
          </p:spPr>
        </p:pic>
        <p:pic>
          <p:nvPicPr>
            <p:cNvPr id="1031" name="Picture 7" descr="5"/>
            <p:cNvPicPr>
              <a:picLocks noChangeAspect="1" noChangeArrowheads="1"/>
            </p:cNvPicPr>
            <p:nvPr/>
          </p:nvPicPr>
          <p:blipFill>
            <a:blip r:embed="rId6"/>
            <a:srcRect/>
            <a:stretch>
              <a:fillRect/>
            </a:stretch>
          </p:blipFill>
          <p:spPr bwMode="auto">
            <a:xfrm>
              <a:off x="4689" y="5085"/>
              <a:ext cx="2593" cy="2700"/>
            </a:xfrm>
            <a:prstGeom prst="rect">
              <a:avLst/>
            </a:prstGeom>
            <a:noFill/>
            <a:ln w="38100">
              <a:solidFill>
                <a:srgbClr val="C00000"/>
              </a:solidFill>
              <a:miter lim="800000"/>
              <a:headEnd/>
              <a:tailEnd/>
            </a:ln>
          </p:spPr>
        </p:pic>
        <p:pic>
          <p:nvPicPr>
            <p:cNvPr id="1032" name="Picture 8" descr="6"/>
            <p:cNvPicPr>
              <a:picLocks noChangeAspect="1" noChangeArrowheads="1"/>
            </p:cNvPicPr>
            <p:nvPr/>
          </p:nvPicPr>
          <p:blipFill>
            <a:blip r:embed="rId7"/>
            <a:srcRect/>
            <a:stretch>
              <a:fillRect/>
            </a:stretch>
          </p:blipFill>
          <p:spPr bwMode="auto">
            <a:xfrm>
              <a:off x="7952" y="5085"/>
              <a:ext cx="2589" cy="2715"/>
            </a:xfrm>
            <a:prstGeom prst="rect">
              <a:avLst/>
            </a:prstGeom>
            <a:noFill/>
            <a:ln w="38100">
              <a:solidFill>
                <a:srgbClr val="C00000"/>
              </a:solidFill>
              <a:miter lim="800000"/>
              <a:headEnd/>
              <a:tailEnd/>
            </a:ln>
          </p:spPr>
        </p:pic>
      </p:grpSp>
      <p:pic>
        <p:nvPicPr>
          <p:cNvPr id="32" name="Picture 11" descr="7"/>
          <p:cNvPicPr>
            <a:picLocks noChangeAspect="1" noChangeArrowheads="1"/>
          </p:cNvPicPr>
          <p:nvPr/>
        </p:nvPicPr>
        <p:blipFill>
          <a:blip r:embed="rId8"/>
          <a:srcRect/>
          <a:stretch>
            <a:fillRect/>
          </a:stretch>
        </p:blipFill>
        <p:spPr bwMode="auto">
          <a:xfrm>
            <a:off x="6643702" y="1785926"/>
            <a:ext cx="1737112" cy="1905000"/>
          </a:xfrm>
          <a:prstGeom prst="rect">
            <a:avLst/>
          </a:prstGeom>
          <a:noFill/>
          <a:ln w="38100">
            <a:solidFill>
              <a:srgbClr val="C00000"/>
            </a:solidFill>
            <a:miter lim="800000"/>
            <a:headEnd/>
            <a:tailEnd/>
          </a:ln>
        </p:spPr>
      </p:pic>
      <p:pic>
        <p:nvPicPr>
          <p:cNvPr id="33" name="Picture 16" descr="12"/>
          <p:cNvPicPr>
            <a:picLocks noChangeAspect="1" noChangeArrowheads="1"/>
          </p:cNvPicPr>
          <p:nvPr/>
        </p:nvPicPr>
        <p:blipFill>
          <a:blip r:embed="rId9"/>
          <a:srcRect/>
          <a:stretch>
            <a:fillRect/>
          </a:stretch>
        </p:blipFill>
        <p:spPr bwMode="auto">
          <a:xfrm>
            <a:off x="6715140" y="4071942"/>
            <a:ext cx="1767587" cy="1905000"/>
          </a:xfrm>
          <a:prstGeom prst="rect">
            <a:avLst/>
          </a:prstGeom>
          <a:noFill/>
          <a:ln w="38100">
            <a:solidFill>
              <a:srgbClr val="C00000"/>
            </a:solid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8"/>
          <p:cNvPicPr>
            <a:picLocks noChangeAspect="1" noChangeArrowheads="1"/>
          </p:cNvPicPr>
          <p:nvPr/>
        </p:nvPicPr>
        <p:blipFill>
          <a:blip r:embed="rId2"/>
          <a:srcRect/>
          <a:stretch>
            <a:fillRect/>
          </a:stretch>
        </p:blipFill>
        <p:spPr bwMode="auto">
          <a:xfrm>
            <a:off x="285720" y="214290"/>
            <a:ext cx="1919965" cy="1920240"/>
          </a:xfrm>
          <a:prstGeom prst="rect">
            <a:avLst/>
          </a:prstGeom>
          <a:noFill/>
          <a:ln w="38100">
            <a:solidFill>
              <a:srgbClr val="C00000"/>
            </a:solidFill>
            <a:miter lim="800000"/>
            <a:headEnd/>
            <a:tailEnd/>
          </a:ln>
        </p:spPr>
      </p:pic>
      <p:pic>
        <p:nvPicPr>
          <p:cNvPr id="3" name="Picture 13" descr="9"/>
          <p:cNvPicPr>
            <a:picLocks noChangeAspect="1" noChangeArrowheads="1"/>
          </p:cNvPicPr>
          <p:nvPr/>
        </p:nvPicPr>
        <p:blipFill>
          <a:blip r:embed="rId3"/>
          <a:srcRect/>
          <a:stretch>
            <a:fillRect/>
          </a:stretch>
        </p:blipFill>
        <p:spPr bwMode="auto">
          <a:xfrm>
            <a:off x="2357422" y="214290"/>
            <a:ext cx="1767587" cy="1889760"/>
          </a:xfrm>
          <a:prstGeom prst="rect">
            <a:avLst/>
          </a:prstGeom>
          <a:noFill/>
          <a:ln w="38100">
            <a:solidFill>
              <a:srgbClr val="C00000"/>
            </a:solidFill>
            <a:miter lim="800000"/>
            <a:headEnd/>
            <a:tailEnd/>
          </a:ln>
        </p:spPr>
      </p:pic>
      <p:pic>
        <p:nvPicPr>
          <p:cNvPr id="4" name="Picture 14" descr="10"/>
          <p:cNvPicPr>
            <a:picLocks noChangeAspect="1" noChangeArrowheads="1"/>
          </p:cNvPicPr>
          <p:nvPr/>
        </p:nvPicPr>
        <p:blipFill>
          <a:blip r:embed="rId4"/>
          <a:srcRect/>
          <a:stretch>
            <a:fillRect/>
          </a:stretch>
        </p:blipFill>
        <p:spPr bwMode="auto">
          <a:xfrm>
            <a:off x="4357686" y="214290"/>
            <a:ext cx="1988536" cy="1908175"/>
          </a:xfrm>
          <a:prstGeom prst="rect">
            <a:avLst/>
          </a:prstGeom>
          <a:noFill/>
          <a:ln w="38100">
            <a:solidFill>
              <a:srgbClr val="C00000"/>
            </a:solidFill>
            <a:miter lim="800000"/>
            <a:headEnd/>
            <a:tailEnd/>
          </a:ln>
        </p:spPr>
      </p:pic>
      <p:pic>
        <p:nvPicPr>
          <p:cNvPr id="5" name="Picture 15" descr="11"/>
          <p:cNvPicPr>
            <a:picLocks noChangeAspect="1" noChangeArrowheads="1"/>
          </p:cNvPicPr>
          <p:nvPr/>
        </p:nvPicPr>
        <p:blipFill>
          <a:blip r:embed="rId5"/>
          <a:srcRect/>
          <a:stretch>
            <a:fillRect/>
          </a:stretch>
        </p:blipFill>
        <p:spPr bwMode="auto">
          <a:xfrm>
            <a:off x="6786578" y="214290"/>
            <a:ext cx="1859014" cy="1965960"/>
          </a:xfrm>
          <a:prstGeom prst="rect">
            <a:avLst/>
          </a:prstGeom>
          <a:noFill/>
          <a:ln w="38100">
            <a:solidFill>
              <a:srgbClr val="C00000"/>
            </a:solidFill>
            <a:miter lim="800000"/>
            <a:headEnd/>
            <a:tailEnd/>
          </a:ln>
        </p:spPr>
      </p:pic>
      <p:pic>
        <p:nvPicPr>
          <p:cNvPr id="6" name="Picture 23" descr="20"/>
          <p:cNvPicPr>
            <a:picLocks noChangeAspect="1" noChangeArrowheads="1"/>
          </p:cNvPicPr>
          <p:nvPr/>
        </p:nvPicPr>
        <p:blipFill>
          <a:blip r:embed="rId6"/>
          <a:srcRect/>
          <a:stretch>
            <a:fillRect/>
          </a:stretch>
        </p:blipFill>
        <p:spPr bwMode="auto">
          <a:xfrm>
            <a:off x="571472" y="2571744"/>
            <a:ext cx="1631082" cy="1714500"/>
          </a:xfrm>
          <a:prstGeom prst="rect">
            <a:avLst/>
          </a:prstGeom>
          <a:noFill/>
          <a:ln w="38100">
            <a:solidFill>
              <a:srgbClr val="C00000"/>
            </a:solidFill>
            <a:miter lim="800000"/>
            <a:headEnd/>
            <a:tailEnd/>
          </a:ln>
        </p:spPr>
      </p:pic>
      <p:pic>
        <p:nvPicPr>
          <p:cNvPr id="7" name="Picture 18" descr="17"/>
          <p:cNvPicPr>
            <a:picLocks noChangeAspect="1" noChangeArrowheads="1"/>
          </p:cNvPicPr>
          <p:nvPr/>
        </p:nvPicPr>
        <p:blipFill>
          <a:blip r:embed="rId7"/>
          <a:srcRect/>
          <a:stretch>
            <a:fillRect/>
          </a:stretch>
        </p:blipFill>
        <p:spPr bwMode="auto">
          <a:xfrm>
            <a:off x="2571736" y="2500306"/>
            <a:ext cx="1390451" cy="1714500"/>
          </a:xfrm>
          <a:prstGeom prst="rect">
            <a:avLst/>
          </a:prstGeom>
          <a:noFill/>
          <a:ln w="38100">
            <a:solidFill>
              <a:srgbClr val="C00000"/>
            </a:solidFill>
            <a:miter lim="800000"/>
            <a:headEnd/>
            <a:tailEnd/>
          </a:ln>
        </p:spPr>
      </p:pic>
      <p:pic>
        <p:nvPicPr>
          <p:cNvPr id="8" name="Picture 19" descr="13"/>
          <p:cNvPicPr>
            <a:picLocks noChangeAspect="1" noChangeArrowheads="1"/>
          </p:cNvPicPr>
          <p:nvPr/>
        </p:nvPicPr>
        <p:blipFill>
          <a:blip r:embed="rId8"/>
          <a:srcRect/>
          <a:stretch>
            <a:fillRect/>
          </a:stretch>
        </p:blipFill>
        <p:spPr bwMode="auto">
          <a:xfrm>
            <a:off x="4357686" y="2500306"/>
            <a:ext cx="1828538" cy="1744980"/>
          </a:xfrm>
          <a:prstGeom prst="rect">
            <a:avLst/>
          </a:prstGeom>
          <a:noFill/>
          <a:ln w="38100">
            <a:solidFill>
              <a:srgbClr val="C00000"/>
            </a:solidFill>
            <a:miter lim="800000"/>
            <a:headEnd/>
            <a:tailEnd/>
          </a:ln>
        </p:spPr>
      </p:pic>
      <p:pic>
        <p:nvPicPr>
          <p:cNvPr id="9" name="Picture 21" descr="18"/>
          <p:cNvPicPr>
            <a:picLocks noChangeAspect="1" noChangeArrowheads="1"/>
          </p:cNvPicPr>
          <p:nvPr/>
        </p:nvPicPr>
        <p:blipFill>
          <a:blip r:embed="rId9"/>
          <a:srcRect/>
          <a:stretch>
            <a:fillRect/>
          </a:stretch>
        </p:blipFill>
        <p:spPr bwMode="auto">
          <a:xfrm>
            <a:off x="642910" y="4572008"/>
            <a:ext cx="1292040" cy="1713865"/>
          </a:xfrm>
          <a:prstGeom prst="rect">
            <a:avLst/>
          </a:prstGeom>
          <a:noFill/>
          <a:ln w="38100">
            <a:solidFill>
              <a:srgbClr val="C00000"/>
            </a:solidFill>
            <a:miter lim="800000"/>
            <a:headEnd/>
            <a:tailEnd/>
          </a:ln>
        </p:spPr>
      </p:pic>
      <p:pic>
        <p:nvPicPr>
          <p:cNvPr id="10" name="Picture 22" descr="19"/>
          <p:cNvPicPr>
            <a:picLocks noChangeAspect="1" noChangeArrowheads="1"/>
          </p:cNvPicPr>
          <p:nvPr/>
        </p:nvPicPr>
        <p:blipFill>
          <a:blip r:embed="rId10"/>
          <a:srcRect/>
          <a:stretch>
            <a:fillRect/>
          </a:stretch>
        </p:blipFill>
        <p:spPr bwMode="auto">
          <a:xfrm>
            <a:off x="2214546" y="4500570"/>
            <a:ext cx="1472989" cy="1714500"/>
          </a:xfrm>
          <a:prstGeom prst="rect">
            <a:avLst/>
          </a:prstGeom>
          <a:noFill/>
          <a:ln w="38100">
            <a:solidFill>
              <a:srgbClr val="C00000"/>
            </a:solidFill>
            <a:miter lim="800000"/>
            <a:headEnd/>
            <a:tailEnd/>
          </a:ln>
        </p:spPr>
      </p:pic>
      <p:pic>
        <p:nvPicPr>
          <p:cNvPr id="11" name="Picture 24" descr="21"/>
          <p:cNvPicPr>
            <a:picLocks noChangeAspect="1" noChangeArrowheads="1"/>
          </p:cNvPicPr>
          <p:nvPr/>
        </p:nvPicPr>
        <p:blipFill>
          <a:blip r:embed="rId11"/>
          <a:srcRect/>
          <a:stretch>
            <a:fillRect/>
          </a:stretch>
        </p:blipFill>
        <p:spPr bwMode="auto">
          <a:xfrm>
            <a:off x="3929058" y="4500570"/>
            <a:ext cx="1438069" cy="1714500"/>
          </a:xfrm>
          <a:prstGeom prst="rect">
            <a:avLst/>
          </a:prstGeom>
          <a:noFill/>
          <a:ln w="38100">
            <a:solidFill>
              <a:srgbClr val="C00000"/>
            </a:solidFill>
            <a:miter lim="800000"/>
            <a:headEnd/>
            <a:tailEnd/>
          </a:ln>
        </p:spPr>
      </p:pic>
      <p:pic>
        <p:nvPicPr>
          <p:cNvPr id="12" name="Picture 25" descr="22"/>
          <p:cNvPicPr>
            <a:picLocks noChangeAspect="1" noChangeArrowheads="1"/>
          </p:cNvPicPr>
          <p:nvPr/>
        </p:nvPicPr>
        <p:blipFill>
          <a:blip r:embed="rId12"/>
          <a:srcRect/>
          <a:stretch>
            <a:fillRect/>
          </a:stretch>
        </p:blipFill>
        <p:spPr bwMode="auto">
          <a:xfrm>
            <a:off x="6643702" y="2500306"/>
            <a:ext cx="1672986" cy="1714500"/>
          </a:xfrm>
          <a:prstGeom prst="rect">
            <a:avLst/>
          </a:prstGeom>
          <a:noFill/>
          <a:ln w="38100">
            <a:solidFill>
              <a:srgbClr val="C00000"/>
            </a:solidFill>
            <a:miter lim="800000"/>
            <a:headEnd/>
            <a:tailEnd/>
          </a:ln>
        </p:spPr>
      </p:pic>
      <p:pic>
        <p:nvPicPr>
          <p:cNvPr id="13" name="Picture 26" descr="24"/>
          <p:cNvPicPr>
            <a:picLocks noChangeAspect="1" noChangeArrowheads="1"/>
          </p:cNvPicPr>
          <p:nvPr/>
        </p:nvPicPr>
        <p:blipFill>
          <a:blip r:embed="rId13"/>
          <a:srcRect/>
          <a:stretch>
            <a:fillRect/>
          </a:stretch>
        </p:blipFill>
        <p:spPr bwMode="auto">
          <a:xfrm>
            <a:off x="5572132" y="4500570"/>
            <a:ext cx="1496481" cy="1714500"/>
          </a:xfrm>
          <a:prstGeom prst="rect">
            <a:avLst/>
          </a:prstGeom>
          <a:noFill/>
          <a:ln w="38100">
            <a:solidFill>
              <a:srgbClr val="C00000"/>
            </a:solidFill>
            <a:miter lim="800000"/>
            <a:headEnd/>
            <a:tailEnd/>
          </a:ln>
        </p:spPr>
      </p:pic>
      <p:pic>
        <p:nvPicPr>
          <p:cNvPr id="14" name="Picture 27" descr="27"/>
          <p:cNvPicPr>
            <a:picLocks noChangeAspect="1" noChangeArrowheads="1"/>
          </p:cNvPicPr>
          <p:nvPr/>
        </p:nvPicPr>
        <p:blipFill>
          <a:blip r:embed="rId14"/>
          <a:srcRect/>
          <a:stretch>
            <a:fillRect/>
          </a:stretch>
        </p:blipFill>
        <p:spPr bwMode="auto">
          <a:xfrm>
            <a:off x="7358082" y="4500570"/>
            <a:ext cx="1513624" cy="1714500"/>
          </a:xfrm>
          <a:prstGeom prst="rect">
            <a:avLst/>
          </a:prstGeom>
          <a:noFill/>
          <a:ln w="38100">
            <a:solidFill>
              <a:srgbClr val="C00000"/>
            </a:solid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25"/>
          <p:cNvPicPr>
            <a:picLocks noChangeAspect="1" noChangeArrowheads="1"/>
          </p:cNvPicPr>
          <p:nvPr/>
        </p:nvPicPr>
        <p:blipFill>
          <a:blip r:embed="rId2"/>
          <a:srcRect/>
          <a:stretch>
            <a:fillRect/>
          </a:stretch>
        </p:blipFill>
        <p:spPr bwMode="auto">
          <a:xfrm>
            <a:off x="642910" y="285728"/>
            <a:ext cx="1714255" cy="1613535"/>
          </a:xfrm>
          <a:prstGeom prst="rect">
            <a:avLst/>
          </a:prstGeom>
          <a:noFill/>
          <a:ln w="38100">
            <a:solidFill>
              <a:srgbClr val="C00000"/>
            </a:solidFill>
            <a:miter lim="800000"/>
            <a:headEnd/>
            <a:tailEnd/>
          </a:ln>
        </p:spPr>
      </p:pic>
      <p:pic>
        <p:nvPicPr>
          <p:cNvPr id="3" name="Picture 29" descr="26"/>
          <p:cNvPicPr>
            <a:picLocks noChangeAspect="1" noChangeArrowheads="1"/>
          </p:cNvPicPr>
          <p:nvPr/>
        </p:nvPicPr>
        <p:blipFill>
          <a:blip r:embed="rId3"/>
          <a:srcRect/>
          <a:stretch>
            <a:fillRect/>
          </a:stretch>
        </p:blipFill>
        <p:spPr bwMode="auto">
          <a:xfrm>
            <a:off x="3500430" y="285728"/>
            <a:ext cx="1599971" cy="1587500"/>
          </a:xfrm>
          <a:prstGeom prst="rect">
            <a:avLst/>
          </a:prstGeom>
          <a:noFill/>
          <a:ln w="38100">
            <a:solidFill>
              <a:srgbClr val="C00000"/>
            </a:solidFill>
            <a:miter lim="800000"/>
            <a:headEnd/>
            <a:tailEnd/>
          </a:ln>
        </p:spPr>
      </p:pic>
      <p:pic>
        <p:nvPicPr>
          <p:cNvPr id="4" name="Picture 20" descr="15"/>
          <p:cNvPicPr>
            <a:picLocks noChangeAspect="1" noChangeArrowheads="1"/>
          </p:cNvPicPr>
          <p:nvPr/>
        </p:nvPicPr>
        <p:blipFill>
          <a:blip r:embed="rId4"/>
          <a:srcRect/>
          <a:stretch>
            <a:fillRect/>
          </a:stretch>
        </p:blipFill>
        <p:spPr bwMode="auto">
          <a:xfrm>
            <a:off x="6429388" y="285728"/>
            <a:ext cx="1699017" cy="1597660"/>
          </a:xfrm>
          <a:prstGeom prst="rect">
            <a:avLst/>
          </a:prstGeom>
          <a:noFill/>
          <a:ln w="38100">
            <a:solidFill>
              <a:srgbClr val="C00000"/>
            </a:solidFill>
            <a:miter lim="800000"/>
            <a:headEnd/>
            <a:tailEnd/>
          </a:ln>
        </p:spPr>
      </p:pic>
      <p:grpSp>
        <p:nvGrpSpPr>
          <p:cNvPr id="2050" name="Group 2"/>
          <p:cNvGrpSpPr>
            <a:grpSpLocks/>
          </p:cNvGrpSpPr>
          <p:nvPr/>
        </p:nvGrpSpPr>
        <p:grpSpPr bwMode="auto">
          <a:xfrm>
            <a:off x="642605" y="2214271"/>
            <a:ext cx="7145918" cy="1995488"/>
            <a:chOff x="796" y="1124"/>
            <a:chExt cx="11254" cy="3144"/>
          </a:xfrm>
        </p:grpSpPr>
        <p:pic>
          <p:nvPicPr>
            <p:cNvPr id="2051" name="Picture 3" descr="14"/>
            <p:cNvPicPr>
              <a:picLocks noChangeAspect="1" noChangeArrowheads="1"/>
            </p:cNvPicPr>
            <p:nvPr/>
          </p:nvPicPr>
          <p:blipFill>
            <a:blip r:embed="rId5"/>
            <a:srcRect/>
            <a:stretch>
              <a:fillRect/>
            </a:stretch>
          </p:blipFill>
          <p:spPr bwMode="auto">
            <a:xfrm>
              <a:off x="9122" y="1124"/>
              <a:ext cx="2928" cy="3048"/>
            </a:xfrm>
            <a:prstGeom prst="rect">
              <a:avLst/>
            </a:prstGeom>
            <a:noFill/>
            <a:ln w="38100">
              <a:solidFill>
                <a:srgbClr val="C00000"/>
              </a:solidFill>
              <a:miter lim="800000"/>
              <a:headEnd/>
              <a:tailEnd/>
            </a:ln>
          </p:spPr>
        </p:pic>
        <p:pic>
          <p:nvPicPr>
            <p:cNvPr id="2052" name="Picture 4" descr="16"/>
            <p:cNvPicPr>
              <a:picLocks noChangeAspect="1" noChangeArrowheads="1"/>
            </p:cNvPicPr>
            <p:nvPr/>
          </p:nvPicPr>
          <p:blipFill>
            <a:blip r:embed="rId6"/>
            <a:srcRect/>
            <a:stretch>
              <a:fillRect/>
            </a:stretch>
          </p:blipFill>
          <p:spPr bwMode="auto">
            <a:xfrm>
              <a:off x="4847" y="1124"/>
              <a:ext cx="3048" cy="3144"/>
            </a:xfrm>
            <a:prstGeom prst="rect">
              <a:avLst/>
            </a:prstGeom>
            <a:noFill/>
            <a:ln w="38100">
              <a:solidFill>
                <a:srgbClr val="C00000"/>
              </a:solidFill>
              <a:miter lim="800000"/>
              <a:headEnd/>
              <a:tailEnd/>
            </a:ln>
          </p:spPr>
        </p:pic>
        <p:pic>
          <p:nvPicPr>
            <p:cNvPr id="2053" name="Picture 5" descr="23"/>
            <p:cNvPicPr>
              <a:picLocks noChangeAspect="1" noChangeArrowheads="1"/>
            </p:cNvPicPr>
            <p:nvPr/>
          </p:nvPicPr>
          <p:blipFill>
            <a:blip r:embed="rId7"/>
            <a:srcRect/>
            <a:stretch>
              <a:fillRect/>
            </a:stretch>
          </p:blipFill>
          <p:spPr bwMode="auto">
            <a:xfrm>
              <a:off x="796" y="1124"/>
              <a:ext cx="2832" cy="2952"/>
            </a:xfrm>
            <a:prstGeom prst="rect">
              <a:avLst/>
            </a:prstGeom>
            <a:noFill/>
            <a:ln w="38100">
              <a:solidFill>
                <a:srgbClr val="C00000"/>
              </a:solidFill>
              <a:miter lim="800000"/>
              <a:headEnd/>
              <a:tailEnd/>
            </a:ln>
          </p:spPr>
        </p:pic>
      </p:grpSp>
      <p:sp>
        <p:nvSpPr>
          <p:cNvPr id="9" name="Rectangle 2"/>
          <p:cNvSpPr>
            <a:spLocks noChangeArrowheads="1"/>
          </p:cNvSpPr>
          <p:nvPr/>
        </p:nvSpPr>
        <p:spPr bwMode="auto">
          <a:xfrm>
            <a:off x="357158" y="4572008"/>
            <a:ext cx="8643998" cy="1323439"/>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Le parole onomatopeiche utilizzate nei fumetti possono essere suddivise in tre gruppi: parole che derivano da </a:t>
            </a:r>
            <a:r>
              <a:rPr lang="it-IT" sz="1600" b="1" dirty="0" smtClean="0">
                <a:latin typeface="Times New Roman" pitchFamily="18" charset="0"/>
                <a:cs typeface="Times New Roman" pitchFamily="18" charset="0"/>
              </a:rPr>
              <a:t>termini italiani</a:t>
            </a:r>
            <a:r>
              <a:rPr lang="it-IT" sz="1600" dirty="0" smtClean="0">
                <a:latin typeface="Times New Roman" pitchFamily="18" charset="0"/>
                <a:cs typeface="Times New Roman" pitchFamily="18" charset="0"/>
              </a:rPr>
              <a:t>; parole che derivano da </a:t>
            </a:r>
            <a:r>
              <a:rPr lang="it-IT" sz="1600" b="1" dirty="0" smtClean="0">
                <a:latin typeface="Times New Roman" pitchFamily="18" charset="0"/>
                <a:cs typeface="Times New Roman" pitchFamily="18" charset="0"/>
              </a:rPr>
              <a:t>termini inglesi</a:t>
            </a:r>
            <a:r>
              <a:rPr lang="it-IT" sz="1600" dirty="0" smtClean="0">
                <a:latin typeface="Times New Roman" pitchFamily="18" charset="0"/>
                <a:cs typeface="Times New Roman" pitchFamily="18" charset="0"/>
              </a:rPr>
              <a:t>; parole che riproducono semplicemente </a:t>
            </a:r>
            <a:r>
              <a:rPr lang="it-IT" sz="1600" b="1" dirty="0" smtClean="0">
                <a:latin typeface="Times New Roman" pitchFamily="18" charset="0"/>
                <a:cs typeface="Times New Roman" pitchFamily="18" charset="0"/>
              </a:rPr>
              <a:t>un rumore o un suono</a:t>
            </a:r>
            <a:r>
              <a:rPr lang="it-IT" sz="1600" dirty="0" smtClean="0">
                <a:latin typeface="Times New Roman" pitchFamily="18" charset="0"/>
                <a:cs typeface="Times New Roman" pitchFamily="18" charset="0"/>
              </a:rPr>
              <a:t>. Completa la seguente tabella inserendo le parole onomatopeiche presenti nelle vignette precedenti. Per verificarne la derivazione, dovrai servirti di un vocabolario di italiano e di uno d’inglese. L’esercizio è già avviato.</a:t>
            </a:r>
            <a:endParaRPr lang="it-IT" sz="1600"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000100" y="142852"/>
          <a:ext cx="6830660" cy="6444000"/>
        </p:xfrm>
        <a:graphic>
          <a:graphicData uri="http://schemas.openxmlformats.org/drawingml/2006/table">
            <a:tbl>
              <a:tblPr/>
              <a:tblGrid>
                <a:gridCol w="841852"/>
                <a:gridCol w="1090798"/>
                <a:gridCol w="1090093"/>
                <a:gridCol w="716261"/>
                <a:gridCol w="3091656"/>
              </a:tblGrid>
              <a:tr h="402750">
                <a:tc>
                  <a:txBody>
                    <a:bodyPr/>
                    <a:lstStyle/>
                    <a:p>
                      <a:pPr algn="ctr">
                        <a:spcAft>
                          <a:spcPts val="0"/>
                        </a:spcAft>
                      </a:pPr>
                      <a:r>
                        <a:rPr lang="it-IT" sz="800" b="1" dirty="0">
                          <a:latin typeface="Times New Roman"/>
                          <a:ea typeface="Times New Roman"/>
                          <a:cs typeface="Times New Roman"/>
                        </a:rPr>
                        <a:t>Parola</a:t>
                      </a:r>
                      <a:endParaRPr lang="it-IT" sz="800" b="1" dirty="0">
                        <a:latin typeface="Calibri"/>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800" b="1" dirty="0">
                          <a:latin typeface="Times New Roman"/>
                          <a:ea typeface="Times New Roman"/>
                          <a:cs typeface="Times New Roman"/>
                        </a:rPr>
                        <a:t>Derivazione</a:t>
                      </a:r>
                    </a:p>
                    <a:p>
                      <a:pPr algn="ctr">
                        <a:spcAft>
                          <a:spcPts val="0"/>
                        </a:spcAft>
                      </a:pPr>
                      <a:r>
                        <a:rPr lang="it-IT" sz="800" b="1" dirty="0" smtClean="0">
                          <a:latin typeface="Times New Roman"/>
                          <a:ea typeface="Times New Roman"/>
                          <a:cs typeface="Times New Roman"/>
                        </a:rPr>
                        <a:t>dall’italiano</a:t>
                      </a:r>
                      <a:endParaRPr lang="it-IT" sz="800" b="1"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800" b="1" dirty="0">
                          <a:latin typeface="Times New Roman"/>
                          <a:ea typeface="Times New Roman"/>
                          <a:cs typeface="Times New Roman"/>
                        </a:rPr>
                        <a:t>Derivazione dall’inglese</a:t>
                      </a: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800" b="1" dirty="0">
                          <a:latin typeface="Times New Roman"/>
                          <a:ea typeface="Times New Roman"/>
                          <a:cs typeface="Times New Roman"/>
                        </a:rPr>
                        <a:t>Riproduzione del suono</a:t>
                      </a: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800" b="1" dirty="0">
                          <a:latin typeface="Times New Roman"/>
                          <a:ea typeface="Times New Roman"/>
                          <a:cs typeface="Times New Roman"/>
                        </a:rPr>
                        <a:t>Significato</a:t>
                      </a:r>
                      <a:endParaRPr lang="it-IT" sz="800" b="1" dirty="0">
                        <a:latin typeface="Calibri"/>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02750">
                <a:tc>
                  <a:txBody>
                    <a:bodyPr/>
                    <a:lstStyle/>
                    <a:p>
                      <a:pPr algn="just">
                        <a:spcAft>
                          <a:spcPts val="0"/>
                        </a:spcAft>
                      </a:pPr>
                      <a:r>
                        <a:rPr lang="it-IT" sz="800" dirty="0" err="1">
                          <a:latin typeface="Times New Roman"/>
                          <a:ea typeface="Times New Roman"/>
                          <a:cs typeface="Times New Roman"/>
                        </a:rPr>
                        <a:t>frush</a:t>
                      </a:r>
                      <a:endParaRPr lang="it-IT" sz="800" dirty="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it-IT" sz="800" dirty="0">
                          <a:latin typeface="Times New Roman"/>
                          <a:ea typeface="Times New Roman"/>
                          <a:cs typeface="Times New Roman"/>
                        </a:rPr>
                        <a:t>fruscio</a:t>
                      </a: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it-IT" sz="800" dirty="0">
                          <a:latin typeface="Times New Roman"/>
                          <a:ea typeface="Times New Roman"/>
                          <a:cs typeface="Times New Roman"/>
                        </a:rPr>
                        <a:t>Rumore prodotto dallo sfregamento di tessuti (il personaggio ha i guanti)</a:t>
                      </a: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r>
                        <a:rPr lang="en-GB" sz="800">
                          <a:latin typeface="Times New Roman"/>
                          <a:ea typeface="Times New Roman"/>
                          <a:cs typeface="Times New Roman"/>
                        </a:rPr>
                        <a:t>tap</a:t>
                      </a: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GB"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GB" sz="800" dirty="0">
                          <a:latin typeface="Times New Roman"/>
                          <a:ea typeface="Times New Roman"/>
                          <a:cs typeface="Times New Roman"/>
                        </a:rPr>
                        <a:t>To tap</a:t>
                      </a: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GB"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it-IT" sz="800">
                          <a:latin typeface="Times New Roman"/>
                          <a:ea typeface="Times New Roman"/>
                          <a:cs typeface="Times New Roman"/>
                        </a:rPr>
                        <a:t>Battere, bussare, picchiettare</a:t>
                      </a: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r>
                        <a:rPr lang="it-IT" sz="800">
                          <a:latin typeface="Times New Roman"/>
                          <a:ea typeface="Times New Roman"/>
                          <a:cs typeface="Times New Roman"/>
                        </a:rPr>
                        <a:t>Toc, toc</a:t>
                      </a: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it-IT" sz="800">
                          <a:latin typeface="Times New Roman"/>
                          <a:ea typeface="Times New Roman"/>
                          <a:cs typeface="Times New Roman"/>
                        </a:rPr>
                        <a:t>           X</a:t>
                      </a: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it-IT" sz="800">
                          <a:latin typeface="Times New Roman"/>
                          <a:ea typeface="Times New Roman"/>
                          <a:cs typeface="Times New Roman"/>
                        </a:rPr>
                        <a:t>Suono prodotto dal bussare</a:t>
                      </a: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dirty="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375">
                <a:tc>
                  <a:txBody>
                    <a:bodyPr/>
                    <a:lstStyle/>
                    <a:p>
                      <a:pPr algn="just">
                        <a:spcAft>
                          <a:spcPts val="0"/>
                        </a:spcAft>
                      </a:pPr>
                      <a:endParaRPr lang="it-IT" sz="800">
                        <a:latin typeface="Times New Roman"/>
                        <a:ea typeface="Times New Roman"/>
                        <a:cs typeface="Times New Roman"/>
                      </a:endParaRPr>
                    </a:p>
                  </a:txBody>
                  <a:tcPr marL="48916" marR="48916"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800" dirty="0">
                        <a:latin typeface="Times New Roman"/>
                        <a:ea typeface="Times New Roman"/>
                        <a:cs typeface="Times New Roman"/>
                      </a:endParaRPr>
                    </a:p>
                  </a:txBody>
                  <a:tcPr marL="48916" marR="48916"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4"/>
          <p:cNvSpPr txBox="1">
            <a:spLocks/>
          </p:cNvSpPr>
          <p:nvPr/>
        </p:nvSpPr>
        <p:spPr>
          <a:xfrm>
            <a:off x="301752" y="457200"/>
            <a:ext cx="8686800" cy="841248"/>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3600" b="1" i="0" u="none" strike="noStrike" kern="1200" cap="all" spc="0" normalizeH="0" baseline="0" noProof="0" smtClean="0">
                <a:ln>
                  <a:noFill/>
                </a:ln>
                <a:solidFill>
                  <a:schemeClr val="tx2"/>
                </a:solidFill>
                <a:effectLst>
                  <a:reflection blurRad="12700" stA="48000" endA="300" endPos="55000" dir="5400000" sy="-90000" algn="bl" rotWithShape="0"/>
                </a:effectLst>
                <a:uLnTx/>
                <a:uFillTx/>
                <a:latin typeface="+mj-lt"/>
                <a:ea typeface="+mj-ea"/>
                <a:cs typeface="+mj-cs"/>
              </a:rPr>
              <a:t/>
            </a:r>
            <a:br>
              <a:rPr kumimoji="0" lang="it-IT" sz="3600" b="1" i="0" u="none" strike="noStrike" kern="1200" cap="all" spc="0" normalizeH="0" baseline="0" noProof="0" smtClean="0">
                <a:ln>
                  <a:noFill/>
                </a:ln>
                <a:solidFill>
                  <a:schemeClr val="tx2"/>
                </a:solidFill>
                <a:effectLst>
                  <a:reflection blurRad="12700" stA="48000" endA="300" endPos="55000" dir="5400000" sy="-90000" algn="bl" rotWithShape="0"/>
                </a:effectLst>
                <a:uLnTx/>
                <a:uFillTx/>
                <a:latin typeface="+mj-lt"/>
                <a:ea typeface="+mj-ea"/>
                <a:cs typeface="+mj-cs"/>
              </a:rPr>
            </a:br>
            <a:endParaRPr kumimoji="0" lang="it-IT"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3" name="Rectangle 3"/>
          <p:cNvSpPr>
            <a:spLocks noChangeArrowheads="1"/>
          </p:cNvSpPr>
          <p:nvPr/>
        </p:nvSpPr>
        <p:spPr bwMode="auto">
          <a:xfrm>
            <a:off x="2357422" y="2571744"/>
            <a:ext cx="4357686"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Prima  del  fumetto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4282" y="142852"/>
            <a:ext cx="8643998"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Come al solito, ricercate sui fumetti delle vignette in cui sono presenti parole onomatopeiche, dividetele in tre gruppi a seconda della derivazione e archiviate il materiale.</a:t>
            </a:r>
            <a:endParaRPr lang="it-IT" sz="1600" dirty="0">
              <a:latin typeface="Times New Roman" pitchFamily="18" charset="0"/>
              <a:cs typeface="Times New Roman" pitchFamily="18" charset="0"/>
            </a:endParaRPr>
          </a:p>
        </p:txBody>
      </p:sp>
      <p:sp>
        <p:nvSpPr>
          <p:cNvPr id="3" name="Rectangle 2"/>
          <p:cNvSpPr>
            <a:spLocks noChangeArrowheads="1"/>
          </p:cNvSpPr>
          <p:nvPr/>
        </p:nvSpPr>
        <p:spPr bwMode="auto">
          <a:xfrm>
            <a:off x="214282" y="928670"/>
            <a:ext cx="8643998" cy="830997"/>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Nelle nuvolette che ti proponiamo sono state cancellate le parole che producono i suoni e i rumori. Prova ad inserirle tu, facendole derivare da verbi italiani o inglesi o riproducendo i rumori. Ricordati di usare una grafica adeguata.</a:t>
            </a:r>
            <a:endParaRPr lang="it-IT" sz="1600" dirty="0">
              <a:latin typeface="Times New Roman" pitchFamily="18" charset="0"/>
              <a:cs typeface="Times New Roman" pitchFamily="18" charset="0"/>
            </a:endParaRPr>
          </a:p>
        </p:txBody>
      </p:sp>
      <p:pic>
        <p:nvPicPr>
          <p:cNvPr id="17" name="Picture 3" descr="17"/>
          <p:cNvPicPr>
            <a:picLocks noChangeAspect="1" noChangeArrowheads="1"/>
          </p:cNvPicPr>
          <p:nvPr/>
        </p:nvPicPr>
        <p:blipFill>
          <a:blip r:embed="rId2"/>
          <a:srcRect/>
          <a:stretch>
            <a:fillRect/>
          </a:stretch>
        </p:blipFill>
        <p:spPr bwMode="auto">
          <a:xfrm>
            <a:off x="357158" y="2000240"/>
            <a:ext cx="2514476" cy="1485773"/>
          </a:xfrm>
          <a:prstGeom prst="rect">
            <a:avLst/>
          </a:prstGeom>
          <a:noFill/>
          <a:ln w="38100">
            <a:solidFill>
              <a:srgbClr val="C00000"/>
            </a:solidFill>
            <a:miter lim="800000"/>
            <a:headEnd/>
            <a:tailEnd/>
          </a:ln>
        </p:spPr>
      </p:pic>
      <p:pic>
        <p:nvPicPr>
          <p:cNvPr id="18" name="Picture 4" descr="18"/>
          <p:cNvPicPr>
            <a:picLocks noChangeAspect="1" noChangeArrowheads="1"/>
          </p:cNvPicPr>
          <p:nvPr/>
        </p:nvPicPr>
        <p:blipFill>
          <a:blip r:embed="rId3"/>
          <a:srcRect/>
          <a:stretch>
            <a:fillRect/>
          </a:stretch>
        </p:blipFill>
        <p:spPr bwMode="auto">
          <a:xfrm>
            <a:off x="3286116" y="2000240"/>
            <a:ext cx="1429315" cy="1485773"/>
          </a:xfrm>
          <a:prstGeom prst="rect">
            <a:avLst/>
          </a:prstGeom>
          <a:noFill/>
          <a:ln w="38100">
            <a:solidFill>
              <a:srgbClr val="C00000"/>
            </a:solidFill>
            <a:miter lim="800000"/>
            <a:headEnd/>
            <a:tailEnd/>
          </a:ln>
        </p:spPr>
      </p:pic>
      <p:pic>
        <p:nvPicPr>
          <p:cNvPr id="19" name="Picture 5" descr="19"/>
          <p:cNvPicPr>
            <a:picLocks noChangeAspect="1" noChangeArrowheads="1"/>
          </p:cNvPicPr>
          <p:nvPr/>
        </p:nvPicPr>
        <p:blipFill>
          <a:blip r:embed="rId4"/>
          <a:srcRect/>
          <a:stretch>
            <a:fillRect/>
          </a:stretch>
        </p:blipFill>
        <p:spPr bwMode="auto">
          <a:xfrm>
            <a:off x="5000628" y="2000240"/>
            <a:ext cx="1776007" cy="1490218"/>
          </a:xfrm>
          <a:prstGeom prst="rect">
            <a:avLst/>
          </a:prstGeom>
          <a:noFill/>
          <a:ln w="38100">
            <a:solidFill>
              <a:srgbClr val="C00000"/>
            </a:solidFill>
            <a:miter lim="800000"/>
            <a:headEnd/>
            <a:tailEnd/>
          </a:ln>
        </p:spPr>
      </p:pic>
      <p:pic>
        <p:nvPicPr>
          <p:cNvPr id="20" name="Picture 9" descr="23"/>
          <p:cNvPicPr>
            <a:picLocks noChangeAspect="1" noChangeArrowheads="1"/>
          </p:cNvPicPr>
          <p:nvPr/>
        </p:nvPicPr>
        <p:blipFill>
          <a:blip r:embed="rId5"/>
          <a:srcRect/>
          <a:stretch>
            <a:fillRect/>
          </a:stretch>
        </p:blipFill>
        <p:spPr bwMode="auto">
          <a:xfrm>
            <a:off x="7000892" y="1928802"/>
            <a:ext cx="1943004" cy="1801341"/>
          </a:xfrm>
          <a:prstGeom prst="rect">
            <a:avLst/>
          </a:prstGeom>
          <a:noFill/>
          <a:ln w="38100">
            <a:solidFill>
              <a:srgbClr val="C00000"/>
            </a:solidFill>
            <a:miter lim="800000"/>
            <a:headEnd/>
            <a:tailEnd/>
          </a:ln>
        </p:spPr>
      </p:pic>
      <p:pic>
        <p:nvPicPr>
          <p:cNvPr id="21" name="Picture 6" descr="20"/>
          <p:cNvPicPr>
            <a:picLocks noChangeAspect="1" noChangeArrowheads="1"/>
          </p:cNvPicPr>
          <p:nvPr/>
        </p:nvPicPr>
        <p:blipFill>
          <a:blip r:embed="rId6"/>
          <a:srcRect/>
          <a:stretch>
            <a:fillRect/>
          </a:stretch>
        </p:blipFill>
        <p:spPr bwMode="auto">
          <a:xfrm>
            <a:off x="6072198" y="4143380"/>
            <a:ext cx="2857359" cy="1756895"/>
          </a:xfrm>
          <a:prstGeom prst="rect">
            <a:avLst/>
          </a:prstGeom>
          <a:noFill/>
          <a:ln w="38100">
            <a:solidFill>
              <a:srgbClr val="C00000"/>
            </a:solidFill>
            <a:miter lim="800000"/>
            <a:headEnd/>
            <a:tailEnd/>
          </a:ln>
        </p:spPr>
      </p:pic>
      <p:pic>
        <p:nvPicPr>
          <p:cNvPr id="22" name="Picture 12" descr="26"/>
          <p:cNvPicPr>
            <a:picLocks noChangeAspect="1" noChangeArrowheads="1"/>
          </p:cNvPicPr>
          <p:nvPr/>
        </p:nvPicPr>
        <p:blipFill>
          <a:blip r:embed="rId7"/>
          <a:srcRect/>
          <a:stretch>
            <a:fillRect/>
          </a:stretch>
        </p:blipFill>
        <p:spPr bwMode="auto">
          <a:xfrm>
            <a:off x="4143372" y="4071942"/>
            <a:ext cx="1629330" cy="1867376"/>
          </a:xfrm>
          <a:prstGeom prst="rect">
            <a:avLst/>
          </a:prstGeom>
          <a:noFill/>
          <a:ln w="38100">
            <a:solidFill>
              <a:srgbClr val="C00000"/>
            </a:solidFill>
            <a:miter lim="800000"/>
            <a:headEnd/>
            <a:tailEnd/>
          </a:ln>
        </p:spPr>
      </p:pic>
      <p:pic>
        <p:nvPicPr>
          <p:cNvPr id="23" name="Picture 7" descr="21"/>
          <p:cNvPicPr>
            <a:picLocks noChangeAspect="1" noChangeArrowheads="1"/>
          </p:cNvPicPr>
          <p:nvPr/>
        </p:nvPicPr>
        <p:blipFill>
          <a:blip r:embed="rId8"/>
          <a:srcRect/>
          <a:stretch>
            <a:fillRect/>
          </a:stretch>
        </p:blipFill>
        <p:spPr bwMode="auto">
          <a:xfrm>
            <a:off x="214282" y="4214818"/>
            <a:ext cx="1622345" cy="1714354"/>
          </a:xfrm>
          <a:prstGeom prst="rect">
            <a:avLst/>
          </a:prstGeom>
          <a:noFill/>
          <a:ln w="38100">
            <a:solidFill>
              <a:srgbClr val="C00000"/>
            </a:solidFill>
            <a:miter lim="800000"/>
            <a:headEnd/>
            <a:tailEnd/>
          </a:ln>
        </p:spPr>
      </p:pic>
      <p:pic>
        <p:nvPicPr>
          <p:cNvPr id="24" name="Picture 14" descr="28"/>
          <p:cNvPicPr>
            <a:picLocks noChangeAspect="1" noChangeArrowheads="1"/>
          </p:cNvPicPr>
          <p:nvPr/>
        </p:nvPicPr>
        <p:blipFill>
          <a:blip r:embed="rId9"/>
          <a:srcRect/>
          <a:stretch>
            <a:fillRect/>
          </a:stretch>
        </p:blipFill>
        <p:spPr bwMode="auto">
          <a:xfrm>
            <a:off x="2143108" y="4071942"/>
            <a:ext cx="1732195" cy="1918806"/>
          </a:xfrm>
          <a:prstGeom prst="rect">
            <a:avLst/>
          </a:prstGeom>
          <a:noFill/>
          <a:ln w="38100">
            <a:solidFill>
              <a:srgbClr val="C00000"/>
            </a:solid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24"/>
          <p:cNvPicPr>
            <a:picLocks noChangeAspect="1" noChangeArrowheads="1"/>
          </p:cNvPicPr>
          <p:nvPr/>
        </p:nvPicPr>
        <p:blipFill>
          <a:blip r:embed="rId2"/>
          <a:srcRect/>
          <a:stretch>
            <a:fillRect/>
          </a:stretch>
        </p:blipFill>
        <p:spPr bwMode="auto">
          <a:xfrm>
            <a:off x="214282" y="142852"/>
            <a:ext cx="2285887" cy="1796897"/>
          </a:xfrm>
          <a:prstGeom prst="rect">
            <a:avLst/>
          </a:prstGeom>
          <a:noFill/>
          <a:ln w="38100">
            <a:solidFill>
              <a:srgbClr val="C00000"/>
            </a:solidFill>
            <a:miter lim="800000"/>
            <a:headEnd/>
            <a:tailEnd/>
          </a:ln>
        </p:spPr>
      </p:pic>
      <p:pic>
        <p:nvPicPr>
          <p:cNvPr id="16" name="Picture 8" descr="22"/>
          <p:cNvPicPr>
            <a:picLocks noChangeAspect="1" noChangeArrowheads="1"/>
          </p:cNvPicPr>
          <p:nvPr/>
        </p:nvPicPr>
        <p:blipFill>
          <a:blip r:embed="rId3"/>
          <a:srcRect/>
          <a:stretch>
            <a:fillRect/>
          </a:stretch>
        </p:blipFill>
        <p:spPr bwMode="auto">
          <a:xfrm>
            <a:off x="2714612" y="142852"/>
            <a:ext cx="1700446" cy="1828644"/>
          </a:xfrm>
          <a:prstGeom prst="rect">
            <a:avLst/>
          </a:prstGeom>
          <a:noFill/>
          <a:ln w="38100">
            <a:solidFill>
              <a:srgbClr val="C00000"/>
            </a:solidFill>
            <a:miter lim="800000"/>
            <a:headEnd/>
            <a:tailEnd/>
          </a:ln>
        </p:spPr>
      </p:pic>
      <p:pic>
        <p:nvPicPr>
          <p:cNvPr id="17" name="Picture 11" descr="25"/>
          <p:cNvPicPr>
            <a:picLocks noChangeAspect="1" noChangeArrowheads="1"/>
          </p:cNvPicPr>
          <p:nvPr/>
        </p:nvPicPr>
        <p:blipFill>
          <a:blip r:embed="rId4"/>
          <a:srcRect/>
          <a:stretch>
            <a:fillRect/>
          </a:stretch>
        </p:blipFill>
        <p:spPr bwMode="auto">
          <a:xfrm>
            <a:off x="4714876" y="142852"/>
            <a:ext cx="1996341" cy="1906107"/>
          </a:xfrm>
          <a:prstGeom prst="rect">
            <a:avLst/>
          </a:prstGeom>
          <a:noFill/>
          <a:ln w="38100">
            <a:solidFill>
              <a:srgbClr val="C00000"/>
            </a:solidFill>
            <a:miter lim="800000"/>
            <a:headEnd/>
            <a:tailEnd/>
          </a:ln>
        </p:spPr>
      </p:pic>
      <p:pic>
        <p:nvPicPr>
          <p:cNvPr id="18" name="Picture 13" descr="27"/>
          <p:cNvPicPr>
            <a:picLocks noChangeAspect="1" noChangeArrowheads="1"/>
          </p:cNvPicPr>
          <p:nvPr/>
        </p:nvPicPr>
        <p:blipFill>
          <a:blip r:embed="rId5"/>
          <a:srcRect/>
          <a:stretch>
            <a:fillRect/>
          </a:stretch>
        </p:blipFill>
        <p:spPr bwMode="auto">
          <a:xfrm>
            <a:off x="6929454" y="142852"/>
            <a:ext cx="1976657" cy="1861026"/>
          </a:xfrm>
          <a:prstGeom prst="rect">
            <a:avLst/>
          </a:prstGeom>
          <a:noFill/>
          <a:ln w="38100">
            <a:solidFill>
              <a:srgbClr val="C00000"/>
            </a:solidFill>
            <a:miter lim="800000"/>
            <a:headEnd/>
            <a:tailEnd/>
          </a:ln>
        </p:spPr>
      </p:pic>
      <p:pic>
        <p:nvPicPr>
          <p:cNvPr id="56341" name="Picture 21" descr="34"/>
          <p:cNvPicPr>
            <a:picLocks noChangeAspect="1" noChangeArrowheads="1"/>
          </p:cNvPicPr>
          <p:nvPr/>
        </p:nvPicPr>
        <p:blipFill>
          <a:blip r:embed="rId6"/>
          <a:srcRect/>
          <a:stretch>
            <a:fillRect/>
          </a:stretch>
        </p:blipFill>
        <p:spPr bwMode="auto">
          <a:xfrm>
            <a:off x="2928926" y="4357694"/>
            <a:ext cx="1955165" cy="2400396"/>
          </a:xfrm>
          <a:prstGeom prst="rect">
            <a:avLst/>
          </a:prstGeom>
          <a:noFill/>
          <a:ln w="38100">
            <a:solidFill>
              <a:srgbClr val="C00000"/>
            </a:solidFill>
            <a:miter lim="800000"/>
            <a:headEnd/>
            <a:tailEnd/>
          </a:ln>
        </p:spPr>
      </p:pic>
      <p:pic>
        <p:nvPicPr>
          <p:cNvPr id="26" name="Picture 16" descr="29"/>
          <p:cNvPicPr>
            <a:picLocks noChangeAspect="1" noChangeArrowheads="1"/>
          </p:cNvPicPr>
          <p:nvPr/>
        </p:nvPicPr>
        <p:blipFill>
          <a:blip r:embed="rId7"/>
          <a:srcRect/>
          <a:stretch>
            <a:fillRect/>
          </a:stretch>
        </p:blipFill>
        <p:spPr bwMode="auto">
          <a:xfrm>
            <a:off x="214282" y="2214554"/>
            <a:ext cx="1891665" cy="1988899"/>
          </a:xfrm>
          <a:prstGeom prst="rect">
            <a:avLst/>
          </a:prstGeom>
          <a:noFill/>
          <a:ln w="38100">
            <a:solidFill>
              <a:srgbClr val="C00000"/>
            </a:solidFill>
            <a:miter lim="800000"/>
            <a:headEnd/>
            <a:tailEnd/>
          </a:ln>
        </p:spPr>
      </p:pic>
      <p:pic>
        <p:nvPicPr>
          <p:cNvPr id="27" name="Picture 17" descr="30"/>
          <p:cNvPicPr>
            <a:picLocks noChangeAspect="1" noChangeArrowheads="1"/>
          </p:cNvPicPr>
          <p:nvPr/>
        </p:nvPicPr>
        <p:blipFill>
          <a:blip r:embed="rId8"/>
          <a:srcRect/>
          <a:stretch>
            <a:fillRect/>
          </a:stretch>
        </p:blipFill>
        <p:spPr bwMode="auto">
          <a:xfrm>
            <a:off x="2285984" y="2214554"/>
            <a:ext cx="2636520" cy="2027001"/>
          </a:xfrm>
          <a:prstGeom prst="rect">
            <a:avLst/>
          </a:prstGeom>
          <a:noFill/>
          <a:ln w="38100">
            <a:solidFill>
              <a:srgbClr val="C00000"/>
            </a:solidFill>
            <a:miter lim="800000"/>
            <a:headEnd/>
            <a:tailEnd/>
          </a:ln>
        </p:spPr>
      </p:pic>
      <p:pic>
        <p:nvPicPr>
          <p:cNvPr id="28" name="Picture 18" descr="31"/>
          <p:cNvPicPr>
            <a:picLocks noChangeAspect="1" noChangeArrowheads="1"/>
          </p:cNvPicPr>
          <p:nvPr/>
        </p:nvPicPr>
        <p:blipFill>
          <a:blip r:embed="rId9"/>
          <a:srcRect/>
          <a:stretch>
            <a:fillRect/>
          </a:stretch>
        </p:blipFill>
        <p:spPr bwMode="auto">
          <a:xfrm>
            <a:off x="6858016" y="3857628"/>
            <a:ext cx="2167255" cy="2743310"/>
          </a:xfrm>
          <a:prstGeom prst="rect">
            <a:avLst/>
          </a:prstGeom>
          <a:noFill/>
          <a:ln w="38100">
            <a:solidFill>
              <a:srgbClr val="C00000"/>
            </a:solidFill>
            <a:miter lim="800000"/>
            <a:headEnd/>
            <a:tailEnd/>
          </a:ln>
        </p:spPr>
      </p:pic>
      <p:pic>
        <p:nvPicPr>
          <p:cNvPr id="29" name="Picture 19" descr="32"/>
          <p:cNvPicPr>
            <a:picLocks noChangeAspect="1" noChangeArrowheads="1"/>
          </p:cNvPicPr>
          <p:nvPr/>
        </p:nvPicPr>
        <p:blipFill>
          <a:blip r:embed="rId10"/>
          <a:srcRect/>
          <a:stretch>
            <a:fillRect/>
          </a:stretch>
        </p:blipFill>
        <p:spPr bwMode="auto">
          <a:xfrm>
            <a:off x="142844" y="4429132"/>
            <a:ext cx="2514600" cy="2257515"/>
          </a:xfrm>
          <a:prstGeom prst="rect">
            <a:avLst/>
          </a:prstGeom>
          <a:noFill/>
          <a:ln w="38100">
            <a:solidFill>
              <a:srgbClr val="C00000"/>
            </a:solidFill>
            <a:miter lim="800000"/>
            <a:headEnd/>
            <a:tailEnd/>
          </a:ln>
        </p:spPr>
      </p:pic>
      <p:pic>
        <p:nvPicPr>
          <p:cNvPr id="30" name="Picture 20" descr="33"/>
          <p:cNvPicPr>
            <a:picLocks noChangeAspect="1" noChangeArrowheads="1"/>
          </p:cNvPicPr>
          <p:nvPr/>
        </p:nvPicPr>
        <p:blipFill>
          <a:blip r:embed="rId11"/>
          <a:srcRect/>
          <a:stretch>
            <a:fillRect/>
          </a:stretch>
        </p:blipFill>
        <p:spPr bwMode="auto">
          <a:xfrm>
            <a:off x="5143504" y="2214554"/>
            <a:ext cx="1600200" cy="2789031"/>
          </a:xfrm>
          <a:prstGeom prst="rect">
            <a:avLst/>
          </a:prstGeom>
          <a:noFill/>
          <a:ln w="38100">
            <a:solidFill>
              <a:srgbClr val="C00000"/>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285860"/>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I segni convenzionali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ttangolo 2"/>
          <p:cNvSpPr/>
          <p:nvPr/>
        </p:nvSpPr>
        <p:spPr>
          <a:xfrm>
            <a:off x="2214546" y="2643182"/>
            <a:ext cx="4643470" cy="830997"/>
          </a:xfrm>
          <a:prstGeom prst="rect">
            <a:avLst/>
          </a:prstGeom>
          <a:solidFill>
            <a:schemeClr val="accent1"/>
          </a:solidFill>
          <a:ln>
            <a:solidFill>
              <a:schemeClr val="tx1"/>
            </a:solidFill>
          </a:ln>
        </p:spPr>
        <p:txBody>
          <a:bodyPr wrap="square">
            <a:spAutoFit/>
          </a:bodyPr>
          <a:lstStyle/>
          <a:p>
            <a:pPr algn="just"/>
            <a:r>
              <a:rPr lang="it-IT" sz="1600" dirty="0" smtClean="0">
                <a:latin typeface="Times New Roman" pitchFamily="18" charset="0"/>
                <a:cs typeface="Times New Roman" pitchFamily="18" charset="0"/>
              </a:rPr>
              <a:t>Nei fumetti puoi trovare anche delle immagini o dei simboli che servono a rappresentare pensieri, stati d'animo, sensazioni  </a:t>
            </a:r>
            <a:r>
              <a:rPr lang="it-IT" sz="1600" dirty="0" err="1" smtClean="0">
                <a:latin typeface="Times New Roman" pitchFamily="18" charset="0"/>
                <a:cs typeface="Times New Roman" pitchFamily="18" charset="0"/>
              </a:rPr>
              <a:t>ecc…</a:t>
            </a:r>
            <a:r>
              <a:rPr lang="it-IT" sz="1600" dirty="0" smtClean="0">
                <a:latin typeface="Times New Roman" pitchFamily="18" charset="0"/>
                <a:cs typeface="Times New Roman" pitchFamily="18" charset="0"/>
              </a:rPr>
              <a:t>  </a:t>
            </a:r>
            <a:endParaRPr lang="it-IT" sz="16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4282" y="285728"/>
            <a:ext cx="8572560"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Ti proponiamo una serie di vignette in cui sono presenti segni convenzionali, spiegane il significato.</a:t>
            </a:r>
            <a:endParaRPr lang="it-IT" sz="1600" dirty="0">
              <a:latin typeface="Times New Roman" pitchFamily="18" charset="0"/>
              <a:cs typeface="Times New Roman" pitchFamily="18" charset="0"/>
            </a:endParaRPr>
          </a:p>
        </p:txBody>
      </p:sp>
      <p:pic>
        <p:nvPicPr>
          <p:cNvPr id="1028" name="Picture 4" descr="2"/>
          <p:cNvPicPr>
            <a:picLocks noChangeAspect="1" noChangeArrowheads="1"/>
          </p:cNvPicPr>
          <p:nvPr/>
        </p:nvPicPr>
        <p:blipFill>
          <a:blip r:embed="rId2"/>
          <a:srcRect/>
          <a:stretch>
            <a:fillRect/>
          </a:stretch>
        </p:blipFill>
        <p:spPr bwMode="auto">
          <a:xfrm>
            <a:off x="5143504" y="857232"/>
            <a:ext cx="2779453" cy="2128837"/>
          </a:xfrm>
          <a:prstGeom prst="rect">
            <a:avLst/>
          </a:prstGeom>
          <a:noFill/>
          <a:ln w="38100">
            <a:solidFill>
              <a:srgbClr val="C00000"/>
            </a:solidFill>
            <a:miter lim="800000"/>
            <a:headEnd/>
            <a:tailEnd/>
          </a:ln>
        </p:spPr>
      </p:pic>
      <p:pic>
        <p:nvPicPr>
          <p:cNvPr id="6" name="Picture 3" descr="1"/>
          <p:cNvPicPr>
            <a:picLocks noChangeAspect="1" noChangeArrowheads="1"/>
          </p:cNvPicPr>
          <p:nvPr/>
        </p:nvPicPr>
        <p:blipFill>
          <a:blip r:embed="rId3"/>
          <a:srcRect/>
          <a:stretch>
            <a:fillRect/>
          </a:stretch>
        </p:blipFill>
        <p:spPr bwMode="auto">
          <a:xfrm>
            <a:off x="785786" y="857232"/>
            <a:ext cx="3085460" cy="2078665"/>
          </a:xfrm>
          <a:prstGeom prst="rect">
            <a:avLst/>
          </a:prstGeom>
          <a:noFill/>
          <a:ln w="38100">
            <a:solidFill>
              <a:srgbClr val="C00000"/>
            </a:solidFill>
            <a:miter lim="800000"/>
            <a:headEnd/>
            <a:tailEnd/>
          </a:ln>
        </p:spPr>
      </p:pic>
      <p:pic>
        <p:nvPicPr>
          <p:cNvPr id="1030" name="Picture 6" descr="3"/>
          <p:cNvPicPr>
            <a:picLocks noChangeAspect="1" noChangeArrowheads="1"/>
          </p:cNvPicPr>
          <p:nvPr/>
        </p:nvPicPr>
        <p:blipFill>
          <a:blip r:embed="rId4"/>
          <a:srcRect/>
          <a:stretch>
            <a:fillRect/>
          </a:stretch>
        </p:blipFill>
        <p:spPr bwMode="auto">
          <a:xfrm>
            <a:off x="571472" y="3929066"/>
            <a:ext cx="2103011" cy="1890343"/>
          </a:xfrm>
          <a:prstGeom prst="rect">
            <a:avLst/>
          </a:prstGeom>
          <a:noFill/>
          <a:ln w="38100">
            <a:solidFill>
              <a:srgbClr val="C00000"/>
            </a:solidFill>
            <a:miter lim="800000"/>
            <a:headEnd/>
            <a:tailEnd/>
          </a:ln>
        </p:spPr>
      </p:pic>
      <p:sp>
        <p:nvSpPr>
          <p:cNvPr id="11" name="Rettangolo 10"/>
          <p:cNvSpPr/>
          <p:nvPr/>
        </p:nvSpPr>
        <p:spPr>
          <a:xfrm>
            <a:off x="785786" y="3143248"/>
            <a:ext cx="314327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5000628" y="3143248"/>
            <a:ext cx="314327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Picture 8" descr="5"/>
          <p:cNvPicPr>
            <a:picLocks noChangeAspect="1" noChangeArrowheads="1"/>
          </p:cNvPicPr>
          <p:nvPr/>
        </p:nvPicPr>
        <p:blipFill>
          <a:blip r:embed="rId5"/>
          <a:srcRect/>
          <a:stretch>
            <a:fillRect/>
          </a:stretch>
        </p:blipFill>
        <p:spPr bwMode="auto">
          <a:xfrm>
            <a:off x="7000892" y="3857628"/>
            <a:ext cx="1635040" cy="2057400"/>
          </a:xfrm>
          <a:prstGeom prst="rect">
            <a:avLst/>
          </a:prstGeom>
          <a:noFill/>
          <a:ln w="38100">
            <a:solidFill>
              <a:srgbClr val="C00000"/>
            </a:solidFill>
            <a:miter lim="800000"/>
            <a:headEnd/>
            <a:tailEnd/>
          </a:ln>
        </p:spPr>
      </p:pic>
      <p:pic>
        <p:nvPicPr>
          <p:cNvPr id="14" name="Picture 7" descr="4"/>
          <p:cNvPicPr>
            <a:picLocks noChangeAspect="1" noChangeArrowheads="1"/>
          </p:cNvPicPr>
          <p:nvPr/>
        </p:nvPicPr>
        <p:blipFill>
          <a:blip r:embed="rId6"/>
          <a:srcRect/>
          <a:stretch>
            <a:fillRect/>
          </a:stretch>
        </p:blipFill>
        <p:spPr bwMode="auto">
          <a:xfrm>
            <a:off x="3714744" y="3929066"/>
            <a:ext cx="2042054" cy="1859854"/>
          </a:xfrm>
          <a:prstGeom prst="rect">
            <a:avLst/>
          </a:prstGeom>
          <a:noFill/>
          <a:ln w="38100">
            <a:solidFill>
              <a:srgbClr val="C00000"/>
            </a:solidFill>
            <a:miter lim="800000"/>
            <a:headEnd/>
            <a:tailEnd/>
          </a:ln>
        </p:spPr>
      </p:pic>
      <p:sp>
        <p:nvSpPr>
          <p:cNvPr id="15" name="Rettangolo 14"/>
          <p:cNvSpPr/>
          <p:nvPr/>
        </p:nvSpPr>
        <p:spPr>
          <a:xfrm>
            <a:off x="571472" y="5929330"/>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3643306" y="5929330"/>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6786578" y="6000768"/>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8"/>
          <p:cNvPicPr>
            <a:picLocks noChangeAspect="1" noChangeArrowheads="1"/>
          </p:cNvPicPr>
          <p:nvPr/>
        </p:nvPicPr>
        <p:blipFill>
          <a:blip r:embed="rId2"/>
          <a:srcRect/>
          <a:stretch>
            <a:fillRect/>
          </a:stretch>
        </p:blipFill>
        <p:spPr bwMode="auto">
          <a:xfrm>
            <a:off x="6500826" y="500042"/>
            <a:ext cx="2118360" cy="2088460"/>
          </a:xfrm>
          <a:prstGeom prst="rect">
            <a:avLst/>
          </a:prstGeom>
          <a:noFill/>
          <a:ln w="38100">
            <a:solidFill>
              <a:srgbClr val="C00000"/>
            </a:solidFill>
            <a:miter lim="800000"/>
            <a:headEnd/>
            <a:tailEnd/>
          </a:ln>
        </p:spPr>
      </p:pic>
      <p:pic>
        <p:nvPicPr>
          <p:cNvPr id="6" name="Picture 3" descr="6"/>
          <p:cNvPicPr>
            <a:picLocks noChangeAspect="1" noChangeArrowheads="1"/>
          </p:cNvPicPr>
          <p:nvPr/>
        </p:nvPicPr>
        <p:blipFill>
          <a:blip r:embed="rId3"/>
          <a:srcRect/>
          <a:stretch>
            <a:fillRect/>
          </a:stretch>
        </p:blipFill>
        <p:spPr bwMode="auto">
          <a:xfrm>
            <a:off x="571472" y="357166"/>
            <a:ext cx="1692275" cy="2286000"/>
          </a:xfrm>
          <a:prstGeom prst="rect">
            <a:avLst/>
          </a:prstGeom>
          <a:noFill/>
          <a:ln w="38100">
            <a:solidFill>
              <a:srgbClr val="C00000"/>
            </a:solidFill>
            <a:miter lim="800000"/>
            <a:headEnd/>
            <a:tailEnd/>
          </a:ln>
        </p:spPr>
      </p:pic>
      <p:pic>
        <p:nvPicPr>
          <p:cNvPr id="7" name="Picture 4" descr="7"/>
          <p:cNvPicPr>
            <a:picLocks noChangeAspect="1" noChangeArrowheads="1"/>
          </p:cNvPicPr>
          <p:nvPr/>
        </p:nvPicPr>
        <p:blipFill>
          <a:blip r:embed="rId4"/>
          <a:srcRect/>
          <a:stretch>
            <a:fillRect/>
          </a:stretch>
        </p:blipFill>
        <p:spPr bwMode="auto">
          <a:xfrm>
            <a:off x="3357554" y="500042"/>
            <a:ext cx="2118360" cy="2118949"/>
          </a:xfrm>
          <a:prstGeom prst="rect">
            <a:avLst/>
          </a:prstGeom>
          <a:noFill/>
          <a:ln w="38100">
            <a:solidFill>
              <a:srgbClr val="C00000"/>
            </a:solidFill>
            <a:miter lim="800000"/>
            <a:headEnd/>
            <a:tailEnd/>
          </a:ln>
        </p:spPr>
      </p:pic>
      <p:sp>
        <p:nvSpPr>
          <p:cNvPr id="8" name="Rettangolo 7"/>
          <p:cNvSpPr/>
          <p:nvPr/>
        </p:nvSpPr>
        <p:spPr>
          <a:xfrm>
            <a:off x="500034" y="2786058"/>
            <a:ext cx="178595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3357554" y="2786058"/>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6500826" y="2714620"/>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2"/>
          <p:cNvSpPr>
            <a:spLocks noChangeArrowheads="1"/>
          </p:cNvSpPr>
          <p:nvPr/>
        </p:nvSpPr>
        <p:spPr bwMode="auto">
          <a:xfrm>
            <a:off x="500034" y="3857628"/>
            <a:ext cx="7858180"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Ricerca, nei tuoi fumetti, vignette che contengono altri segni convenzionali e spiega il loro significato.</a:t>
            </a:r>
            <a:endParaRPr lang="it-IT" sz="1600"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928802"/>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I segni di movimento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ttangolo 2"/>
          <p:cNvSpPr/>
          <p:nvPr/>
        </p:nvSpPr>
        <p:spPr>
          <a:xfrm>
            <a:off x="1857356" y="3429000"/>
            <a:ext cx="5214974" cy="338554"/>
          </a:xfrm>
          <a:prstGeom prst="rect">
            <a:avLst/>
          </a:prstGeom>
          <a:solidFill>
            <a:schemeClr val="accent1"/>
          </a:solidFill>
          <a:ln>
            <a:solidFill>
              <a:schemeClr val="tx1"/>
            </a:solidFill>
          </a:ln>
        </p:spPr>
        <p:txBody>
          <a:bodyPr wrap="square">
            <a:spAutoFit/>
          </a:bodyPr>
          <a:lstStyle/>
          <a:p>
            <a:pPr algn="just"/>
            <a:r>
              <a:rPr lang="it-IT" sz="1600" dirty="0" smtClean="0">
                <a:latin typeface="Times New Roman" pitchFamily="18" charset="0"/>
                <a:cs typeface="Times New Roman" pitchFamily="18" charset="0"/>
              </a:rPr>
              <a:t>Nei fumetti il movimento viene rappresentato in diversi modi </a:t>
            </a:r>
            <a:endParaRPr lang="it-IT" sz="1600"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42844" y="142852"/>
            <a:ext cx="8929750"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Individua i segni di movimento presenti nelle seguenti vignette e spiega il significato di ciascuno di essi.</a:t>
            </a:r>
            <a:endParaRPr lang="it-IT" sz="1600" dirty="0">
              <a:latin typeface="Times New Roman" pitchFamily="18" charset="0"/>
              <a:cs typeface="Times New Roman" pitchFamily="18" charset="0"/>
            </a:endParaRPr>
          </a:p>
        </p:txBody>
      </p:sp>
      <p:pic>
        <p:nvPicPr>
          <p:cNvPr id="3077" name="Picture 5" descr="3"/>
          <p:cNvPicPr>
            <a:picLocks noChangeAspect="1" noChangeArrowheads="1"/>
          </p:cNvPicPr>
          <p:nvPr/>
        </p:nvPicPr>
        <p:blipFill>
          <a:blip r:embed="rId2"/>
          <a:srcRect/>
          <a:stretch>
            <a:fillRect/>
          </a:stretch>
        </p:blipFill>
        <p:spPr bwMode="auto">
          <a:xfrm>
            <a:off x="6286512" y="785794"/>
            <a:ext cx="1938887" cy="1839293"/>
          </a:xfrm>
          <a:prstGeom prst="rect">
            <a:avLst/>
          </a:prstGeom>
          <a:noFill/>
          <a:ln w="38100">
            <a:solidFill>
              <a:srgbClr val="C00000"/>
            </a:solidFill>
            <a:miter lim="800000"/>
            <a:headEnd/>
            <a:tailEnd/>
          </a:ln>
        </p:spPr>
      </p:pic>
      <p:pic>
        <p:nvPicPr>
          <p:cNvPr id="7" name="Picture 3" descr="1"/>
          <p:cNvPicPr>
            <a:picLocks noChangeAspect="1" noChangeArrowheads="1"/>
          </p:cNvPicPr>
          <p:nvPr/>
        </p:nvPicPr>
        <p:blipFill>
          <a:blip r:embed="rId3"/>
          <a:srcRect/>
          <a:stretch>
            <a:fillRect/>
          </a:stretch>
        </p:blipFill>
        <p:spPr bwMode="auto">
          <a:xfrm>
            <a:off x="714348" y="785794"/>
            <a:ext cx="1719857" cy="1824061"/>
          </a:xfrm>
          <a:prstGeom prst="rect">
            <a:avLst/>
          </a:prstGeom>
          <a:noFill/>
          <a:ln w="38100">
            <a:solidFill>
              <a:srgbClr val="C00000"/>
            </a:solidFill>
            <a:miter lim="800000"/>
            <a:headEnd/>
            <a:tailEnd/>
          </a:ln>
        </p:spPr>
      </p:pic>
      <p:pic>
        <p:nvPicPr>
          <p:cNvPr id="8" name="Picture 4" descr="2"/>
          <p:cNvPicPr>
            <a:picLocks noChangeAspect="1" noChangeArrowheads="1"/>
          </p:cNvPicPr>
          <p:nvPr/>
        </p:nvPicPr>
        <p:blipFill>
          <a:blip r:embed="rId4"/>
          <a:srcRect/>
          <a:stretch>
            <a:fillRect/>
          </a:stretch>
        </p:blipFill>
        <p:spPr bwMode="auto">
          <a:xfrm>
            <a:off x="3500430" y="785794"/>
            <a:ext cx="1655736" cy="1868488"/>
          </a:xfrm>
          <a:prstGeom prst="rect">
            <a:avLst/>
          </a:prstGeom>
          <a:noFill/>
          <a:ln w="38100">
            <a:solidFill>
              <a:srgbClr val="C00000"/>
            </a:solidFill>
            <a:miter lim="800000"/>
            <a:headEnd/>
            <a:tailEnd/>
          </a:ln>
        </p:spPr>
      </p:pic>
      <p:pic>
        <p:nvPicPr>
          <p:cNvPr id="3080" name="Picture 8" descr="5"/>
          <p:cNvPicPr>
            <a:picLocks noChangeAspect="1" noChangeArrowheads="1"/>
          </p:cNvPicPr>
          <p:nvPr/>
        </p:nvPicPr>
        <p:blipFill>
          <a:blip r:embed="rId5"/>
          <a:srcRect/>
          <a:stretch>
            <a:fillRect/>
          </a:stretch>
        </p:blipFill>
        <p:spPr bwMode="auto">
          <a:xfrm>
            <a:off x="3571868" y="3714752"/>
            <a:ext cx="2012106" cy="1979613"/>
          </a:xfrm>
          <a:prstGeom prst="rect">
            <a:avLst/>
          </a:prstGeom>
          <a:noFill/>
          <a:ln w="38100">
            <a:solidFill>
              <a:srgbClr val="C00000"/>
            </a:solidFill>
            <a:miter lim="800000"/>
            <a:headEnd/>
            <a:tailEnd/>
          </a:ln>
        </p:spPr>
      </p:pic>
      <p:sp>
        <p:nvSpPr>
          <p:cNvPr id="13" name="Rettangolo 12"/>
          <p:cNvSpPr/>
          <p:nvPr/>
        </p:nvSpPr>
        <p:spPr>
          <a:xfrm>
            <a:off x="500034" y="2786058"/>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6215074" y="2786058"/>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3357554" y="2786058"/>
            <a:ext cx="2000264"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7" descr="4"/>
          <p:cNvPicPr>
            <a:picLocks noChangeAspect="1" noChangeArrowheads="1"/>
          </p:cNvPicPr>
          <p:nvPr/>
        </p:nvPicPr>
        <p:blipFill>
          <a:blip r:embed="rId6"/>
          <a:srcRect/>
          <a:stretch>
            <a:fillRect/>
          </a:stretch>
        </p:blipFill>
        <p:spPr bwMode="auto">
          <a:xfrm>
            <a:off x="714348" y="3714752"/>
            <a:ext cx="1777815" cy="1938358"/>
          </a:xfrm>
          <a:prstGeom prst="rect">
            <a:avLst/>
          </a:prstGeom>
          <a:noFill/>
          <a:ln w="38100">
            <a:solidFill>
              <a:srgbClr val="C00000"/>
            </a:solidFill>
            <a:miter lim="800000"/>
            <a:headEnd/>
            <a:tailEnd/>
          </a:ln>
        </p:spPr>
      </p:pic>
      <p:pic>
        <p:nvPicPr>
          <p:cNvPr id="17" name="Picture 9" descr="6"/>
          <p:cNvPicPr>
            <a:picLocks noChangeAspect="1" noChangeArrowheads="1"/>
          </p:cNvPicPr>
          <p:nvPr/>
        </p:nvPicPr>
        <p:blipFill>
          <a:blip r:embed="rId7"/>
          <a:srcRect/>
          <a:stretch>
            <a:fillRect/>
          </a:stretch>
        </p:blipFill>
        <p:spPr bwMode="auto">
          <a:xfrm>
            <a:off x="6572264" y="3786190"/>
            <a:ext cx="1907977" cy="1938358"/>
          </a:xfrm>
          <a:prstGeom prst="rect">
            <a:avLst/>
          </a:prstGeom>
          <a:noFill/>
          <a:ln w="38100">
            <a:solidFill>
              <a:srgbClr val="C00000"/>
            </a:solidFill>
            <a:miter lim="800000"/>
            <a:headEnd/>
            <a:tailEnd/>
          </a:ln>
        </p:spPr>
      </p:pic>
      <p:sp>
        <p:nvSpPr>
          <p:cNvPr id="18" name="Rettangolo 17"/>
          <p:cNvSpPr/>
          <p:nvPr/>
        </p:nvSpPr>
        <p:spPr>
          <a:xfrm>
            <a:off x="500034" y="5786454"/>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3500430" y="5857892"/>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6500826" y="5857892"/>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9"/>
          <p:cNvPicPr>
            <a:picLocks noChangeAspect="1" noChangeArrowheads="1"/>
          </p:cNvPicPr>
          <p:nvPr/>
        </p:nvPicPr>
        <p:blipFill>
          <a:blip r:embed="rId2"/>
          <a:srcRect/>
          <a:stretch>
            <a:fillRect/>
          </a:stretch>
        </p:blipFill>
        <p:spPr bwMode="auto">
          <a:xfrm>
            <a:off x="6786578" y="428604"/>
            <a:ext cx="1485900" cy="1485900"/>
          </a:xfrm>
          <a:prstGeom prst="rect">
            <a:avLst/>
          </a:prstGeom>
          <a:noFill/>
          <a:ln w="38100">
            <a:solidFill>
              <a:srgbClr val="C00000"/>
            </a:solidFill>
            <a:miter lim="800000"/>
            <a:headEnd/>
            <a:tailEnd/>
          </a:ln>
        </p:spPr>
      </p:pic>
      <p:pic>
        <p:nvPicPr>
          <p:cNvPr id="6" name="Picture 3" descr="7"/>
          <p:cNvPicPr>
            <a:picLocks noChangeAspect="1" noChangeArrowheads="1"/>
          </p:cNvPicPr>
          <p:nvPr/>
        </p:nvPicPr>
        <p:blipFill>
          <a:blip r:embed="rId3"/>
          <a:srcRect/>
          <a:stretch>
            <a:fillRect/>
          </a:stretch>
        </p:blipFill>
        <p:spPr bwMode="auto">
          <a:xfrm>
            <a:off x="785786" y="357166"/>
            <a:ext cx="1510030" cy="1600200"/>
          </a:xfrm>
          <a:prstGeom prst="rect">
            <a:avLst/>
          </a:prstGeom>
          <a:noFill/>
          <a:ln w="38100">
            <a:solidFill>
              <a:srgbClr val="C00000"/>
            </a:solidFill>
            <a:miter lim="800000"/>
            <a:headEnd/>
            <a:tailEnd/>
          </a:ln>
        </p:spPr>
      </p:pic>
      <p:pic>
        <p:nvPicPr>
          <p:cNvPr id="7" name="Picture 4" descr="8"/>
          <p:cNvPicPr>
            <a:picLocks noChangeAspect="1" noChangeArrowheads="1"/>
          </p:cNvPicPr>
          <p:nvPr/>
        </p:nvPicPr>
        <p:blipFill>
          <a:blip r:embed="rId4"/>
          <a:srcRect/>
          <a:stretch>
            <a:fillRect/>
          </a:stretch>
        </p:blipFill>
        <p:spPr bwMode="auto">
          <a:xfrm>
            <a:off x="3000364" y="357166"/>
            <a:ext cx="3086100" cy="1583055"/>
          </a:xfrm>
          <a:prstGeom prst="rect">
            <a:avLst/>
          </a:prstGeom>
          <a:noFill/>
          <a:ln w="38100">
            <a:solidFill>
              <a:srgbClr val="C00000"/>
            </a:solidFill>
            <a:miter lim="800000"/>
            <a:headEnd/>
            <a:tailEnd/>
          </a:ln>
        </p:spPr>
      </p:pic>
      <p:sp>
        <p:nvSpPr>
          <p:cNvPr id="8" name="Rettangolo 7"/>
          <p:cNvSpPr/>
          <p:nvPr/>
        </p:nvSpPr>
        <p:spPr>
          <a:xfrm>
            <a:off x="428596" y="2071678"/>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3143240" y="2071678"/>
            <a:ext cx="285752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6572264" y="2071678"/>
            <a:ext cx="214314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2"/>
          <p:cNvSpPr>
            <a:spLocks noChangeArrowheads="1"/>
          </p:cNvSpPr>
          <p:nvPr/>
        </p:nvSpPr>
        <p:spPr bwMode="auto">
          <a:xfrm>
            <a:off x="714348" y="3429000"/>
            <a:ext cx="7572428"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Ricerca, nei fumetti che possiedi, altri "segni di movimento" e spiegane il significato.</a:t>
            </a:r>
            <a:endParaRPr lang="it-IT" sz="1600" dirty="0">
              <a:latin typeface="Times New Roman" pitchFamily="18"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928802"/>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Il disegno e i colori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928662" y="3286124"/>
            <a:ext cx="7572428" cy="861774"/>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Se leggi i fumetti, ti sarai accorto che non tutti sono disegnati allo stesso modo e non tutti sono a colori, infatti gli autori di fumetti utilizzano stili diversi. Proviamo a vedere le differenze.</a:t>
            </a:r>
            <a:endParaRPr lang="it-IT" sz="1600"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3"/>
          <p:cNvPicPr>
            <a:picLocks noChangeAspect="1" noChangeArrowheads="1"/>
          </p:cNvPicPr>
          <p:nvPr/>
        </p:nvPicPr>
        <p:blipFill>
          <a:blip r:embed="rId2"/>
          <a:srcRect/>
          <a:stretch>
            <a:fillRect/>
          </a:stretch>
        </p:blipFill>
        <p:spPr bwMode="auto">
          <a:xfrm>
            <a:off x="6215074" y="285728"/>
            <a:ext cx="2310376" cy="1714500"/>
          </a:xfrm>
          <a:prstGeom prst="rect">
            <a:avLst/>
          </a:prstGeom>
          <a:noFill/>
          <a:ln w="38100">
            <a:solidFill>
              <a:srgbClr val="C00000"/>
            </a:solidFill>
            <a:miter lim="800000"/>
            <a:headEnd/>
            <a:tailEnd/>
          </a:ln>
        </p:spPr>
      </p:pic>
      <p:pic>
        <p:nvPicPr>
          <p:cNvPr id="7" name="Picture 3" descr="1"/>
          <p:cNvPicPr>
            <a:picLocks noChangeAspect="1" noChangeArrowheads="1"/>
          </p:cNvPicPr>
          <p:nvPr/>
        </p:nvPicPr>
        <p:blipFill>
          <a:blip r:embed="rId3"/>
          <a:srcRect/>
          <a:stretch>
            <a:fillRect/>
          </a:stretch>
        </p:blipFill>
        <p:spPr bwMode="auto">
          <a:xfrm>
            <a:off x="389850" y="274112"/>
            <a:ext cx="1570656" cy="1505357"/>
          </a:xfrm>
          <a:prstGeom prst="rect">
            <a:avLst/>
          </a:prstGeom>
          <a:noFill/>
          <a:ln w="38100">
            <a:solidFill>
              <a:srgbClr val="C00000"/>
            </a:solidFill>
            <a:miter lim="800000"/>
            <a:headEnd/>
            <a:tailEnd/>
          </a:ln>
        </p:spPr>
      </p:pic>
      <p:pic>
        <p:nvPicPr>
          <p:cNvPr id="8" name="Picture 4" descr="2"/>
          <p:cNvPicPr>
            <a:picLocks noChangeAspect="1" noChangeArrowheads="1"/>
          </p:cNvPicPr>
          <p:nvPr/>
        </p:nvPicPr>
        <p:blipFill>
          <a:blip r:embed="rId4"/>
          <a:srcRect/>
          <a:stretch>
            <a:fillRect/>
          </a:stretch>
        </p:blipFill>
        <p:spPr bwMode="auto">
          <a:xfrm>
            <a:off x="2714612" y="285728"/>
            <a:ext cx="2782073" cy="1530171"/>
          </a:xfrm>
          <a:prstGeom prst="rect">
            <a:avLst/>
          </a:prstGeom>
          <a:noFill/>
          <a:ln w="38100">
            <a:solidFill>
              <a:srgbClr val="C00000"/>
            </a:solidFill>
            <a:miter lim="800000"/>
            <a:headEnd/>
            <a:tailEnd/>
          </a:ln>
        </p:spPr>
      </p:pic>
      <p:sp>
        <p:nvSpPr>
          <p:cNvPr id="9" name="Rectangle 2"/>
          <p:cNvSpPr>
            <a:spLocks noChangeArrowheads="1"/>
          </p:cNvSpPr>
          <p:nvPr/>
        </p:nvSpPr>
        <p:spPr bwMode="auto">
          <a:xfrm>
            <a:off x="714348" y="2143116"/>
            <a:ext cx="7572428"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Osserva le tre vignette e compila la tabella inserendo, al posto giusto, le caratteristiche elencate a fianco.</a:t>
            </a:r>
            <a:endParaRPr lang="it-IT" sz="1600" dirty="0">
              <a:latin typeface="Times New Roman" pitchFamily="18" charset="0"/>
              <a:cs typeface="Times New Roman" pitchFamily="18" charset="0"/>
            </a:endParaRPr>
          </a:p>
        </p:txBody>
      </p:sp>
      <p:graphicFrame>
        <p:nvGraphicFramePr>
          <p:cNvPr id="10" name="Tabella 9"/>
          <p:cNvGraphicFramePr>
            <a:graphicFrameLocks noGrp="1"/>
          </p:cNvGraphicFramePr>
          <p:nvPr/>
        </p:nvGraphicFramePr>
        <p:xfrm>
          <a:off x="214282" y="2928934"/>
          <a:ext cx="5786478" cy="3357586"/>
        </p:xfrm>
        <a:graphic>
          <a:graphicData uri="http://schemas.openxmlformats.org/drawingml/2006/table">
            <a:tbl>
              <a:tblPr/>
              <a:tblGrid>
                <a:gridCol w="1214446"/>
                <a:gridCol w="1428760"/>
                <a:gridCol w="1571636"/>
                <a:gridCol w="1571636"/>
              </a:tblGrid>
              <a:tr h="303661">
                <a:tc>
                  <a:txBody>
                    <a:bodyPr/>
                    <a:lstStyle/>
                    <a:p>
                      <a:pPr marL="180340" algn="just">
                        <a:spcAft>
                          <a:spcPts val="0"/>
                        </a:spcAft>
                      </a:pPr>
                      <a:endParaRPr lang="it-IT" sz="2000" dirty="0">
                        <a:latin typeface="Times New Roman"/>
                        <a:ea typeface="Times New Roman"/>
                        <a:cs typeface="Times New Roman"/>
                      </a:endParaRPr>
                    </a:p>
                  </a:txBody>
                  <a:tcPr marL="44284" marR="44284"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r>
                        <a:rPr lang="it-IT" sz="1200" b="1" dirty="0">
                          <a:latin typeface="Times New Roman"/>
                          <a:ea typeface="Times New Roman"/>
                          <a:cs typeface="Times New Roman"/>
                        </a:rPr>
                        <a:t>vignetta </a:t>
                      </a:r>
                      <a:r>
                        <a:rPr lang="it-IT" sz="1200" b="1" dirty="0" err="1">
                          <a:latin typeface="Times New Roman"/>
                          <a:ea typeface="Times New Roman"/>
                          <a:cs typeface="Times New Roman"/>
                        </a:rPr>
                        <a:t>n°</a:t>
                      </a:r>
                      <a:r>
                        <a:rPr lang="it-IT" sz="1200" b="1" dirty="0">
                          <a:latin typeface="Times New Roman"/>
                          <a:ea typeface="Times New Roman"/>
                          <a:cs typeface="Times New Roman"/>
                        </a:rPr>
                        <a:t> 1</a:t>
                      </a:r>
                    </a:p>
                  </a:txBody>
                  <a:tcPr marL="44284" marR="44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r>
                        <a:rPr lang="it-IT" sz="1200" b="1" dirty="0">
                          <a:latin typeface="Times New Roman"/>
                          <a:ea typeface="Times New Roman"/>
                          <a:cs typeface="Times New Roman"/>
                        </a:rPr>
                        <a:t>vignetta </a:t>
                      </a:r>
                      <a:r>
                        <a:rPr lang="it-IT" sz="1200" b="1" dirty="0" err="1">
                          <a:latin typeface="Times New Roman"/>
                          <a:ea typeface="Times New Roman"/>
                          <a:cs typeface="Times New Roman"/>
                        </a:rPr>
                        <a:t>n°</a:t>
                      </a:r>
                      <a:r>
                        <a:rPr lang="it-IT" sz="1200" b="1" dirty="0">
                          <a:latin typeface="Times New Roman"/>
                          <a:ea typeface="Times New Roman"/>
                          <a:cs typeface="Times New Roman"/>
                        </a:rPr>
                        <a:t> 2</a:t>
                      </a:r>
                    </a:p>
                  </a:txBody>
                  <a:tcPr marL="44284" marR="44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r>
                        <a:rPr lang="it-IT" sz="1200" b="1" dirty="0">
                          <a:latin typeface="Times New Roman"/>
                          <a:ea typeface="Times New Roman"/>
                          <a:cs typeface="Times New Roman"/>
                        </a:rPr>
                        <a:t>vignetta </a:t>
                      </a:r>
                      <a:r>
                        <a:rPr lang="it-IT" sz="1200" b="1" dirty="0" err="1">
                          <a:latin typeface="Times New Roman"/>
                          <a:ea typeface="Times New Roman"/>
                          <a:cs typeface="Times New Roman"/>
                        </a:rPr>
                        <a:t>n°</a:t>
                      </a:r>
                      <a:r>
                        <a:rPr lang="it-IT" sz="1200" b="1" dirty="0">
                          <a:latin typeface="Times New Roman"/>
                          <a:ea typeface="Times New Roman"/>
                          <a:cs typeface="Times New Roman"/>
                        </a:rPr>
                        <a:t> 3</a:t>
                      </a:r>
                    </a:p>
                  </a:txBody>
                  <a:tcPr marL="44284" marR="44284"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81084">
                <a:tc>
                  <a:txBody>
                    <a:bodyPr/>
                    <a:lstStyle/>
                    <a:p>
                      <a:pPr marL="180340" algn="just">
                        <a:spcAft>
                          <a:spcPts val="0"/>
                        </a:spcAft>
                      </a:pPr>
                      <a:endParaRPr lang="it-IT" sz="1200" b="1" dirty="0">
                        <a:latin typeface="Times New Roman"/>
                        <a:ea typeface="Times New Roman"/>
                        <a:cs typeface="Times New Roman"/>
                      </a:endParaRPr>
                    </a:p>
                    <a:p>
                      <a:pPr marL="180340" algn="just">
                        <a:spcAft>
                          <a:spcPts val="0"/>
                        </a:spcAft>
                      </a:pPr>
                      <a:r>
                        <a:rPr lang="it-IT" sz="1200" b="1" dirty="0" smtClean="0">
                          <a:latin typeface="Times New Roman"/>
                          <a:ea typeface="Times New Roman"/>
                          <a:cs typeface="Times New Roman"/>
                        </a:rPr>
                        <a:t>DISEGNO</a:t>
                      </a:r>
                    </a:p>
                    <a:p>
                      <a:pPr marL="180340" algn="just">
                        <a:spcAft>
                          <a:spcPts val="0"/>
                        </a:spcAft>
                      </a:pPr>
                      <a:endParaRPr lang="it-IT" sz="1200" b="1" dirty="0">
                        <a:latin typeface="Times New Roman"/>
                        <a:ea typeface="Times New Roman"/>
                        <a:cs typeface="Times New Roman"/>
                      </a:endParaRPr>
                    </a:p>
                  </a:txBody>
                  <a:tcPr marL="44284" marR="44284"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endParaRPr lang="it-IT" sz="2000" dirty="0">
                        <a:latin typeface="Times New Roman"/>
                        <a:ea typeface="Times New Roman"/>
                        <a:cs typeface="Times New Roman"/>
                      </a:endParaRPr>
                    </a:p>
                  </a:txBody>
                  <a:tcPr marL="44284" marR="44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endParaRPr lang="it-IT" sz="2000" dirty="0">
                        <a:latin typeface="Times New Roman"/>
                        <a:ea typeface="Times New Roman"/>
                        <a:cs typeface="Times New Roman"/>
                      </a:endParaRPr>
                    </a:p>
                  </a:txBody>
                  <a:tcPr marL="44284" marR="44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endParaRPr lang="it-IT" sz="2000">
                        <a:latin typeface="Times New Roman"/>
                        <a:ea typeface="Times New Roman"/>
                        <a:cs typeface="Times New Roman"/>
                      </a:endParaRPr>
                    </a:p>
                  </a:txBody>
                  <a:tcPr marL="44284" marR="44284"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71570">
                <a:tc>
                  <a:txBody>
                    <a:bodyPr/>
                    <a:lstStyle/>
                    <a:p>
                      <a:pPr marL="180340" algn="just">
                        <a:spcAft>
                          <a:spcPts val="0"/>
                        </a:spcAft>
                      </a:pPr>
                      <a:endParaRPr lang="it-IT" sz="1200" b="1" dirty="0">
                        <a:latin typeface="Times New Roman"/>
                        <a:ea typeface="Times New Roman"/>
                        <a:cs typeface="Times New Roman"/>
                      </a:endParaRPr>
                    </a:p>
                    <a:p>
                      <a:pPr marL="180340" algn="just">
                        <a:spcAft>
                          <a:spcPts val="0"/>
                        </a:spcAft>
                      </a:pPr>
                      <a:r>
                        <a:rPr lang="it-IT" sz="1200" b="1" dirty="0" smtClean="0">
                          <a:latin typeface="Times New Roman"/>
                          <a:ea typeface="Times New Roman"/>
                          <a:cs typeface="Times New Roman"/>
                        </a:rPr>
                        <a:t>COLORE</a:t>
                      </a:r>
                    </a:p>
                    <a:p>
                      <a:pPr marL="180340" algn="just">
                        <a:spcAft>
                          <a:spcPts val="0"/>
                        </a:spcAft>
                      </a:pPr>
                      <a:endParaRPr lang="it-IT" sz="1200" b="1" dirty="0">
                        <a:latin typeface="Times New Roman"/>
                        <a:ea typeface="Times New Roman"/>
                        <a:cs typeface="Times New Roman"/>
                      </a:endParaRPr>
                    </a:p>
                  </a:txBody>
                  <a:tcPr marL="44284" marR="44284"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endParaRPr lang="it-IT" sz="2000">
                        <a:latin typeface="Times New Roman"/>
                        <a:ea typeface="Times New Roman"/>
                        <a:cs typeface="Times New Roman"/>
                      </a:endParaRPr>
                    </a:p>
                  </a:txBody>
                  <a:tcPr marL="44284" marR="44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endParaRPr lang="it-IT" sz="2000" dirty="0">
                        <a:latin typeface="Times New Roman"/>
                        <a:ea typeface="Times New Roman"/>
                        <a:cs typeface="Times New Roman"/>
                      </a:endParaRPr>
                    </a:p>
                  </a:txBody>
                  <a:tcPr marL="44284" marR="44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endParaRPr lang="it-IT" sz="2000" dirty="0">
                        <a:latin typeface="Times New Roman"/>
                        <a:ea typeface="Times New Roman"/>
                        <a:cs typeface="Times New Roman"/>
                      </a:endParaRPr>
                    </a:p>
                  </a:txBody>
                  <a:tcPr marL="44284" marR="44284"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00132">
                <a:tc>
                  <a:txBody>
                    <a:bodyPr/>
                    <a:lstStyle/>
                    <a:p>
                      <a:pPr marL="180340" algn="just">
                        <a:spcAft>
                          <a:spcPts val="0"/>
                        </a:spcAft>
                      </a:pPr>
                      <a:endParaRPr lang="it-IT" sz="1200" b="1" dirty="0">
                        <a:latin typeface="Times New Roman"/>
                        <a:ea typeface="Times New Roman"/>
                        <a:cs typeface="Times New Roman"/>
                      </a:endParaRPr>
                    </a:p>
                    <a:p>
                      <a:pPr marL="180340" algn="just">
                        <a:spcAft>
                          <a:spcPts val="0"/>
                        </a:spcAft>
                      </a:pPr>
                      <a:r>
                        <a:rPr lang="it-IT" sz="1200" b="1" dirty="0" smtClean="0">
                          <a:latin typeface="Times New Roman"/>
                          <a:ea typeface="Times New Roman"/>
                          <a:cs typeface="Times New Roman"/>
                        </a:rPr>
                        <a:t>AMBIENTE</a:t>
                      </a:r>
                    </a:p>
                    <a:p>
                      <a:pPr marL="180340" algn="just">
                        <a:spcAft>
                          <a:spcPts val="0"/>
                        </a:spcAft>
                      </a:pPr>
                      <a:endParaRPr lang="it-IT" sz="1200" b="1" dirty="0">
                        <a:latin typeface="Times New Roman"/>
                        <a:ea typeface="Times New Roman"/>
                        <a:cs typeface="Times New Roman"/>
                      </a:endParaRPr>
                    </a:p>
                  </a:txBody>
                  <a:tcPr marL="44284" marR="44284"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endParaRPr lang="it-IT" sz="2000">
                        <a:latin typeface="Times New Roman"/>
                        <a:ea typeface="Times New Roman"/>
                        <a:cs typeface="Times New Roman"/>
                      </a:endParaRPr>
                    </a:p>
                  </a:txBody>
                  <a:tcPr marL="44284" marR="44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endParaRPr lang="it-IT" sz="2000">
                        <a:latin typeface="Times New Roman"/>
                        <a:ea typeface="Times New Roman"/>
                        <a:cs typeface="Times New Roman"/>
                      </a:endParaRPr>
                    </a:p>
                  </a:txBody>
                  <a:tcPr marL="44284" marR="442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a:txBody>
                    <a:bodyPr/>
                    <a:lstStyle/>
                    <a:p>
                      <a:pPr marL="180340" algn="just">
                        <a:spcAft>
                          <a:spcPts val="0"/>
                        </a:spcAft>
                      </a:pPr>
                      <a:endParaRPr lang="it-IT" sz="2000" dirty="0">
                        <a:latin typeface="Times New Roman"/>
                        <a:ea typeface="Times New Roman"/>
                        <a:cs typeface="Times New Roman"/>
                      </a:endParaRPr>
                    </a:p>
                  </a:txBody>
                  <a:tcPr marL="44284" marR="44284"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r>
            </a:tbl>
          </a:graphicData>
        </a:graphic>
      </p:graphicFrame>
      <p:sp>
        <p:nvSpPr>
          <p:cNvPr id="14" name="Rettangolo 13"/>
          <p:cNvSpPr/>
          <p:nvPr/>
        </p:nvSpPr>
        <p:spPr>
          <a:xfrm>
            <a:off x="6429388" y="2928934"/>
            <a:ext cx="2428892" cy="3071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Rectangle 1"/>
          <p:cNvSpPr>
            <a:spLocks noChangeArrowheads="1"/>
          </p:cNvSpPr>
          <p:nvPr/>
        </p:nvSpPr>
        <p:spPr bwMode="auto">
          <a:xfrm>
            <a:off x="6500826" y="3071810"/>
            <a:ext cx="235745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spcBef>
                <a:spcPct val="0"/>
              </a:spcBef>
              <a:spcAft>
                <a:spcPct val="0"/>
              </a:spcAft>
              <a:buClrTx/>
              <a:buSzTx/>
              <a:buFontTx/>
              <a:buChar char="-"/>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Ambiente con pochi o nessun particolare </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Persone e cose sono rappresentati con pochi tratti essenziali</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Colori ricchi di sfumature</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 lineamenti dei personaggi e i contorni delle cose sono deformati</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Ambiente ricco di particolari</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Ambiente poco accurato nei particolari</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Pochi colori</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Persone e  cose  sono riprodotte abbastanza fedelmente</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Colori accesi e con poche sfumature</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b="1" dirty="0" smtClean="0"/>
              <a:t/>
            </a:r>
            <a:br>
              <a:rPr lang="it-IT" b="1" dirty="0" smtClean="0"/>
            </a:br>
            <a:endParaRPr lang="it-IT" dirty="0"/>
          </a:p>
        </p:txBody>
      </p:sp>
      <p:pic>
        <p:nvPicPr>
          <p:cNvPr id="1026" name="Picture 2" descr="C:\documenti\immagini\pt_1.BMP"/>
          <p:cNvPicPr>
            <a:picLocks noChangeAspect="1" noChangeArrowheads="1"/>
          </p:cNvPicPr>
          <p:nvPr/>
        </p:nvPicPr>
        <p:blipFill>
          <a:blip r:embed="rId2" r:link="rId3" cstate="print"/>
          <a:srcRect/>
          <a:stretch>
            <a:fillRect/>
          </a:stretch>
        </p:blipFill>
        <p:spPr bwMode="auto">
          <a:xfrm>
            <a:off x="571468" y="571479"/>
            <a:ext cx="2481259" cy="2952000"/>
          </a:xfrm>
          <a:prstGeom prst="rect">
            <a:avLst/>
          </a:prstGeom>
          <a:solidFill>
            <a:srgbClr val="FFFFFF">
              <a:shade val="85000"/>
            </a:srgbClr>
          </a:solidFill>
          <a:ln w="5715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7" name="Text Box 3"/>
          <p:cNvSpPr txBox="1">
            <a:spLocks noChangeArrowheads="1"/>
          </p:cNvSpPr>
          <p:nvPr/>
        </p:nvSpPr>
        <p:spPr bwMode="auto">
          <a:xfrm>
            <a:off x="642910" y="3643314"/>
            <a:ext cx="2428892" cy="857256"/>
          </a:xfrm>
          <a:prstGeom prst="rect">
            <a:avLst/>
          </a:prstGeom>
          <a:solidFill>
            <a:schemeClr val="accent4">
              <a:lumMod val="60000"/>
              <a:lumOff val="40000"/>
            </a:schemeClr>
          </a:solidFill>
          <a:ln w="9525">
            <a:solidFill>
              <a:schemeClr val="accent2">
                <a:lumMod val="5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dirty="0" smtClean="0">
                <a:ln>
                  <a:noFill/>
                </a:ln>
                <a:solidFill>
                  <a:schemeClr val="tx1"/>
                </a:solidFill>
                <a:effectLst/>
                <a:latin typeface="Times New Roman" pitchFamily="18" charset="0"/>
                <a:cs typeface="Arial" pitchFamily="34" charset="0"/>
              </a:rPr>
              <a:t>Fig. 1</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dirty="0" smtClean="0">
                <a:ln>
                  <a:noFill/>
                </a:ln>
                <a:solidFill>
                  <a:schemeClr val="tx1"/>
                </a:solidFill>
                <a:effectLst/>
                <a:latin typeface="Times New Roman" pitchFamily="18" charset="0"/>
                <a:cs typeface="Arial" pitchFamily="34" charset="0"/>
              </a:rPr>
              <a:t>Scena di caccia dipinta su roccia. Il dinamismo delle figure ci dà l’idea dell’azione.</a:t>
            </a:r>
            <a:endParaRPr kumimoji="0" lang="it-IT"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Text Box 4"/>
          <p:cNvSpPr txBox="1">
            <a:spLocks noChangeArrowheads="1"/>
          </p:cNvSpPr>
          <p:nvPr/>
        </p:nvSpPr>
        <p:spPr bwMode="auto">
          <a:xfrm>
            <a:off x="3714744" y="428604"/>
            <a:ext cx="4786346" cy="2000264"/>
          </a:xfrm>
          <a:prstGeom prst="rect">
            <a:avLst/>
          </a:prstGeom>
          <a:solidFill>
            <a:srgbClr val="FFC000"/>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cs typeface="Arial" pitchFamily="34" charset="0"/>
              </a:rPr>
              <a:t>Dall’</a:t>
            </a:r>
            <a:r>
              <a:rPr kumimoji="0" lang="it-IT" sz="1600" b="1" i="0" u="none" strike="noStrike" cap="none" normalizeH="0" baseline="0" dirty="0" smtClean="0">
                <a:ln>
                  <a:noFill/>
                </a:ln>
                <a:solidFill>
                  <a:schemeClr val="tx1"/>
                </a:solidFill>
                <a:effectLst/>
                <a:latin typeface="Times New Roman" pitchFamily="18" charset="0"/>
                <a:cs typeface="Arial" pitchFamily="34" charset="0"/>
              </a:rPr>
              <a:t>alba della sua storia</a:t>
            </a:r>
            <a:r>
              <a:rPr kumimoji="0" lang="it-IT" sz="1600" b="0" i="0" u="none" strike="noStrike" cap="none" normalizeH="0" baseline="0" dirty="0" smtClean="0">
                <a:ln>
                  <a:noFill/>
                </a:ln>
                <a:solidFill>
                  <a:schemeClr val="tx1"/>
                </a:solidFill>
                <a:effectLst/>
                <a:latin typeface="Times New Roman" pitchFamily="18" charset="0"/>
                <a:cs typeface="Arial" pitchFamily="34" charset="0"/>
              </a:rPr>
              <a:t>, l’uomo ha cercato di comunicare attraverso le immagini; ne sono un esempio le pitture ritrovate nelle caverne o i graffiti rupestri, alcuni dei quali tentano di rappresentare il movimento, quindi un’azione (fig. 1).</a:t>
            </a:r>
          </a:p>
          <a:p>
            <a:pPr marL="0" marR="0" lvl="0" indent="0" algn="just"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Sin dall’</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età antica</a:t>
            </a: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 abbiamo esempi di parole unite alle immagini (fig. 2) o di racconti realizzati attraverso una successione di immagini (fig. 3, 4 e 5).</a:t>
            </a:r>
          </a:p>
        </p:txBody>
      </p:sp>
      <p:pic>
        <p:nvPicPr>
          <p:cNvPr id="1029" name="Picture 5" descr="C:\documenti\immagini\pt_3.BMP"/>
          <p:cNvPicPr>
            <a:picLocks noChangeAspect="1" noChangeArrowheads="1"/>
          </p:cNvPicPr>
          <p:nvPr/>
        </p:nvPicPr>
        <p:blipFill>
          <a:blip r:embed="rId4" r:link="rId5"/>
          <a:srcRect/>
          <a:stretch>
            <a:fillRect/>
          </a:stretch>
        </p:blipFill>
        <p:spPr bwMode="auto">
          <a:xfrm>
            <a:off x="4643438" y="3143248"/>
            <a:ext cx="3455988" cy="3409950"/>
          </a:xfrm>
          <a:prstGeom prst="rect">
            <a:avLst/>
          </a:prstGeom>
          <a:solidFill>
            <a:srgbClr val="C00000"/>
          </a:solidFill>
          <a:ln w="9525">
            <a:solidFill>
              <a:srgbClr val="C00000"/>
            </a:solidFill>
            <a:miter lim="800000"/>
            <a:headEnd/>
            <a:tailEnd/>
          </a:ln>
        </p:spPr>
      </p:pic>
      <p:sp>
        <p:nvSpPr>
          <p:cNvPr id="2" name="Text Box 2"/>
          <p:cNvSpPr txBox="1">
            <a:spLocks noChangeArrowheads="1"/>
          </p:cNvSpPr>
          <p:nvPr/>
        </p:nvSpPr>
        <p:spPr bwMode="auto">
          <a:xfrm>
            <a:off x="1071538" y="5357826"/>
            <a:ext cx="3514728" cy="1214446"/>
          </a:xfrm>
          <a:prstGeom prst="rect">
            <a:avLst/>
          </a:prstGeom>
          <a:solidFill>
            <a:schemeClr val="accent4">
              <a:lumMod val="60000"/>
              <a:lumOff val="40000"/>
            </a:schemeClr>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dirty="0" smtClean="0">
                <a:ln>
                  <a:noFill/>
                </a:ln>
                <a:solidFill>
                  <a:schemeClr val="tx1"/>
                </a:solidFill>
                <a:effectLst/>
                <a:latin typeface="Times New Roman" pitchFamily="18" charset="0"/>
                <a:cs typeface="Arial" pitchFamily="34" charset="0"/>
              </a:rPr>
              <a:t>Fig. 2</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dirty="0" smtClean="0">
                <a:ln>
                  <a:noFill/>
                </a:ln>
                <a:solidFill>
                  <a:schemeClr val="tx1"/>
                </a:solidFill>
                <a:effectLst/>
                <a:latin typeface="Times New Roman" pitchFamily="18" charset="0"/>
                <a:cs typeface="Arial" pitchFamily="34" charset="0"/>
              </a:rPr>
              <a:t>Scena dipinta in una coppa greca del </a:t>
            </a:r>
            <a:r>
              <a:rPr kumimoji="0" lang="it-IT" sz="1200" b="1" i="1" u="none" strike="noStrike" cap="none" normalizeH="0" baseline="0" dirty="0" err="1" smtClean="0">
                <a:ln>
                  <a:noFill/>
                </a:ln>
                <a:solidFill>
                  <a:schemeClr val="tx1"/>
                </a:solidFill>
                <a:effectLst/>
                <a:latin typeface="Times New Roman" pitchFamily="18" charset="0"/>
                <a:cs typeface="Arial" pitchFamily="34" charset="0"/>
              </a:rPr>
              <a:t>VI°</a:t>
            </a:r>
            <a:r>
              <a:rPr kumimoji="0" lang="it-IT" sz="1200" b="1" i="1" u="none" strike="noStrike" cap="none" normalizeH="0" baseline="0" dirty="0" smtClean="0">
                <a:ln>
                  <a:noFill/>
                </a:ln>
                <a:solidFill>
                  <a:schemeClr val="tx1"/>
                </a:solidFill>
                <a:effectLst/>
                <a:latin typeface="Times New Roman" pitchFamily="18" charset="0"/>
                <a:cs typeface="Arial" pitchFamily="34" charset="0"/>
              </a:rPr>
              <a:t> sec. a. C. Il re di </a:t>
            </a:r>
            <a:r>
              <a:rPr kumimoji="0" lang="it-IT" sz="1200" b="1" i="1" u="none" strike="noStrike" cap="none" normalizeH="0" baseline="0" dirty="0" err="1" smtClean="0">
                <a:ln>
                  <a:noFill/>
                </a:ln>
                <a:solidFill>
                  <a:schemeClr val="tx1"/>
                </a:solidFill>
                <a:effectLst/>
                <a:latin typeface="Times New Roman" pitchFamily="18" charset="0"/>
                <a:cs typeface="Arial" pitchFamily="34" charset="0"/>
              </a:rPr>
              <a:t>Cirene</a:t>
            </a:r>
            <a:r>
              <a:rPr kumimoji="0" lang="it-IT" sz="1200" b="1" i="1" u="none" strike="noStrike" cap="none" normalizeH="0" baseline="0" dirty="0" smtClean="0">
                <a:ln>
                  <a:noFill/>
                </a:ln>
                <a:solidFill>
                  <a:schemeClr val="tx1"/>
                </a:solidFill>
                <a:effectLst/>
                <a:latin typeface="Times New Roman" pitchFamily="18" charset="0"/>
                <a:cs typeface="Arial" pitchFamily="34" charset="0"/>
              </a:rPr>
              <a:t> controlla la pesatura del </a:t>
            </a:r>
            <a:r>
              <a:rPr kumimoji="0" lang="it-IT" sz="1200" b="1" i="1" u="none" strike="noStrike" cap="none" normalizeH="0" baseline="0" dirty="0" err="1" smtClean="0">
                <a:ln>
                  <a:noFill/>
                </a:ln>
                <a:solidFill>
                  <a:schemeClr val="tx1"/>
                </a:solidFill>
                <a:effectLst/>
                <a:latin typeface="Times New Roman" pitchFamily="18" charset="0"/>
                <a:cs typeface="Arial" pitchFamily="34" charset="0"/>
              </a:rPr>
              <a:t>silfio</a:t>
            </a:r>
            <a:r>
              <a:rPr kumimoji="0" lang="it-IT" sz="1200" b="1" i="1" u="none" strike="noStrike" cap="none" normalizeH="0" baseline="0" dirty="0" smtClean="0">
                <a:ln>
                  <a:noFill/>
                </a:ln>
                <a:solidFill>
                  <a:schemeClr val="tx1"/>
                </a:solidFill>
                <a:effectLst/>
                <a:latin typeface="Times New Roman" pitchFamily="18" charset="0"/>
                <a:cs typeface="Arial" pitchFamily="34" charset="0"/>
              </a:rPr>
              <a:t>. Le scritte indicano i pesi che i servi gridano durante questa operazione. Si può notare che le parole sono vicine alla bocca dei personaggi.</a:t>
            </a:r>
            <a:endParaRPr kumimoji="0" lang="it-IT"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14348" y="285729"/>
            <a:ext cx="7215238" cy="1077218"/>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Come puoi notare le tre vignette hanno stili diversi. Ricerca, tra i fumetti che conosci, altre vignette e raggruppale in base ai tre stili.</a:t>
            </a:r>
          </a:p>
          <a:p>
            <a:pPr algn="just"/>
            <a:r>
              <a:rPr lang="it-IT" sz="1600" dirty="0" smtClean="0">
                <a:latin typeface="Times New Roman" pitchFamily="18" charset="0"/>
                <a:cs typeface="Times New Roman" pitchFamily="18" charset="0"/>
              </a:rPr>
              <a:t>A questo punto prova a spiegare, anche con l'aiuto del dizionario, quali sono le caratteristiche del:</a:t>
            </a:r>
          </a:p>
        </p:txBody>
      </p:sp>
      <p:sp>
        <p:nvSpPr>
          <p:cNvPr id="3" name="Rectangle 2"/>
          <p:cNvSpPr>
            <a:spLocks noChangeArrowheads="1"/>
          </p:cNvSpPr>
          <p:nvPr/>
        </p:nvSpPr>
        <p:spPr bwMode="auto">
          <a:xfrm>
            <a:off x="714348" y="1643050"/>
            <a:ext cx="1714512"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dirty="0" smtClean="0">
                <a:latin typeface="Times New Roman" pitchFamily="18" charset="0"/>
                <a:cs typeface="Times New Roman" pitchFamily="18" charset="0"/>
              </a:rPr>
              <a:t>Fumetto stilizzato</a:t>
            </a:r>
          </a:p>
        </p:txBody>
      </p:sp>
      <p:sp>
        <p:nvSpPr>
          <p:cNvPr id="4" name="Rettangolo 3"/>
          <p:cNvSpPr/>
          <p:nvPr/>
        </p:nvSpPr>
        <p:spPr>
          <a:xfrm>
            <a:off x="714348" y="2143116"/>
            <a:ext cx="750099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2"/>
          <p:cNvSpPr>
            <a:spLocks noChangeArrowheads="1"/>
          </p:cNvSpPr>
          <p:nvPr/>
        </p:nvSpPr>
        <p:spPr bwMode="auto">
          <a:xfrm>
            <a:off x="785786" y="3071810"/>
            <a:ext cx="2143140"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dirty="0" smtClean="0">
                <a:latin typeface="Times New Roman" pitchFamily="18" charset="0"/>
                <a:cs typeface="Times New Roman" pitchFamily="18" charset="0"/>
              </a:rPr>
              <a:t>Fumetto caricaturale</a:t>
            </a:r>
          </a:p>
        </p:txBody>
      </p:sp>
      <p:sp>
        <p:nvSpPr>
          <p:cNvPr id="6" name="Rectangle 2"/>
          <p:cNvSpPr>
            <a:spLocks noChangeArrowheads="1"/>
          </p:cNvSpPr>
          <p:nvPr/>
        </p:nvSpPr>
        <p:spPr bwMode="auto">
          <a:xfrm>
            <a:off x="785786" y="4572008"/>
            <a:ext cx="1714512"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dirty="0" smtClean="0">
                <a:latin typeface="Times New Roman" pitchFamily="18" charset="0"/>
                <a:cs typeface="Times New Roman" pitchFamily="18" charset="0"/>
              </a:rPr>
              <a:t>Fumetto realistico</a:t>
            </a:r>
          </a:p>
        </p:txBody>
      </p:sp>
      <p:sp>
        <p:nvSpPr>
          <p:cNvPr id="7" name="Rettangolo 6"/>
          <p:cNvSpPr/>
          <p:nvPr/>
        </p:nvSpPr>
        <p:spPr>
          <a:xfrm>
            <a:off x="714348" y="3571876"/>
            <a:ext cx="750099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785786" y="5072074"/>
            <a:ext cx="7500990"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928802"/>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Espressione e gestualità</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928662" y="3286124"/>
            <a:ext cx="7358114" cy="584775"/>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Gli stati d’animo e i sentimenti vengono rappresentati attraverso particolari espressioni facciali e particolari gesti e posture. </a:t>
            </a:r>
            <a:endParaRPr lang="it-IT" sz="1600" dirty="0">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14348" y="285729"/>
            <a:ext cx="4857784" cy="33855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Osserva bene le vignette e compila le relative schede.  </a:t>
            </a:r>
            <a:endParaRPr lang="it-IT" sz="1600" dirty="0">
              <a:latin typeface="Times New Roman" pitchFamily="18" charset="0"/>
              <a:cs typeface="Times New Roman" pitchFamily="18" charset="0"/>
            </a:endParaRPr>
          </a:p>
        </p:txBody>
      </p:sp>
      <p:pic>
        <p:nvPicPr>
          <p:cNvPr id="66562" name="Picture 2" descr="C:\documenti\immagini\espr_1.JPG"/>
          <p:cNvPicPr>
            <a:picLocks noChangeAspect="1" noChangeArrowheads="1"/>
          </p:cNvPicPr>
          <p:nvPr/>
        </p:nvPicPr>
        <p:blipFill>
          <a:blip r:embed="rId2" r:link="rId3"/>
          <a:srcRect/>
          <a:stretch>
            <a:fillRect/>
          </a:stretch>
        </p:blipFill>
        <p:spPr bwMode="auto">
          <a:xfrm>
            <a:off x="285720" y="1071546"/>
            <a:ext cx="1724025" cy="1938337"/>
          </a:xfrm>
          <a:prstGeom prst="rect">
            <a:avLst/>
          </a:prstGeom>
          <a:noFill/>
          <a:ln w="38100">
            <a:solidFill>
              <a:srgbClr val="C00000"/>
            </a:solidFill>
            <a:miter lim="800000"/>
            <a:headEnd/>
            <a:tailEnd/>
          </a:ln>
        </p:spPr>
      </p:pic>
      <p:sp>
        <p:nvSpPr>
          <p:cNvPr id="66563" name="Rectangle 3"/>
          <p:cNvSpPr>
            <a:spLocks noChangeArrowheads="1"/>
          </p:cNvSpPr>
          <p:nvPr/>
        </p:nvSpPr>
        <p:spPr bwMode="auto">
          <a:xfrm>
            <a:off x="2285984" y="1000108"/>
            <a:ext cx="6000792" cy="2092881"/>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Espressione del volto:</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sopracciglia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occhi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bocca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Gesto e postura: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Stato d’animo: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t>
            </a:r>
            <a: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it-IT" sz="6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6564" name="Picture 4" descr="espr_2"/>
          <p:cNvPicPr>
            <a:picLocks noChangeAspect="1" noChangeArrowheads="1"/>
          </p:cNvPicPr>
          <p:nvPr/>
        </p:nvPicPr>
        <p:blipFill>
          <a:blip r:embed="rId4"/>
          <a:srcRect/>
          <a:stretch>
            <a:fillRect/>
          </a:stretch>
        </p:blipFill>
        <p:spPr bwMode="auto">
          <a:xfrm>
            <a:off x="285720" y="3643314"/>
            <a:ext cx="1685925" cy="1970087"/>
          </a:xfrm>
          <a:prstGeom prst="rect">
            <a:avLst/>
          </a:prstGeom>
          <a:noFill/>
          <a:ln w="38100">
            <a:solidFill>
              <a:srgbClr val="C00000"/>
            </a:solidFill>
            <a:miter lim="800000"/>
            <a:headEnd/>
            <a:tailEnd/>
          </a:ln>
        </p:spPr>
      </p:pic>
      <p:sp>
        <p:nvSpPr>
          <p:cNvPr id="6" name="Rectangle 3"/>
          <p:cNvSpPr>
            <a:spLocks noChangeArrowheads="1"/>
          </p:cNvSpPr>
          <p:nvPr/>
        </p:nvSpPr>
        <p:spPr bwMode="auto">
          <a:xfrm>
            <a:off x="2285984" y="3571876"/>
            <a:ext cx="6000792" cy="2092881"/>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Espressione del volto:</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sopracciglia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occhi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bocca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Gesto e postura: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Stato d’animo: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t>
            </a:r>
            <a: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it-IT" sz="6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documenti\immagini\espr_3.JPG"/>
          <p:cNvPicPr>
            <a:picLocks noChangeAspect="1" noChangeArrowheads="1"/>
          </p:cNvPicPr>
          <p:nvPr/>
        </p:nvPicPr>
        <p:blipFill>
          <a:blip r:embed="rId2" r:link="rId3"/>
          <a:srcRect/>
          <a:stretch>
            <a:fillRect/>
          </a:stretch>
        </p:blipFill>
        <p:spPr bwMode="auto">
          <a:xfrm>
            <a:off x="357158" y="357166"/>
            <a:ext cx="1947863" cy="2227262"/>
          </a:xfrm>
          <a:prstGeom prst="rect">
            <a:avLst/>
          </a:prstGeom>
          <a:noFill/>
          <a:ln w="38100">
            <a:solidFill>
              <a:srgbClr val="C00000"/>
            </a:solidFill>
            <a:miter lim="800000"/>
            <a:headEnd/>
            <a:tailEnd/>
          </a:ln>
        </p:spPr>
      </p:pic>
      <p:sp>
        <p:nvSpPr>
          <p:cNvPr id="3" name="Rectangle 3"/>
          <p:cNvSpPr>
            <a:spLocks noChangeArrowheads="1"/>
          </p:cNvSpPr>
          <p:nvPr/>
        </p:nvSpPr>
        <p:spPr bwMode="auto">
          <a:xfrm>
            <a:off x="2643174" y="357166"/>
            <a:ext cx="6000792" cy="2092881"/>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Espressione del volto:</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sopracciglia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occhi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bocca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Gesto e postura: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Stato d’animo: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t>
            </a:r>
            <a: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it-IT" sz="6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43174" y="3357562"/>
            <a:ext cx="6000792" cy="2092881"/>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Espressione del volto:</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sopracciglia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occhi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bocca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Gesto e postura: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Stato d’animo: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t>
            </a:r>
            <a: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it-IT" sz="6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9635" name="Picture 3" descr="C:\documenti\immagini\espr_4.JPG"/>
          <p:cNvPicPr>
            <a:picLocks noChangeAspect="1" noChangeArrowheads="1"/>
          </p:cNvPicPr>
          <p:nvPr/>
        </p:nvPicPr>
        <p:blipFill>
          <a:blip r:embed="rId4" r:link="rId5"/>
          <a:srcRect/>
          <a:stretch>
            <a:fillRect/>
          </a:stretch>
        </p:blipFill>
        <p:spPr bwMode="auto">
          <a:xfrm>
            <a:off x="357158" y="3357562"/>
            <a:ext cx="2076450" cy="2103438"/>
          </a:xfrm>
          <a:prstGeom prst="rect">
            <a:avLst/>
          </a:prstGeom>
          <a:noFill/>
          <a:ln w="38100">
            <a:solidFill>
              <a:srgbClr val="C00000"/>
            </a:solid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857488" y="571480"/>
            <a:ext cx="6000792" cy="2092881"/>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Espressione del volto:</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sopracciglia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occhi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bocca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Gesto e postura: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Stato d’animo: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t>
            </a:r>
            <a: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it-IT" sz="6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3"/>
          <p:cNvSpPr>
            <a:spLocks noChangeArrowheads="1"/>
          </p:cNvSpPr>
          <p:nvPr/>
        </p:nvSpPr>
        <p:spPr bwMode="auto">
          <a:xfrm>
            <a:off x="2857488" y="3429000"/>
            <a:ext cx="6000792" cy="2092881"/>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Espressione del volto:</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sopracciglia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occhi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bocca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Gesto e postura: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Stato d’animo: </a:t>
            </a:r>
            <a:r>
              <a:rPr kumimoji="0" lang="it-IT"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
            </a:r>
            <a:r>
              <a:rPr kumimoji="0" lang="it-IT"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t>
            </a:r>
            <a:r>
              <a:rPr kumimoji="0" lang="it-IT"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it-IT" sz="6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0658" name="Picture 2" descr="C:\documenti\immagini\espr_6.JPG"/>
          <p:cNvPicPr>
            <a:picLocks noChangeAspect="1" noChangeArrowheads="1"/>
          </p:cNvPicPr>
          <p:nvPr/>
        </p:nvPicPr>
        <p:blipFill>
          <a:blip r:embed="rId2" r:link="rId3"/>
          <a:srcRect/>
          <a:stretch>
            <a:fillRect/>
          </a:stretch>
        </p:blipFill>
        <p:spPr bwMode="auto">
          <a:xfrm>
            <a:off x="285720" y="714356"/>
            <a:ext cx="2286000" cy="1968500"/>
          </a:xfrm>
          <a:prstGeom prst="rect">
            <a:avLst/>
          </a:prstGeom>
          <a:noFill/>
          <a:ln w="38100">
            <a:solidFill>
              <a:srgbClr val="C00000"/>
            </a:solidFill>
            <a:miter lim="800000"/>
            <a:headEnd/>
            <a:tailEnd/>
          </a:ln>
        </p:spPr>
      </p:pic>
      <p:pic>
        <p:nvPicPr>
          <p:cNvPr id="70659" name="Picture 3" descr="C:\documenti\immagini\espr_5.JPG"/>
          <p:cNvPicPr>
            <a:picLocks noChangeAspect="1" noChangeArrowheads="1"/>
          </p:cNvPicPr>
          <p:nvPr/>
        </p:nvPicPr>
        <p:blipFill>
          <a:blip r:embed="rId4" r:link="rId5"/>
          <a:srcRect/>
          <a:stretch>
            <a:fillRect/>
          </a:stretch>
        </p:blipFill>
        <p:spPr bwMode="auto">
          <a:xfrm>
            <a:off x="357158" y="3429000"/>
            <a:ext cx="2193925" cy="2047875"/>
          </a:xfrm>
          <a:prstGeom prst="rect">
            <a:avLst/>
          </a:prstGeom>
          <a:noFill/>
          <a:ln w="38100">
            <a:solidFill>
              <a:srgbClr val="C00000"/>
            </a:solid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14348" y="214290"/>
            <a:ext cx="7858180" cy="830997"/>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Sovrapponendo al volto le varie posizioni degli occhi, delle sopracciglia e della bocca, potrai ottenere diverse espressioni. Per ogni espressione ottenuta, indica quale stato d’animo essa manifesta.</a:t>
            </a:r>
          </a:p>
        </p:txBody>
      </p:sp>
      <p:pic>
        <p:nvPicPr>
          <p:cNvPr id="71682" name="Picture 2" descr="C:\documenti\immagini\f_1.JPG"/>
          <p:cNvPicPr>
            <a:picLocks noChangeAspect="1" noChangeArrowheads="1"/>
          </p:cNvPicPr>
          <p:nvPr/>
        </p:nvPicPr>
        <p:blipFill>
          <a:blip r:embed="rId2" r:link="rId3"/>
          <a:srcRect/>
          <a:stretch>
            <a:fillRect/>
          </a:stretch>
        </p:blipFill>
        <p:spPr bwMode="auto">
          <a:xfrm>
            <a:off x="1428728" y="1214422"/>
            <a:ext cx="6113462" cy="5310187"/>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documenti\immagini\f_2.JPG"/>
          <p:cNvPicPr>
            <a:picLocks noChangeAspect="1" noChangeArrowheads="1"/>
          </p:cNvPicPr>
          <p:nvPr/>
        </p:nvPicPr>
        <p:blipFill>
          <a:blip r:embed="rId3" r:link="rId4"/>
          <a:srcRect/>
          <a:stretch>
            <a:fillRect/>
          </a:stretch>
        </p:blipFill>
        <p:spPr bwMode="auto">
          <a:xfrm>
            <a:off x="500034" y="428604"/>
            <a:ext cx="1550988" cy="539750"/>
          </a:xfrm>
          <a:prstGeom prst="rect">
            <a:avLst/>
          </a:prstGeom>
          <a:noFill/>
          <a:ln w="9525">
            <a:noFill/>
            <a:miter lim="800000"/>
            <a:headEnd/>
            <a:tailEnd/>
          </a:ln>
        </p:spPr>
      </p:pic>
      <p:graphicFrame>
        <p:nvGraphicFramePr>
          <p:cNvPr id="72707" name="Object 3"/>
          <p:cNvGraphicFramePr>
            <a:graphicFrameLocks noChangeAspect="1"/>
          </p:cNvGraphicFramePr>
          <p:nvPr/>
        </p:nvGraphicFramePr>
        <p:xfrm>
          <a:off x="2643174" y="428604"/>
          <a:ext cx="1420812" cy="652463"/>
        </p:xfrm>
        <a:graphic>
          <a:graphicData uri="http://schemas.openxmlformats.org/presentationml/2006/ole">
            <p:oleObj spid="_x0000_s72707" name="Picture" r:id="rId5" imgW="1420560" imgH="652320" progId="Word.Picture.8">
              <p:embed/>
            </p:oleObj>
          </a:graphicData>
        </a:graphic>
      </p:graphicFrame>
      <p:pic>
        <p:nvPicPr>
          <p:cNvPr id="72708" name="Picture 4" descr="C:\documenti\immagini\f_4.JPG"/>
          <p:cNvPicPr>
            <a:picLocks noChangeAspect="1" noChangeArrowheads="1"/>
          </p:cNvPicPr>
          <p:nvPr/>
        </p:nvPicPr>
        <p:blipFill>
          <a:blip r:embed="rId6" r:link="rId7"/>
          <a:srcRect/>
          <a:stretch>
            <a:fillRect/>
          </a:stretch>
        </p:blipFill>
        <p:spPr bwMode="auto">
          <a:xfrm>
            <a:off x="4500562" y="428604"/>
            <a:ext cx="1554162" cy="573088"/>
          </a:xfrm>
          <a:prstGeom prst="rect">
            <a:avLst/>
          </a:prstGeom>
          <a:noFill/>
          <a:ln w="9525">
            <a:noFill/>
            <a:miter lim="800000"/>
            <a:headEnd/>
            <a:tailEnd/>
          </a:ln>
        </p:spPr>
      </p:pic>
      <p:pic>
        <p:nvPicPr>
          <p:cNvPr id="72709" name="Picture 5" descr="C:\documenti\immagini\f_5.JPG"/>
          <p:cNvPicPr>
            <a:picLocks noChangeAspect="1" noChangeArrowheads="1"/>
          </p:cNvPicPr>
          <p:nvPr/>
        </p:nvPicPr>
        <p:blipFill>
          <a:blip r:embed="rId8" r:link="rId9"/>
          <a:srcRect/>
          <a:stretch>
            <a:fillRect/>
          </a:stretch>
        </p:blipFill>
        <p:spPr bwMode="auto">
          <a:xfrm>
            <a:off x="6786578" y="357166"/>
            <a:ext cx="1341438" cy="688975"/>
          </a:xfrm>
          <a:prstGeom prst="rect">
            <a:avLst/>
          </a:prstGeom>
          <a:noFill/>
          <a:ln w="9525">
            <a:noFill/>
            <a:miter lim="800000"/>
            <a:headEnd/>
            <a:tailEnd/>
          </a:ln>
        </p:spPr>
      </p:pic>
      <p:pic>
        <p:nvPicPr>
          <p:cNvPr id="72710" name="Picture 6" descr="C:\documenti\immagini\f_11.JPG"/>
          <p:cNvPicPr>
            <a:picLocks noChangeAspect="1" noChangeArrowheads="1"/>
          </p:cNvPicPr>
          <p:nvPr/>
        </p:nvPicPr>
        <p:blipFill>
          <a:blip r:embed="rId10" r:link="rId11"/>
          <a:srcRect/>
          <a:stretch>
            <a:fillRect/>
          </a:stretch>
        </p:blipFill>
        <p:spPr bwMode="auto">
          <a:xfrm>
            <a:off x="571472" y="1500174"/>
            <a:ext cx="1423988" cy="692150"/>
          </a:xfrm>
          <a:prstGeom prst="rect">
            <a:avLst/>
          </a:prstGeom>
          <a:noFill/>
          <a:ln w="9525">
            <a:noFill/>
            <a:miter lim="800000"/>
            <a:headEnd/>
            <a:tailEnd/>
          </a:ln>
        </p:spPr>
      </p:pic>
      <p:pic>
        <p:nvPicPr>
          <p:cNvPr id="72711" name="Picture 7" descr="C:\documenti\immagini\f_12.JPG"/>
          <p:cNvPicPr>
            <a:picLocks noChangeAspect="1" noChangeArrowheads="1"/>
          </p:cNvPicPr>
          <p:nvPr/>
        </p:nvPicPr>
        <p:blipFill>
          <a:blip r:embed="rId12" r:link="rId13"/>
          <a:srcRect/>
          <a:stretch>
            <a:fillRect/>
          </a:stretch>
        </p:blipFill>
        <p:spPr bwMode="auto">
          <a:xfrm>
            <a:off x="2571736" y="1428736"/>
            <a:ext cx="1543050" cy="674688"/>
          </a:xfrm>
          <a:prstGeom prst="rect">
            <a:avLst/>
          </a:prstGeom>
          <a:noFill/>
          <a:ln w="9525">
            <a:noFill/>
            <a:miter lim="800000"/>
            <a:headEnd/>
            <a:tailEnd/>
          </a:ln>
        </p:spPr>
      </p:pic>
      <p:pic>
        <p:nvPicPr>
          <p:cNvPr id="72712" name="Picture 8" descr="C:\documenti\immagini\f_13.JPG"/>
          <p:cNvPicPr>
            <a:picLocks noChangeAspect="1" noChangeArrowheads="1"/>
          </p:cNvPicPr>
          <p:nvPr/>
        </p:nvPicPr>
        <p:blipFill>
          <a:blip r:embed="rId14" r:link="rId15"/>
          <a:srcRect/>
          <a:stretch>
            <a:fillRect/>
          </a:stretch>
        </p:blipFill>
        <p:spPr bwMode="auto">
          <a:xfrm>
            <a:off x="714348" y="4286256"/>
            <a:ext cx="1285875" cy="377825"/>
          </a:xfrm>
          <a:prstGeom prst="rect">
            <a:avLst/>
          </a:prstGeom>
          <a:noFill/>
          <a:ln w="9525">
            <a:noFill/>
            <a:miter lim="800000"/>
            <a:headEnd/>
            <a:tailEnd/>
          </a:ln>
        </p:spPr>
      </p:pic>
      <p:pic>
        <p:nvPicPr>
          <p:cNvPr id="72713" name="Picture 9" descr="C:\documenti\immagini\f_14.JPG"/>
          <p:cNvPicPr>
            <a:picLocks noChangeAspect="1" noChangeArrowheads="1"/>
          </p:cNvPicPr>
          <p:nvPr/>
        </p:nvPicPr>
        <p:blipFill>
          <a:blip r:embed="rId16" r:link="rId17"/>
          <a:srcRect/>
          <a:stretch>
            <a:fillRect/>
          </a:stretch>
        </p:blipFill>
        <p:spPr bwMode="auto">
          <a:xfrm>
            <a:off x="2643174" y="3857628"/>
            <a:ext cx="1274763" cy="895350"/>
          </a:xfrm>
          <a:prstGeom prst="rect">
            <a:avLst/>
          </a:prstGeom>
          <a:noFill/>
          <a:ln w="9525">
            <a:noFill/>
            <a:miter lim="800000"/>
            <a:headEnd/>
            <a:tailEnd/>
          </a:ln>
        </p:spPr>
      </p:pic>
      <p:pic>
        <p:nvPicPr>
          <p:cNvPr id="72714" name="Picture 10" descr="C:\documenti\immagini\f_15.JPG"/>
          <p:cNvPicPr>
            <a:picLocks noChangeAspect="1" noChangeArrowheads="1"/>
          </p:cNvPicPr>
          <p:nvPr/>
        </p:nvPicPr>
        <p:blipFill>
          <a:blip r:embed="rId18" r:link="rId19"/>
          <a:srcRect/>
          <a:stretch>
            <a:fillRect/>
          </a:stretch>
        </p:blipFill>
        <p:spPr bwMode="auto">
          <a:xfrm>
            <a:off x="2571736" y="2714620"/>
            <a:ext cx="1216025" cy="884238"/>
          </a:xfrm>
          <a:prstGeom prst="rect">
            <a:avLst/>
          </a:prstGeom>
          <a:noFill/>
          <a:ln w="9525">
            <a:noFill/>
            <a:miter lim="800000"/>
            <a:headEnd/>
            <a:tailEnd/>
          </a:ln>
        </p:spPr>
      </p:pic>
      <p:pic>
        <p:nvPicPr>
          <p:cNvPr id="72715" name="Picture 11" descr="C:\documenti\immagini\f_16.JPG"/>
          <p:cNvPicPr>
            <a:picLocks noChangeAspect="1" noChangeArrowheads="1"/>
          </p:cNvPicPr>
          <p:nvPr/>
        </p:nvPicPr>
        <p:blipFill>
          <a:blip r:embed="rId20" r:link="rId21"/>
          <a:srcRect/>
          <a:stretch>
            <a:fillRect/>
          </a:stretch>
        </p:blipFill>
        <p:spPr bwMode="auto">
          <a:xfrm>
            <a:off x="4643438" y="2643182"/>
            <a:ext cx="1187450" cy="877887"/>
          </a:xfrm>
          <a:prstGeom prst="rect">
            <a:avLst/>
          </a:prstGeom>
          <a:noFill/>
          <a:ln w="9525">
            <a:noFill/>
            <a:miter lim="800000"/>
            <a:headEnd/>
            <a:tailEnd/>
          </a:ln>
        </p:spPr>
      </p:pic>
      <p:pic>
        <p:nvPicPr>
          <p:cNvPr id="72716" name="Picture 12" descr="C:\documenti\immagini\f_17.JPG"/>
          <p:cNvPicPr>
            <a:picLocks noChangeAspect="1" noChangeArrowheads="1"/>
          </p:cNvPicPr>
          <p:nvPr/>
        </p:nvPicPr>
        <p:blipFill>
          <a:blip r:embed="rId22" r:link="rId23"/>
          <a:srcRect/>
          <a:stretch>
            <a:fillRect/>
          </a:stretch>
        </p:blipFill>
        <p:spPr bwMode="auto">
          <a:xfrm>
            <a:off x="6643702" y="2571744"/>
            <a:ext cx="1254125" cy="950913"/>
          </a:xfrm>
          <a:prstGeom prst="rect">
            <a:avLst/>
          </a:prstGeom>
          <a:noFill/>
          <a:ln w="9525">
            <a:noFill/>
            <a:miter lim="800000"/>
            <a:headEnd/>
            <a:tailEnd/>
          </a:ln>
        </p:spPr>
      </p:pic>
      <p:pic>
        <p:nvPicPr>
          <p:cNvPr id="72717" name="Picture 13" descr="C:\documenti\immagini\f_18.JPG"/>
          <p:cNvPicPr>
            <a:picLocks noChangeAspect="1" noChangeArrowheads="1"/>
          </p:cNvPicPr>
          <p:nvPr/>
        </p:nvPicPr>
        <p:blipFill>
          <a:blip r:embed="rId24" r:link="rId25"/>
          <a:srcRect/>
          <a:stretch>
            <a:fillRect/>
          </a:stretch>
        </p:blipFill>
        <p:spPr bwMode="auto">
          <a:xfrm>
            <a:off x="571472" y="2714620"/>
            <a:ext cx="1331912" cy="931863"/>
          </a:xfrm>
          <a:prstGeom prst="rect">
            <a:avLst/>
          </a:prstGeom>
          <a:noFill/>
          <a:ln w="9525">
            <a:noFill/>
            <a:miter lim="800000"/>
            <a:headEnd/>
            <a:tailEnd/>
          </a:ln>
        </p:spPr>
      </p:pic>
      <p:pic>
        <p:nvPicPr>
          <p:cNvPr id="72718" name="Picture 14" descr="C:\documenti\immagini\f_19.JPG"/>
          <p:cNvPicPr>
            <a:picLocks noChangeAspect="1" noChangeArrowheads="1"/>
          </p:cNvPicPr>
          <p:nvPr/>
        </p:nvPicPr>
        <p:blipFill>
          <a:blip r:embed="rId26" r:link="rId27"/>
          <a:srcRect/>
          <a:stretch>
            <a:fillRect/>
          </a:stretch>
        </p:blipFill>
        <p:spPr bwMode="auto">
          <a:xfrm>
            <a:off x="7358082" y="5214950"/>
            <a:ext cx="1514475" cy="841375"/>
          </a:xfrm>
          <a:prstGeom prst="rect">
            <a:avLst/>
          </a:prstGeom>
          <a:noFill/>
          <a:ln w="9525">
            <a:noFill/>
            <a:miter lim="800000"/>
            <a:headEnd/>
            <a:tailEnd/>
          </a:ln>
        </p:spPr>
      </p:pic>
      <p:pic>
        <p:nvPicPr>
          <p:cNvPr id="72719" name="Picture 15" descr="C:\documenti\immagini\f_20.JPG"/>
          <p:cNvPicPr>
            <a:picLocks noChangeAspect="1" noChangeArrowheads="1"/>
          </p:cNvPicPr>
          <p:nvPr/>
        </p:nvPicPr>
        <p:blipFill>
          <a:blip r:embed="rId28" r:link="rId29"/>
          <a:srcRect/>
          <a:stretch>
            <a:fillRect/>
          </a:stretch>
        </p:blipFill>
        <p:spPr bwMode="auto">
          <a:xfrm>
            <a:off x="5715008" y="5643578"/>
            <a:ext cx="1393825" cy="479425"/>
          </a:xfrm>
          <a:prstGeom prst="rect">
            <a:avLst/>
          </a:prstGeom>
          <a:noFill/>
          <a:ln w="9525">
            <a:noFill/>
            <a:miter lim="800000"/>
            <a:headEnd/>
            <a:tailEnd/>
          </a:ln>
        </p:spPr>
      </p:pic>
      <p:pic>
        <p:nvPicPr>
          <p:cNvPr id="72720" name="Picture 16" descr="C:\documenti\immagini\f_21.JPG"/>
          <p:cNvPicPr>
            <a:picLocks noChangeAspect="1" noChangeArrowheads="1"/>
          </p:cNvPicPr>
          <p:nvPr/>
        </p:nvPicPr>
        <p:blipFill>
          <a:blip r:embed="rId30" r:link="rId31"/>
          <a:srcRect/>
          <a:stretch>
            <a:fillRect/>
          </a:stretch>
        </p:blipFill>
        <p:spPr bwMode="auto">
          <a:xfrm>
            <a:off x="3000364" y="5572140"/>
            <a:ext cx="1319212" cy="704850"/>
          </a:xfrm>
          <a:prstGeom prst="rect">
            <a:avLst/>
          </a:prstGeom>
          <a:noFill/>
          <a:ln w="9525">
            <a:noFill/>
            <a:miter lim="800000"/>
            <a:headEnd/>
            <a:tailEnd/>
          </a:ln>
        </p:spPr>
      </p:pic>
      <p:pic>
        <p:nvPicPr>
          <p:cNvPr id="72721" name="Picture 17" descr="C:\documenti\immagini\f_22.JPG"/>
          <p:cNvPicPr>
            <a:picLocks noChangeAspect="1" noChangeArrowheads="1"/>
          </p:cNvPicPr>
          <p:nvPr/>
        </p:nvPicPr>
        <p:blipFill>
          <a:blip r:embed="rId32" r:link="rId33"/>
          <a:srcRect/>
          <a:stretch>
            <a:fillRect/>
          </a:stretch>
        </p:blipFill>
        <p:spPr bwMode="auto">
          <a:xfrm>
            <a:off x="4572000" y="5643578"/>
            <a:ext cx="881062" cy="476250"/>
          </a:xfrm>
          <a:prstGeom prst="rect">
            <a:avLst/>
          </a:prstGeom>
          <a:noFill/>
          <a:ln w="9525">
            <a:noFill/>
            <a:miter lim="800000"/>
            <a:headEnd/>
            <a:tailEnd/>
          </a:ln>
        </p:spPr>
      </p:pic>
      <p:pic>
        <p:nvPicPr>
          <p:cNvPr id="72722" name="Picture 18" descr="C:\documenti\immagini\f_23.JPG"/>
          <p:cNvPicPr>
            <a:picLocks noChangeAspect="1" noChangeArrowheads="1"/>
          </p:cNvPicPr>
          <p:nvPr/>
        </p:nvPicPr>
        <p:blipFill>
          <a:blip r:embed="rId34" r:link="rId35"/>
          <a:srcRect/>
          <a:stretch>
            <a:fillRect/>
          </a:stretch>
        </p:blipFill>
        <p:spPr bwMode="auto">
          <a:xfrm>
            <a:off x="500034" y="5572140"/>
            <a:ext cx="1096962" cy="738187"/>
          </a:xfrm>
          <a:prstGeom prst="rect">
            <a:avLst/>
          </a:prstGeom>
          <a:noFill/>
          <a:ln w="9525">
            <a:noFill/>
            <a:miter lim="800000"/>
            <a:headEnd/>
            <a:tailEnd/>
          </a:ln>
        </p:spPr>
      </p:pic>
      <p:pic>
        <p:nvPicPr>
          <p:cNvPr id="72723" name="Picture 19" descr="C:\documenti\immagini\f_24.JPG"/>
          <p:cNvPicPr>
            <a:picLocks noChangeAspect="1" noChangeArrowheads="1"/>
          </p:cNvPicPr>
          <p:nvPr/>
        </p:nvPicPr>
        <p:blipFill>
          <a:blip r:embed="rId36" r:link="rId37"/>
          <a:srcRect/>
          <a:stretch>
            <a:fillRect/>
          </a:stretch>
        </p:blipFill>
        <p:spPr bwMode="auto">
          <a:xfrm>
            <a:off x="1928794" y="5643578"/>
            <a:ext cx="641350" cy="5969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928802"/>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L’inquadratura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928662" y="3286124"/>
            <a:ext cx="7358114" cy="1323439"/>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Per raccontare una storia, il fumetto, come il cinema, utilizza vari tipi di inquadratura. </a:t>
            </a:r>
          </a:p>
          <a:p>
            <a:pPr algn="just"/>
            <a:r>
              <a:rPr lang="it-IT" sz="1600" dirty="0" smtClean="0">
                <a:latin typeface="Times New Roman" pitchFamily="18" charset="0"/>
                <a:cs typeface="Times New Roman" pitchFamily="18" charset="0"/>
              </a:rPr>
              <a:t>Nello spazio dell'inquadratura compaiono personaggi, cose, ambienti che possono essere visti da diverse distanze e angolazioni.  Vi sono pertanto vari piani ( primissimo o primo piano, mezza figura, piano americano, figura intera, dettaglio), vari campi (medio, lungo, lunghissimo) e varie angolazioni  (dall'alto, dal basso, obliqua, frontale).</a:t>
            </a:r>
            <a:endParaRPr lang="it-IT" sz="1600"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00430" y="285728"/>
            <a:ext cx="1493870" cy="369332"/>
          </a:xfrm>
          <a:prstGeom prst="rect">
            <a:avLst/>
          </a:prstGeom>
          <a:solidFill>
            <a:schemeClr val="tx2">
              <a:lumMod val="40000"/>
              <a:lumOff val="60000"/>
            </a:schemeClr>
          </a:solidFill>
        </p:spPr>
        <p:txBody>
          <a:bodyPr wrap="none">
            <a:spAutoFit/>
          </a:bodyPr>
          <a:lstStyle/>
          <a:p>
            <a:r>
              <a:rPr lang="it-IT" b="1" dirty="0" smtClean="0">
                <a:solidFill>
                  <a:schemeClr val="accent2">
                    <a:lumMod val="75000"/>
                  </a:schemeClr>
                </a:solidFill>
              </a:rPr>
              <a:t>Piani e campi</a:t>
            </a:r>
            <a:endParaRPr lang="it-IT" b="1" dirty="0">
              <a:solidFill>
                <a:schemeClr val="accent2">
                  <a:lumMod val="75000"/>
                </a:schemeClr>
              </a:solidFill>
            </a:endParaRPr>
          </a:p>
        </p:txBody>
      </p:sp>
      <p:sp>
        <p:nvSpPr>
          <p:cNvPr id="3" name="Rectangle 2"/>
          <p:cNvSpPr>
            <a:spLocks noChangeArrowheads="1"/>
          </p:cNvSpPr>
          <p:nvPr/>
        </p:nvSpPr>
        <p:spPr bwMode="auto">
          <a:xfrm>
            <a:off x="714348" y="857232"/>
            <a:ext cx="7858180"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Osserva le vignette che ti proponiamo e scrivi, per ciascuna di esse, qual è il piano o il campo utilizzato.</a:t>
            </a:r>
            <a:endParaRPr lang="it-IT" sz="1600" dirty="0">
              <a:latin typeface="Times New Roman" pitchFamily="18" charset="0"/>
              <a:cs typeface="Times New Roman" pitchFamily="18" charset="0"/>
            </a:endParaRPr>
          </a:p>
        </p:txBody>
      </p:sp>
      <p:pic>
        <p:nvPicPr>
          <p:cNvPr id="73730" name="Picture 2" descr="1"/>
          <p:cNvPicPr>
            <a:picLocks noChangeAspect="1" noChangeArrowheads="1"/>
          </p:cNvPicPr>
          <p:nvPr/>
        </p:nvPicPr>
        <p:blipFill>
          <a:blip r:embed="rId2"/>
          <a:srcRect/>
          <a:stretch>
            <a:fillRect/>
          </a:stretch>
        </p:blipFill>
        <p:spPr bwMode="auto">
          <a:xfrm>
            <a:off x="142844" y="1643050"/>
            <a:ext cx="6110288" cy="1752600"/>
          </a:xfrm>
          <a:prstGeom prst="rect">
            <a:avLst/>
          </a:prstGeom>
          <a:noFill/>
          <a:ln w="38100">
            <a:solidFill>
              <a:srgbClr val="C00000"/>
            </a:solidFill>
            <a:miter lim="800000"/>
            <a:headEnd/>
            <a:tailEnd/>
          </a:ln>
        </p:spPr>
      </p:pic>
      <p:pic>
        <p:nvPicPr>
          <p:cNvPr id="73731" name="Picture 3" descr="2"/>
          <p:cNvPicPr>
            <a:picLocks noChangeAspect="1" noChangeArrowheads="1"/>
          </p:cNvPicPr>
          <p:nvPr/>
        </p:nvPicPr>
        <p:blipFill>
          <a:blip r:embed="rId3"/>
          <a:srcRect/>
          <a:stretch>
            <a:fillRect/>
          </a:stretch>
        </p:blipFill>
        <p:spPr bwMode="auto">
          <a:xfrm>
            <a:off x="142844" y="3571876"/>
            <a:ext cx="3038475" cy="1876425"/>
          </a:xfrm>
          <a:prstGeom prst="rect">
            <a:avLst/>
          </a:prstGeom>
          <a:noFill/>
          <a:ln w="38100">
            <a:solidFill>
              <a:srgbClr val="C00000"/>
            </a:solidFill>
            <a:miter lim="800000"/>
            <a:headEnd/>
            <a:tailEnd/>
          </a:ln>
        </p:spPr>
      </p:pic>
      <p:pic>
        <p:nvPicPr>
          <p:cNvPr id="73732" name="Picture 4" descr="3"/>
          <p:cNvPicPr>
            <a:picLocks noChangeAspect="1" noChangeArrowheads="1"/>
          </p:cNvPicPr>
          <p:nvPr/>
        </p:nvPicPr>
        <p:blipFill>
          <a:blip r:embed="rId4"/>
          <a:srcRect/>
          <a:stretch>
            <a:fillRect/>
          </a:stretch>
        </p:blipFill>
        <p:spPr bwMode="auto">
          <a:xfrm>
            <a:off x="3857620" y="3571876"/>
            <a:ext cx="2286000" cy="2286000"/>
          </a:xfrm>
          <a:prstGeom prst="rect">
            <a:avLst/>
          </a:prstGeom>
          <a:noFill/>
          <a:ln w="38100">
            <a:solidFill>
              <a:srgbClr val="C00000"/>
            </a:solidFill>
            <a:miter lim="800000"/>
            <a:headEnd/>
            <a:tailEnd/>
          </a:ln>
        </p:spPr>
      </p:pic>
      <p:pic>
        <p:nvPicPr>
          <p:cNvPr id="73733" name="Picture 5" descr="4"/>
          <p:cNvPicPr>
            <a:picLocks noChangeAspect="1" noChangeArrowheads="1"/>
          </p:cNvPicPr>
          <p:nvPr/>
        </p:nvPicPr>
        <p:blipFill>
          <a:blip r:embed="rId5"/>
          <a:srcRect/>
          <a:stretch>
            <a:fillRect/>
          </a:stretch>
        </p:blipFill>
        <p:spPr bwMode="auto">
          <a:xfrm>
            <a:off x="6786578" y="3571876"/>
            <a:ext cx="1935163" cy="2073275"/>
          </a:xfrm>
          <a:prstGeom prst="rect">
            <a:avLst/>
          </a:prstGeom>
          <a:noFill/>
          <a:ln w="38100">
            <a:solidFill>
              <a:srgbClr val="C00000"/>
            </a:solidFill>
            <a:miter lim="800000"/>
            <a:headEnd/>
            <a:tailEnd/>
          </a:ln>
        </p:spPr>
      </p:pic>
      <p:sp>
        <p:nvSpPr>
          <p:cNvPr id="8" name="Rettangolo 7"/>
          <p:cNvSpPr/>
          <p:nvPr/>
        </p:nvSpPr>
        <p:spPr>
          <a:xfrm>
            <a:off x="6500826" y="1785926"/>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714348" y="5572140"/>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4000496" y="6000768"/>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6786578" y="5857892"/>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5"/>
          <p:cNvPicPr>
            <a:picLocks noChangeAspect="1" noChangeArrowheads="1"/>
          </p:cNvPicPr>
          <p:nvPr/>
        </p:nvPicPr>
        <p:blipFill>
          <a:blip r:embed="rId2"/>
          <a:srcRect/>
          <a:stretch>
            <a:fillRect/>
          </a:stretch>
        </p:blipFill>
        <p:spPr bwMode="auto">
          <a:xfrm>
            <a:off x="428596" y="285728"/>
            <a:ext cx="3889375" cy="1790700"/>
          </a:xfrm>
          <a:prstGeom prst="rect">
            <a:avLst/>
          </a:prstGeom>
          <a:noFill/>
          <a:ln w="38100">
            <a:solidFill>
              <a:srgbClr val="C00000"/>
            </a:solidFill>
            <a:miter lim="800000"/>
            <a:headEnd/>
            <a:tailEnd/>
          </a:ln>
        </p:spPr>
      </p:pic>
      <p:pic>
        <p:nvPicPr>
          <p:cNvPr id="74755" name="Picture 3" descr="6"/>
          <p:cNvPicPr>
            <a:picLocks noChangeAspect="1" noChangeArrowheads="1"/>
          </p:cNvPicPr>
          <p:nvPr/>
        </p:nvPicPr>
        <p:blipFill>
          <a:blip r:embed="rId3"/>
          <a:srcRect/>
          <a:stretch>
            <a:fillRect/>
          </a:stretch>
        </p:blipFill>
        <p:spPr bwMode="auto">
          <a:xfrm>
            <a:off x="2643174" y="3429000"/>
            <a:ext cx="2857500" cy="2433638"/>
          </a:xfrm>
          <a:prstGeom prst="rect">
            <a:avLst/>
          </a:prstGeom>
          <a:noFill/>
          <a:ln w="38100">
            <a:solidFill>
              <a:srgbClr val="C00000"/>
            </a:solidFill>
            <a:miter lim="800000"/>
            <a:headEnd/>
            <a:tailEnd/>
          </a:ln>
        </p:spPr>
      </p:pic>
      <p:pic>
        <p:nvPicPr>
          <p:cNvPr id="74756" name="Picture 4" descr="7"/>
          <p:cNvPicPr>
            <a:picLocks noChangeAspect="1" noChangeArrowheads="1"/>
          </p:cNvPicPr>
          <p:nvPr/>
        </p:nvPicPr>
        <p:blipFill>
          <a:blip r:embed="rId4"/>
          <a:srcRect/>
          <a:stretch>
            <a:fillRect/>
          </a:stretch>
        </p:blipFill>
        <p:spPr bwMode="auto">
          <a:xfrm>
            <a:off x="214282" y="3143248"/>
            <a:ext cx="1976438" cy="2857500"/>
          </a:xfrm>
          <a:prstGeom prst="rect">
            <a:avLst/>
          </a:prstGeom>
          <a:noFill/>
          <a:ln w="38100">
            <a:solidFill>
              <a:srgbClr val="C00000"/>
            </a:solidFill>
            <a:miter lim="800000"/>
            <a:headEnd/>
            <a:tailEnd/>
          </a:ln>
        </p:spPr>
      </p:pic>
      <p:pic>
        <p:nvPicPr>
          <p:cNvPr id="74757" name="Picture 5" descr="8"/>
          <p:cNvPicPr>
            <a:picLocks noChangeAspect="1" noChangeArrowheads="1"/>
          </p:cNvPicPr>
          <p:nvPr/>
        </p:nvPicPr>
        <p:blipFill>
          <a:blip r:embed="rId5"/>
          <a:srcRect/>
          <a:stretch>
            <a:fillRect/>
          </a:stretch>
        </p:blipFill>
        <p:spPr bwMode="auto">
          <a:xfrm>
            <a:off x="5929322" y="3429000"/>
            <a:ext cx="3086100" cy="2541587"/>
          </a:xfrm>
          <a:prstGeom prst="rect">
            <a:avLst/>
          </a:prstGeom>
          <a:noFill/>
          <a:ln w="38100">
            <a:solidFill>
              <a:srgbClr val="C00000"/>
            </a:solidFill>
            <a:miter lim="800000"/>
            <a:headEnd/>
            <a:tailEnd/>
          </a:ln>
        </p:spPr>
      </p:pic>
      <p:pic>
        <p:nvPicPr>
          <p:cNvPr id="74758" name="Picture 6" descr="9"/>
          <p:cNvPicPr>
            <a:picLocks noChangeAspect="1" noChangeArrowheads="1"/>
          </p:cNvPicPr>
          <p:nvPr/>
        </p:nvPicPr>
        <p:blipFill>
          <a:blip r:embed="rId6"/>
          <a:srcRect/>
          <a:stretch>
            <a:fillRect/>
          </a:stretch>
        </p:blipFill>
        <p:spPr bwMode="auto">
          <a:xfrm>
            <a:off x="6000760" y="214290"/>
            <a:ext cx="2657475" cy="2332037"/>
          </a:xfrm>
          <a:prstGeom prst="rect">
            <a:avLst/>
          </a:prstGeom>
          <a:noFill/>
          <a:ln w="38100">
            <a:solidFill>
              <a:srgbClr val="C00000"/>
            </a:solidFill>
            <a:miter lim="800000"/>
            <a:headEnd/>
            <a:tailEnd/>
          </a:ln>
        </p:spPr>
      </p:pic>
      <p:sp>
        <p:nvSpPr>
          <p:cNvPr id="7" name="Rettangolo 6"/>
          <p:cNvSpPr/>
          <p:nvPr/>
        </p:nvSpPr>
        <p:spPr>
          <a:xfrm>
            <a:off x="1428728" y="2214554"/>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6429388" y="2643182"/>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214282" y="6072206"/>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3071802" y="6000768"/>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6429388" y="6072206"/>
            <a:ext cx="2071702" cy="64294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documenti\immagini\pt_8.BMP"/>
          <p:cNvPicPr>
            <a:picLocks noChangeAspect="1" noChangeArrowheads="1"/>
          </p:cNvPicPr>
          <p:nvPr/>
        </p:nvPicPr>
        <p:blipFill>
          <a:blip r:embed="rId2" r:link="rId3" cstate="print"/>
          <a:srcRect/>
          <a:stretch>
            <a:fillRect/>
          </a:stretch>
        </p:blipFill>
        <p:spPr bwMode="auto">
          <a:xfrm>
            <a:off x="500034" y="285728"/>
            <a:ext cx="3584575" cy="2078037"/>
          </a:xfrm>
          <a:prstGeom prst="rect">
            <a:avLst/>
          </a:prstGeom>
          <a:noFill/>
          <a:ln w="57150">
            <a:solidFill>
              <a:srgbClr val="C00000"/>
            </a:solidFill>
            <a:miter lim="800000"/>
            <a:headEnd/>
            <a:tailEnd/>
          </a:ln>
        </p:spPr>
      </p:pic>
      <p:sp>
        <p:nvSpPr>
          <p:cNvPr id="11" name="CasellaDiTesto 10"/>
          <p:cNvSpPr txBox="1"/>
          <p:nvPr/>
        </p:nvSpPr>
        <p:spPr>
          <a:xfrm>
            <a:off x="4714876" y="357166"/>
            <a:ext cx="3929090" cy="2585323"/>
          </a:xfrm>
          <a:prstGeom prst="rect">
            <a:avLst/>
          </a:prstGeom>
          <a:noFill/>
        </p:spPr>
        <p:txBody>
          <a:bodyPr wrap="square" rtlCol="0">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a:p>
        </p:txBody>
      </p:sp>
      <p:sp>
        <p:nvSpPr>
          <p:cNvPr id="80909"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80910" name="Rectangle 14"/>
          <p:cNvSpPr>
            <a:spLocks noChangeArrowheads="1"/>
          </p:cNvSpPr>
          <p:nvPr/>
        </p:nvSpPr>
        <p:spPr bwMode="auto">
          <a:xfrm>
            <a:off x="4286248" y="285728"/>
            <a:ext cx="3890959" cy="1569660"/>
          </a:xfrm>
          <a:prstGeom prst="rect">
            <a:avLst/>
          </a:prstGeom>
          <a:solidFill>
            <a:schemeClr val="accent4">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Fig. 3</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Antico papiro egizio tratto dal libro dei morti. In esso è rappresentata la pesatura delle anime. A sinistra vediamo il defunto tenuto per mano dal dio </a:t>
            </a:r>
            <a:r>
              <a:rPr kumimoji="0" lang="it-IT" sz="1200" b="1"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Anubis</a:t>
            </a: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al centro il suo cuore viene pesato, a destra il dio </a:t>
            </a:r>
            <a:r>
              <a:rPr kumimoji="0" lang="it-IT" sz="1200" b="1"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Thot</a:t>
            </a: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scrive il risultato, poi nell’aldilà la divinità accompagna il defunto nel regno dei morti. Le azioni vengono rappresentate in successione e supportate da una parte scritta in caratteri geroglifici.</a:t>
            </a:r>
          </a:p>
        </p:txBody>
      </p:sp>
      <p:pic>
        <p:nvPicPr>
          <p:cNvPr id="80911" name="Picture 15" descr="C:\documenti\immagini\col_1.JPG"/>
          <p:cNvPicPr>
            <a:picLocks noChangeAspect="1" noChangeArrowheads="1"/>
          </p:cNvPicPr>
          <p:nvPr/>
        </p:nvPicPr>
        <p:blipFill>
          <a:blip r:embed="rId4" r:link="rId5" cstate="print"/>
          <a:srcRect/>
          <a:stretch>
            <a:fillRect/>
          </a:stretch>
        </p:blipFill>
        <p:spPr bwMode="auto">
          <a:xfrm>
            <a:off x="428596" y="2714620"/>
            <a:ext cx="1413619" cy="4032000"/>
          </a:xfrm>
          <a:prstGeom prst="rect">
            <a:avLst/>
          </a:prstGeom>
          <a:noFill/>
          <a:ln w="57150">
            <a:solidFill>
              <a:srgbClr val="C00000"/>
            </a:solidFill>
            <a:miter lim="800000"/>
            <a:headEnd/>
            <a:tailEnd/>
          </a:ln>
        </p:spPr>
      </p:pic>
      <p:sp>
        <p:nvSpPr>
          <p:cNvPr id="19" name="Rectangle 14"/>
          <p:cNvSpPr>
            <a:spLocks noChangeArrowheads="1"/>
          </p:cNvSpPr>
          <p:nvPr/>
        </p:nvSpPr>
        <p:spPr bwMode="auto">
          <a:xfrm>
            <a:off x="2000232" y="2714620"/>
            <a:ext cx="3143272" cy="1015663"/>
          </a:xfrm>
          <a:prstGeom prst="rect">
            <a:avLst/>
          </a:prstGeom>
          <a:solidFill>
            <a:schemeClr val="accent4">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200" b="1" i="1" dirty="0" smtClean="0">
                <a:latin typeface="Times New Roman" pitchFamily="18" charset="0"/>
                <a:cs typeface="Times New Roman" pitchFamily="18" charset="0"/>
              </a:rPr>
              <a:t>Fig. 4</a:t>
            </a:r>
          </a:p>
          <a:p>
            <a:r>
              <a:rPr lang="it-IT" sz="1200" b="1" i="1" dirty="0" smtClean="0">
                <a:latin typeface="Times New Roman" pitchFamily="18" charset="0"/>
                <a:cs typeface="Times New Roman" pitchFamily="18" charset="0"/>
              </a:rPr>
              <a:t>La colonna traina è rivestita da un fregio a spirale, lungo 200 metri, che racconta le varie fasi della campagna militare condotta dall’imperatore  Traiano contro i Daci.</a:t>
            </a:r>
            <a:endParaRPr lang="it-IT" sz="1200" b="1" i="1" dirty="0">
              <a:latin typeface="Times New Roman" pitchFamily="18" charset="0"/>
              <a:cs typeface="Times New Roman" pitchFamily="18" charset="0"/>
            </a:endParaRPr>
          </a:p>
        </p:txBody>
      </p:sp>
      <p:pic>
        <p:nvPicPr>
          <p:cNvPr id="80912" name="Picture 16" descr="C:\documenti\immagini\col_2.JPG"/>
          <p:cNvPicPr>
            <a:picLocks noChangeAspect="1" noChangeArrowheads="1"/>
          </p:cNvPicPr>
          <p:nvPr/>
        </p:nvPicPr>
        <p:blipFill>
          <a:blip r:embed="rId6" r:link="rId7"/>
          <a:srcRect/>
          <a:stretch>
            <a:fillRect/>
          </a:stretch>
        </p:blipFill>
        <p:spPr bwMode="auto">
          <a:xfrm>
            <a:off x="6143636" y="2928934"/>
            <a:ext cx="2646323" cy="3312000"/>
          </a:xfrm>
          <a:prstGeom prst="rect">
            <a:avLst/>
          </a:prstGeom>
          <a:noFill/>
          <a:ln w="57150">
            <a:solidFill>
              <a:srgbClr val="C00000"/>
            </a:solidFill>
            <a:miter lim="800000"/>
            <a:headEnd/>
            <a:tailEnd/>
          </a:ln>
        </p:spPr>
      </p:pic>
      <p:sp>
        <p:nvSpPr>
          <p:cNvPr id="21" name="Rectangle 14"/>
          <p:cNvSpPr>
            <a:spLocks noChangeArrowheads="1"/>
          </p:cNvSpPr>
          <p:nvPr/>
        </p:nvSpPr>
        <p:spPr bwMode="auto">
          <a:xfrm>
            <a:off x="3571868" y="5429264"/>
            <a:ext cx="2428891" cy="830997"/>
          </a:xfrm>
          <a:prstGeom prst="rect">
            <a:avLst/>
          </a:prstGeom>
          <a:solidFill>
            <a:schemeClr val="accent4">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200" b="1" i="1" dirty="0" smtClean="0"/>
              <a:t> </a:t>
            </a:r>
          </a:p>
          <a:p>
            <a:r>
              <a:rPr lang="it-IT" sz="1200" b="1" i="1" dirty="0" smtClean="0">
                <a:latin typeface="Times New Roman" pitchFamily="18" charset="0"/>
                <a:cs typeface="Times New Roman" pitchFamily="18" charset="0"/>
              </a:rPr>
              <a:t>Particolare della colonna </a:t>
            </a:r>
            <a:r>
              <a:rPr lang="it-IT" sz="1200" b="1" i="1" dirty="0" err="1" smtClean="0">
                <a:latin typeface="Times New Roman" pitchFamily="18" charset="0"/>
                <a:cs typeface="Times New Roman" pitchFamily="18" charset="0"/>
              </a:rPr>
              <a:t>traiana</a:t>
            </a:r>
            <a:r>
              <a:rPr lang="it-IT" sz="1200" b="1" i="1" dirty="0" smtClean="0">
                <a:latin typeface="Times New Roman" pitchFamily="18" charset="0"/>
                <a:cs typeface="Times New Roman" pitchFamily="18" charset="0"/>
              </a:rPr>
              <a:t>.</a:t>
            </a:r>
          </a:p>
          <a:p>
            <a:r>
              <a:rPr lang="it-IT" sz="1200" dirty="0" smtClean="0"/>
              <a:t/>
            </a:r>
            <a:br>
              <a:rPr lang="it-IT" sz="1200" dirty="0" smtClean="0"/>
            </a:br>
            <a:endParaRPr lang="it-IT" sz="12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14744" y="214290"/>
            <a:ext cx="1290738" cy="369332"/>
          </a:xfrm>
          <a:prstGeom prst="rect">
            <a:avLst/>
          </a:prstGeom>
          <a:solidFill>
            <a:schemeClr val="tx2">
              <a:lumMod val="40000"/>
              <a:lumOff val="60000"/>
            </a:schemeClr>
          </a:solidFill>
        </p:spPr>
        <p:txBody>
          <a:bodyPr wrap="none">
            <a:spAutoFit/>
          </a:bodyPr>
          <a:lstStyle/>
          <a:p>
            <a:r>
              <a:rPr lang="it-IT" b="1" dirty="0" smtClean="0">
                <a:solidFill>
                  <a:schemeClr val="accent2">
                    <a:lumMod val="75000"/>
                  </a:schemeClr>
                </a:solidFill>
              </a:rPr>
              <a:t>Angolazioni</a:t>
            </a:r>
            <a:endParaRPr lang="it-IT" b="1" dirty="0">
              <a:solidFill>
                <a:schemeClr val="accent2">
                  <a:lumMod val="75000"/>
                </a:schemeClr>
              </a:solidFill>
            </a:endParaRPr>
          </a:p>
        </p:txBody>
      </p:sp>
      <p:sp>
        <p:nvSpPr>
          <p:cNvPr id="3" name="Rectangle 2"/>
          <p:cNvSpPr>
            <a:spLocks noChangeArrowheads="1"/>
          </p:cNvSpPr>
          <p:nvPr/>
        </p:nvSpPr>
        <p:spPr bwMode="auto">
          <a:xfrm>
            <a:off x="785786" y="714356"/>
            <a:ext cx="7858180"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Osserva le seguenti vignette e stabilisci se l'angolazione è </a:t>
            </a:r>
            <a:r>
              <a:rPr lang="it-IT" sz="1600" b="1" dirty="0" smtClean="0">
                <a:latin typeface="Times New Roman" pitchFamily="18" charset="0"/>
                <a:cs typeface="Times New Roman" pitchFamily="18" charset="0"/>
              </a:rPr>
              <a:t>dal basso</a:t>
            </a:r>
            <a:r>
              <a:rPr lang="it-IT" sz="1600" dirty="0" smtClean="0">
                <a:latin typeface="Times New Roman" pitchFamily="18" charset="0"/>
                <a:cs typeface="Times New Roman" pitchFamily="18" charset="0"/>
              </a:rPr>
              <a:t>, </a:t>
            </a:r>
            <a:r>
              <a:rPr lang="it-IT" sz="1600" b="1" dirty="0" smtClean="0">
                <a:latin typeface="Times New Roman" pitchFamily="18" charset="0"/>
                <a:cs typeface="Times New Roman" pitchFamily="18" charset="0"/>
              </a:rPr>
              <a:t>dall'alto</a:t>
            </a:r>
            <a:r>
              <a:rPr lang="it-IT" sz="1600" dirty="0" smtClean="0">
                <a:latin typeface="Times New Roman" pitchFamily="18" charset="0"/>
                <a:cs typeface="Times New Roman" pitchFamily="18" charset="0"/>
              </a:rPr>
              <a:t>, </a:t>
            </a:r>
            <a:r>
              <a:rPr lang="it-IT" sz="1600" b="1" dirty="0" smtClean="0">
                <a:latin typeface="Times New Roman" pitchFamily="18" charset="0"/>
                <a:cs typeface="Times New Roman" pitchFamily="18" charset="0"/>
              </a:rPr>
              <a:t>frontale</a:t>
            </a:r>
            <a:r>
              <a:rPr lang="it-IT" sz="1600" dirty="0" smtClean="0">
                <a:latin typeface="Times New Roman" pitchFamily="18" charset="0"/>
                <a:cs typeface="Times New Roman" pitchFamily="18" charset="0"/>
              </a:rPr>
              <a:t> o </a:t>
            </a:r>
            <a:r>
              <a:rPr lang="it-IT" sz="1600" b="1" dirty="0" smtClean="0">
                <a:latin typeface="Times New Roman" pitchFamily="18" charset="0"/>
                <a:cs typeface="Times New Roman" pitchFamily="18" charset="0"/>
              </a:rPr>
              <a:t>obliqua</a:t>
            </a:r>
            <a:r>
              <a:rPr lang="it-IT" sz="1600" dirty="0" smtClean="0">
                <a:latin typeface="Times New Roman" pitchFamily="18" charset="0"/>
                <a:cs typeface="Times New Roman" pitchFamily="18" charset="0"/>
              </a:rPr>
              <a:t>.</a:t>
            </a:r>
          </a:p>
        </p:txBody>
      </p:sp>
      <p:pic>
        <p:nvPicPr>
          <p:cNvPr id="75778" name="Picture 2" descr="10"/>
          <p:cNvPicPr>
            <a:picLocks noChangeAspect="1" noChangeArrowheads="1"/>
          </p:cNvPicPr>
          <p:nvPr/>
        </p:nvPicPr>
        <p:blipFill>
          <a:blip r:embed="rId2"/>
          <a:srcRect/>
          <a:stretch>
            <a:fillRect/>
          </a:stretch>
        </p:blipFill>
        <p:spPr bwMode="auto">
          <a:xfrm>
            <a:off x="285720" y="1428736"/>
            <a:ext cx="3297237" cy="2379663"/>
          </a:xfrm>
          <a:prstGeom prst="rect">
            <a:avLst/>
          </a:prstGeom>
          <a:noFill/>
          <a:ln w="38100">
            <a:solidFill>
              <a:srgbClr val="C00000"/>
            </a:solidFill>
            <a:miter lim="800000"/>
            <a:headEnd/>
            <a:tailEnd/>
          </a:ln>
        </p:spPr>
      </p:pic>
      <p:pic>
        <p:nvPicPr>
          <p:cNvPr id="75779" name="Picture 3" descr="11"/>
          <p:cNvPicPr>
            <a:picLocks noChangeAspect="1" noChangeArrowheads="1"/>
          </p:cNvPicPr>
          <p:nvPr/>
        </p:nvPicPr>
        <p:blipFill>
          <a:blip r:embed="rId3"/>
          <a:srcRect/>
          <a:stretch>
            <a:fillRect/>
          </a:stretch>
        </p:blipFill>
        <p:spPr bwMode="auto">
          <a:xfrm>
            <a:off x="5857884" y="3929066"/>
            <a:ext cx="3067050" cy="2278062"/>
          </a:xfrm>
          <a:prstGeom prst="rect">
            <a:avLst/>
          </a:prstGeom>
          <a:noFill/>
          <a:ln w="38100">
            <a:solidFill>
              <a:srgbClr val="C00000"/>
            </a:solidFill>
            <a:miter lim="800000"/>
            <a:headEnd/>
            <a:tailEnd/>
          </a:ln>
        </p:spPr>
      </p:pic>
      <p:pic>
        <p:nvPicPr>
          <p:cNvPr id="75780" name="Picture 4" descr="12"/>
          <p:cNvPicPr>
            <a:picLocks noChangeAspect="1" noChangeArrowheads="1"/>
          </p:cNvPicPr>
          <p:nvPr/>
        </p:nvPicPr>
        <p:blipFill>
          <a:blip r:embed="rId4"/>
          <a:srcRect/>
          <a:stretch>
            <a:fillRect/>
          </a:stretch>
        </p:blipFill>
        <p:spPr bwMode="auto">
          <a:xfrm>
            <a:off x="4643438" y="1428736"/>
            <a:ext cx="2495550" cy="2320925"/>
          </a:xfrm>
          <a:prstGeom prst="rect">
            <a:avLst/>
          </a:prstGeom>
          <a:noFill/>
          <a:ln w="38100">
            <a:solidFill>
              <a:srgbClr val="C00000"/>
            </a:solidFill>
            <a:miter lim="800000"/>
            <a:headEnd/>
            <a:tailEnd/>
          </a:ln>
        </p:spPr>
      </p:pic>
      <p:pic>
        <p:nvPicPr>
          <p:cNvPr id="75781" name="Picture 5" descr="13"/>
          <p:cNvPicPr>
            <a:picLocks noChangeAspect="1" noChangeArrowheads="1"/>
          </p:cNvPicPr>
          <p:nvPr/>
        </p:nvPicPr>
        <p:blipFill>
          <a:blip r:embed="rId5"/>
          <a:srcRect/>
          <a:stretch>
            <a:fillRect/>
          </a:stretch>
        </p:blipFill>
        <p:spPr bwMode="auto">
          <a:xfrm>
            <a:off x="142844" y="4357694"/>
            <a:ext cx="4894263" cy="1936750"/>
          </a:xfrm>
          <a:prstGeom prst="rect">
            <a:avLst/>
          </a:prstGeom>
          <a:noFill/>
          <a:ln w="38100">
            <a:solidFill>
              <a:srgbClr val="C00000"/>
            </a:solidFill>
            <a:miter lim="800000"/>
            <a:headEnd/>
            <a:tailEnd/>
          </a:ln>
        </p:spPr>
      </p:pic>
      <p:sp>
        <p:nvSpPr>
          <p:cNvPr id="8" name="Rettangolo 7"/>
          <p:cNvSpPr/>
          <p:nvPr/>
        </p:nvSpPr>
        <p:spPr>
          <a:xfrm>
            <a:off x="1142976" y="3857628"/>
            <a:ext cx="1714544" cy="42862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1714480" y="6357958"/>
            <a:ext cx="1714544" cy="42862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6643702" y="6286520"/>
            <a:ext cx="1714544" cy="42862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7215206" y="2214554"/>
            <a:ext cx="1714544" cy="42862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00034" y="142852"/>
            <a:ext cx="8001056" cy="1077218"/>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La scelta dei piani, dei campi e delle angolazioni dipende, come per il cinema, dalle necessità narrative. A differenza del cinema, però, il fumetto può anche scegliere </a:t>
            </a:r>
            <a:r>
              <a:rPr lang="it-IT" sz="1600" b="1" dirty="0" smtClean="0">
                <a:latin typeface="Times New Roman" pitchFamily="18" charset="0"/>
                <a:cs typeface="Times New Roman" pitchFamily="18" charset="0"/>
              </a:rPr>
              <a:t>la dimensione e la forma</a:t>
            </a:r>
            <a:r>
              <a:rPr lang="it-IT" sz="1600" dirty="0" smtClean="0">
                <a:latin typeface="Times New Roman" pitchFamily="18" charset="0"/>
                <a:cs typeface="Times New Roman" pitchFamily="18" charset="0"/>
              </a:rPr>
              <a:t> dell'inquadratura. Se sei un lettore di fumetti, avrai notato, per esempio, che nei campi lunghi o lunghissimi la vignetta appare spesso di dimensioni più grandi.</a:t>
            </a:r>
            <a:endParaRPr lang="it-IT" sz="1600" dirty="0">
              <a:latin typeface="Times New Roman" pitchFamily="18" charset="0"/>
              <a:cs typeface="Times New Roman" pitchFamily="18" charset="0"/>
            </a:endParaRPr>
          </a:p>
        </p:txBody>
      </p:sp>
      <p:sp>
        <p:nvSpPr>
          <p:cNvPr id="3" name="Rectangle 2"/>
          <p:cNvSpPr>
            <a:spLocks noChangeArrowheads="1"/>
          </p:cNvSpPr>
          <p:nvPr/>
        </p:nvSpPr>
        <p:spPr bwMode="auto">
          <a:xfrm>
            <a:off x="642910" y="1357298"/>
            <a:ext cx="7858180"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b="1" dirty="0" smtClean="0">
                <a:latin typeface="Times New Roman" pitchFamily="18" charset="0"/>
                <a:cs typeface="Times New Roman" pitchFamily="18" charset="0"/>
              </a:rPr>
              <a:t>2. </a:t>
            </a:r>
            <a:r>
              <a:rPr lang="it-IT" sz="1600" dirty="0" smtClean="0">
                <a:latin typeface="Times New Roman" pitchFamily="18" charset="0"/>
                <a:cs typeface="Times New Roman" pitchFamily="18" charset="0"/>
              </a:rPr>
              <a:t>Ti forniamo adesso l'elenco dei motivi per cui vengono utilizzate le varie inquadrature. Scrivi, di fianco, a quale campo, piano o angolazione corrisponde.</a:t>
            </a:r>
            <a:endParaRPr lang="it-IT" sz="1600" dirty="0">
              <a:latin typeface="Times New Roman" pitchFamily="18" charset="0"/>
              <a:cs typeface="Times New Roman" pitchFamily="18" charset="0"/>
            </a:endParaRPr>
          </a:p>
        </p:txBody>
      </p:sp>
      <p:sp>
        <p:nvSpPr>
          <p:cNvPr id="5" name="Rectangle 2"/>
          <p:cNvSpPr>
            <a:spLocks noChangeArrowheads="1"/>
          </p:cNvSpPr>
          <p:nvPr/>
        </p:nvSpPr>
        <p:spPr bwMode="auto">
          <a:xfrm>
            <a:off x="142844" y="2214554"/>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dirty="0" smtClean="0">
                <a:latin typeface="Times New Roman" pitchFamily="18" charset="0"/>
                <a:cs typeface="Times New Roman" pitchFamily="18" charset="0"/>
              </a:rPr>
              <a:t>Mette in evidenza gli stati d'animo o i sentimenti del personaggio, incentrando l'attenzione soprattutto sugli occhi.</a:t>
            </a:r>
            <a:endParaRPr lang="it-IT" sz="1400" dirty="0">
              <a:latin typeface="Times New Roman" pitchFamily="18" charset="0"/>
              <a:cs typeface="Times New Roman" pitchFamily="18" charset="0"/>
            </a:endParaRPr>
          </a:p>
        </p:txBody>
      </p:sp>
      <p:sp>
        <p:nvSpPr>
          <p:cNvPr id="6" name="Rectangle 2"/>
          <p:cNvSpPr>
            <a:spLocks noChangeArrowheads="1"/>
          </p:cNvSpPr>
          <p:nvPr/>
        </p:nvSpPr>
        <p:spPr bwMode="auto">
          <a:xfrm>
            <a:off x="142844" y="3071810"/>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Da la visione d'insieme di una scena o ci mostra un'azione che qualcuno domina dall'alto.</a:t>
            </a:r>
            <a:endParaRPr lang="it-IT" sz="1400" dirty="0">
              <a:latin typeface="Times New Roman" pitchFamily="18" charset="0"/>
              <a:cs typeface="Times New Roman" pitchFamily="18" charset="0"/>
            </a:endParaRPr>
          </a:p>
        </p:txBody>
      </p:sp>
      <p:sp>
        <p:nvSpPr>
          <p:cNvPr id="7" name="Rectangle 2"/>
          <p:cNvSpPr>
            <a:spLocks noChangeArrowheads="1"/>
          </p:cNvSpPr>
          <p:nvPr/>
        </p:nvSpPr>
        <p:spPr bwMode="auto">
          <a:xfrm>
            <a:off x="142844" y="3786190"/>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Questa inquadratura viene molto spesso utilizzata nei dialoghi o negli scontri verbali, visti a distanza ravvicinata.</a:t>
            </a:r>
            <a:endParaRPr lang="it-IT" sz="1400" dirty="0">
              <a:latin typeface="Times New Roman" pitchFamily="18" charset="0"/>
              <a:cs typeface="Times New Roman" pitchFamily="18" charset="0"/>
            </a:endParaRPr>
          </a:p>
        </p:txBody>
      </p:sp>
      <p:sp>
        <p:nvSpPr>
          <p:cNvPr id="8" name="Rectangle 2"/>
          <p:cNvSpPr>
            <a:spLocks noChangeArrowheads="1"/>
          </p:cNvSpPr>
          <p:nvPr/>
        </p:nvSpPr>
        <p:spPr bwMode="auto">
          <a:xfrm>
            <a:off x="142844" y="4500570"/>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La maggior parte della vignetta è occupata dall'ambiente in cui si svolge la vicenda, ma i personaggi sono ben visibili.</a:t>
            </a:r>
            <a:endParaRPr lang="it-IT" sz="1400" dirty="0">
              <a:latin typeface="Times New Roman" pitchFamily="18" charset="0"/>
              <a:cs typeface="Times New Roman" pitchFamily="18" charset="0"/>
            </a:endParaRPr>
          </a:p>
        </p:txBody>
      </p:sp>
      <p:sp>
        <p:nvSpPr>
          <p:cNvPr id="9" name="Rectangle 2"/>
          <p:cNvSpPr>
            <a:spLocks noChangeArrowheads="1"/>
          </p:cNvSpPr>
          <p:nvPr/>
        </p:nvSpPr>
        <p:spPr bwMode="auto">
          <a:xfrm>
            <a:off x="142844" y="5214950"/>
            <a:ext cx="5357850" cy="73866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Viene utilizzata per rappresentare un'azione o un dialogo a distanza ravvicinata, facendo però vedere anche una piccola  parte dell'ambiente in cui svolge.</a:t>
            </a:r>
            <a:endParaRPr lang="it-IT" sz="1400" dirty="0">
              <a:latin typeface="Times New Roman" pitchFamily="18" charset="0"/>
              <a:cs typeface="Times New Roman" pitchFamily="18" charset="0"/>
            </a:endParaRPr>
          </a:p>
        </p:txBody>
      </p:sp>
      <p:sp>
        <p:nvSpPr>
          <p:cNvPr id="10" name="Rectangle 2"/>
          <p:cNvSpPr>
            <a:spLocks noChangeArrowheads="1"/>
          </p:cNvSpPr>
          <p:nvPr/>
        </p:nvSpPr>
        <p:spPr bwMode="auto">
          <a:xfrm>
            <a:off x="142844" y="6143644"/>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Mette in evidenza lo stato d'animo o i sentimenti del personaggio che traspaiono dal viso.</a:t>
            </a:r>
            <a:endParaRPr lang="it-IT" sz="1400" dirty="0">
              <a:latin typeface="Times New Roman" pitchFamily="18" charset="0"/>
              <a:cs typeface="Times New Roman" pitchFamily="18" charset="0"/>
            </a:endParaRPr>
          </a:p>
        </p:txBody>
      </p:sp>
      <p:sp>
        <p:nvSpPr>
          <p:cNvPr id="11" name="Rettangolo 10"/>
          <p:cNvSpPr/>
          <p:nvPr/>
        </p:nvSpPr>
        <p:spPr>
          <a:xfrm>
            <a:off x="5929322" y="2214554"/>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5929322" y="3071810"/>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5929322" y="3786190"/>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5929322" y="4500570"/>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5929322" y="5357826"/>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929322" y="6143644"/>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42844" y="285728"/>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Viene utilizzato per dare una visione d'insieme dell'ambiente in cui si svolge la vicenda.</a:t>
            </a:r>
          </a:p>
        </p:txBody>
      </p:sp>
      <p:sp>
        <p:nvSpPr>
          <p:cNvPr id="3" name="Rectangle 2"/>
          <p:cNvSpPr>
            <a:spLocks noChangeArrowheads="1"/>
          </p:cNvSpPr>
          <p:nvPr/>
        </p:nvSpPr>
        <p:spPr bwMode="auto">
          <a:xfrm>
            <a:off x="142844" y="1000108"/>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Serve a sottolineare un momento particolarmente drammatico o inquietante dell'azione.</a:t>
            </a:r>
          </a:p>
        </p:txBody>
      </p:sp>
      <p:sp>
        <p:nvSpPr>
          <p:cNvPr id="4" name="Rectangle 2"/>
          <p:cNvSpPr>
            <a:spLocks noChangeArrowheads="1"/>
          </p:cNvSpPr>
          <p:nvPr/>
        </p:nvSpPr>
        <p:spPr bwMode="auto">
          <a:xfrm>
            <a:off x="142844" y="1714488"/>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Mostra personaggi che dominano, incombono come una minaccia, arrivano come eroi liberatori ecc.</a:t>
            </a:r>
          </a:p>
        </p:txBody>
      </p:sp>
      <p:sp>
        <p:nvSpPr>
          <p:cNvPr id="5" name="Rectangle 2"/>
          <p:cNvSpPr>
            <a:spLocks noChangeArrowheads="1"/>
          </p:cNvSpPr>
          <p:nvPr/>
        </p:nvSpPr>
        <p:spPr bwMode="auto">
          <a:xfrm>
            <a:off x="142844" y="2428868"/>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Mostra un particolare del volto o del corpo  o un oggetto, anche di piccole dimensioni, importante per la l'azione che si sta svolgendo.</a:t>
            </a:r>
            <a:endParaRPr lang="it-IT" sz="1400" dirty="0">
              <a:latin typeface="Times New Roman" pitchFamily="18" charset="0"/>
              <a:cs typeface="Times New Roman" pitchFamily="18" charset="0"/>
            </a:endParaRPr>
          </a:p>
        </p:txBody>
      </p:sp>
      <p:sp>
        <p:nvSpPr>
          <p:cNvPr id="6" name="Rectangle 2"/>
          <p:cNvSpPr>
            <a:spLocks noChangeArrowheads="1"/>
          </p:cNvSpPr>
          <p:nvPr/>
        </p:nvSpPr>
        <p:spPr bwMode="auto">
          <a:xfrm>
            <a:off x="142844" y="3214686"/>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Predomina l'ambiente e i personaggi sono visti da lontano.</a:t>
            </a:r>
          </a:p>
          <a:p>
            <a:endParaRPr lang="it-IT" sz="1400" dirty="0">
              <a:latin typeface="Times New Roman" pitchFamily="18" charset="0"/>
              <a:cs typeface="Times New Roman" pitchFamily="18" charset="0"/>
            </a:endParaRPr>
          </a:p>
        </p:txBody>
      </p:sp>
      <p:sp>
        <p:nvSpPr>
          <p:cNvPr id="7" name="Rectangle 2"/>
          <p:cNvSpPr>
            <a:spLocks noChangeArrowheads="1"/>
          </p:cNvSpPr>
          <p:nvPr/>
        </p:nvSpPr>
        <p:spPr bwMode="auto">
          <a:xfrm>
            <a:off x="142844" y="3929066"/>
            <a:ext cx="5357850" cy="73866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La figura umana è vista a distanza ravvicinata e si mettono in evidenza i movimenti delle braccia nel caso di una lotta, l'estrazione di una pistola nel caso di un duello </a:t>
            </a:r>
            <a:r>
              <a:rPr lang="it-IT" sz="1400" dirty="0" err="1" smtClean="0">
                <a:latin typeface="Times New Roman" pitchFamily="18" charset="0"/>
                <a:cs typeface="Times New Roman" pitchFamily="18" charset="0"/>
              </a:rPr>
              <a:t>ecc…</a:t>
            </a:r>
            <a:endParaRPr lang="it-IT" sz="1400" dirty="0" smtClean="0">
              <a:latin typeface="Times New Roman" pitchFamily="18" charset="0"/>
              <a:cs typeface="Times New Roman" pitchFamily="18" charset="0"/>
            </a:endParaRPr>
          </a:p>
        </p:txBody>
      </p:sp>
      <p:sp>
        <p:nvSpPr>
          <p:cNvPr id="8" name="Rectangle 2"/>
          <p:cNvSpPr>
            <a:spLocks noChangeArrowheads="1"/>
          </p:cNvSpPr>
          <p:nvPr/>
        </p:nvSpPr>
        <p:spPr bwMode="auto">
          <a:xfrm>
            <a:off x="142844" y="4929198"/>
            <a:ext cx="535785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Ci mostra la scena dal punto di vista di chi la osserva stando all'incirca alla stessa altezza di ciò che viene inquadrato.</a:t>
            </a:r>
            <a:endParaRPr lang="it-IT" sz="1400" dirty="0">
              <a:latin typeface="Times New Roman" pitchFamily="18" charset="0"/>
              <a:cs typeface="Times New Roman" pitchFamily="18" charset="0"/>
            </a:endParaRPr>
          </a:p>
        </p:txBody>
      </p:sp>
      <p:sp>
        <p:nvSpPr>
          <p:cNvPr id="9" name="Rectangle 2"/>
          <p:cNvSpPr>
            <a:spLocks noChangeArrowheads="1"/>
          </p:cNvSpPr>
          <p:nvPr/>
        </p:nvSpPr>
        <p:spPr bwMode="auto">
          <a:xfrm>
            <a:off x="928662" y="5857892"/>
            <a:ext cx="7500990" cy="58477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600" dirty="0" smtClean="0">
                <a:latin typeface="Times New Roman" pitchFamily="18" charset="0"/>
                <a:cs typeface="Times New Roman" pitchFamily="18" charset="0"/>
              </a:rPr>
              <a:t>Ritaglia, dai fumetti che possiedi, delle vignette e raggruppale in relazione a piani, campi e angolazioni.</a:t>
            </a:r>
          </a:p>
        </p:txBody>
      </p:sp>
      <p:sp>
        <p:nvSpPr>
          <p:cNvPr id="10" name="Rettangolo 9"/>
          <p:cNvSpPr/>
          <p:nvPr/>
        </p:nvSpPr>
        <p:spPr>
          <a:xfrm>
            <a:off x="5857884" y="285728"/>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5857884" y="1000108"/>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5857884" y="1714488"/>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5929322" y="2428868"/>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5929322" y="3214686"/>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5929322" y="4000504"/>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929322" y="4929198"/>
            <a:ext cx="2071702"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928802"/>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Il montaggio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928662" y="3286124"/>
            <a:ext cx="7358114" cy="1323439"/>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Fino a questo momento, abbiamo visto singole vignette per cercare di capire tutti gli elementi che compongono il linguaggio del fumetto così come, quando studiando l'italiano, esaminiamo le singole parole. Ci siamo occupati, di fatto, della grammatica del fumetto. Vediamo adesso in che modo le vignette si collegano logicamente tra loro per costruire un racconto a fumetti.</a:t>
            </a:r>
            <a:endParaRPr lang="it-IT" sz="1600" dirty="0">
              <a:latin typeface="Times New Roman" pitchFamily="18" charset="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1"/>
          <p:cNvPicPr>
            <a:picLocks noChangeAspect="1" noChangeArrowheads="1"/>
          </p:cNvPicPr>
          <p:nvPr/>
        </p:nvPicPr>
        <p:blipFill>
          <a:blip r:embed="rId2"/>
          <a:srcRect/>
          <a:stretch>
            <a:fillRect/>
          </a:stretch>
        </p:blipFill>
        <p:spPr bwMode="auto">
          <a:xfrm>
            <a:off x="785786" y="285728"/>
            <a:ext cx="2732307" cy="2880000"/>
          </a:xfrm>
          <a:prstGeom prst="rect">
            <a:avLst/>
          </a:prstGeom>
          <a:noFill/>
          <a:ln w="38100">
            <a:solidFill>
              <a:srgbClr val="C00000"/>
            </a:solidFill>
            <a:miter lim="800000"/>
            <a:headEnd/>
            <a:tailEnd/>
          </a:ln>
        </p:spPr>
      </p:pic>
      <p:pic>
        <p:nvPicPr>
          <p:cNvPr id="144387" name="Picture 3" descr="2"/>
          <p:cNvPicPr>
            <a:picLocks noChangeAspect="1" noChangeArrowheads="1"/>
          </p:cNvPicPr>
          <p:nvPr/>
        </p:nvPicPr>
        <p:blipFill>
          <a:blip r:embed="rId3"/>
          <a:srcRect/>
          <a:stretch>
            <a:fillRect/>
          </a:stretch>
        </p:blipFill>
        <p:spPr bwMode="auto">
          <a:xfrm>
            <a:off x="3786182" y="285728"/>
            <a:ext cx="2938071" cy="2880000"/>
          </a:xfrm>
          <a:prstGeom prst="rect">
            <a:avLst/>
          </a:prstGeom>
          <a:noFill/>
          <a:ln w="38100">
            <a:solidFill>
              <a:srgbClr val="C00000"/>
            </a:solidFill>
            <a:miter lim="800000"/>
            <a:headEnd/>
            <a:tailEnd/>
          </a:ln>
        </p:spPr>
      </p:pic>
      <p:pic>
        <p:nvPicPr>
          <p:cNvPr id="144388" name="Picture 4" descr="3"/>
          <p:cNvPicPr>
            <a:picLocks noChangeAspect="1" noChangeArrowheads="1"/>
          </p:cNvPicPr>
          <p:nvPr/>
        </p:nvPicPr>
        <p:blipFill>
          <a:blip r:embed="rId4"/>
          <a:srcRect/>
          <a:stretch>
            <a:fillRect/>
          </a:stretch>
        </p:blipFill>
        <p:spPr bwMode="auto">
          <a:xfrm>
            <a:off x="357158" y="4500570"/>
            <a:ext cx="4343400" cy="2046287"/>
          </a:xfrm>
          <a:prstGeom prst="rect">
            <a:avLst/>
          </a:prstGeom>
          <a:noFill/>
          <a:ln w="9525">
            <a:noFill/>
            <a:miter lim="800000"/>
            <a:headEnd/>
            <a:tailEnd/>
          </a:ln>
        </p:spPr>
      </p:pic>
      <p:sp>
        <p:nvSpPr>
          <p:cNvPr id="5" name="Rectangle 2"/>
          <p:cNvSpPr>
            <a:spLocks noChangeArrowheads="1"/>
          </p:cNvSpPr>
          <p:nvPr/>
        </p:nvSpPr>
        <p:spPr bwMode="auto">
          <a:xfrm>
            <a:off x="642910" y="3357562"/>
            <a:ext cx="6286544" cy="307777"/>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In queste due serie di vignette, in che modo si da l’idea dello scorrere del tempo?</a:t>
            </a:r>
            <a:endParaRPr lang="it-IT" sz="1400" dirty="0">
              <a:latin typeface="Times New Roman" pitchFamily="18" charset="0"/>
              <a:cs typeface="Times New Roman" pitchFamily="18" charset="0"/>
            </a:endParaRPr>
          </a:p>
        </p:txBody>
      </p:sp>
      <p:sp>
        <p:nvSpPr>
          <p:cNvPr id="6" name="Rettangolo 5"/>
          <p:cNvSpPr/>
          <p:nvPr/>
        </p:nvSpPr>
        <p:spPr>
          <a:xfrm>
            <a:off x="642910" y="3786190"/>
            <a:ext cx="6429420" cy="5000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ctangle 2"/>
          <p:cNvSpPr>
            <a:spLocks noChangeArrowheads="1"/>
          </p:cNvSpPr>
          <p:nvPr/>
        </p:nvSpPr>
        <p:spPr bwMode="auto">
          <a:xfrm>
            <a:off x="5072066" y="4500570"/>
            <a:ext cx="3786214"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Perché le tre vignette che raffigurano Paperino cambiano di colore?</a:t>
            </a:r>
          </a:p>
        </p:txBody>
      </p:sp>
      <p:sp>
        <p:nvSpPr>
          <p:cNvPr id="8" name="Rettangolo 7"/>
          <p:cNvSpPr/>
          <p:nvPr/>
        </p:nvSpPr>
        <p:spPr>
          <a:xfrm>
            <a:off x="5072066" y="5214950"/>
            <a:ext cx="3786214" cy="12858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4"/>
          <p:cNvPicPr>
            <a:picLocks noChangeAspect="1" noChangeArrowheads="1"/>
          </p:cNvPicPr>
          <p:nvPr/>
        </p:nvPicPr>
        <p:blipFill>
          <a:blip r:embed="rId2"/>
          <a:srcRect/>
          <a:stretch>
            <a:fillRect/>
          </a:stretch>
        </p:blipFill>
        <p:spPr bwMode="auto">
          <a:xfrm>
            <a:off x="285720" y="285728"/>
            <a:ext cx="3916363" cy="3824287"/>
          </a:xfrm>
          <a:prstGeom prst="rect">
            <a:avLst/>
          </a:prstGeom>
          <a:noFill/>
          <a:ln w="38100">
            <a:solidFill>
              <a:srgbClr val="C00000"/>
            </a:solidFill>
            <a:miter lim="800000"/>
            <a:headEnd/>
            <a:tailEnd/>
          </a:ln>
        </p:spPr>
      </p:pic>
      <p:pic>
        <p:nvPicPr>
          <p:cNvPr id="145411" name="Picture 3" descr="5"/>
          <p:cNvPicPr>
            <a:picLocks noChangeAspect="1" noChangeArrowheads="1"/>
          </p:cNvPicPr>
          <p:nvPr/>
        </p:nvPicPr>
        <p:blipFill>
          <a:blip r:embed="rId3"/>
          <a:srcRect/>
          <a:stretch>
            <a:fillRect/>
          </a:stretch>
        </p:blipFill>
        <p:spPr bwMode="auto">
          <a:xfrm>
            <a:off x="4857752" y="214290"/>
            <a:ext cx="3962400" cy="3902075"/>
          </a:xfrm>
          <a:prstGeom prst="rect">
            <a:avLst/>
          </a:prstGeom>
          <a:noFill/>
          <a:ln w="38100">
            <a:solidFill>
              <a:srgbClr val="C00000"/>
            </a:solidFill>
            <a:miter lim="800000"/>
            <a:headEnd/>
            <a:tailEnd/>
          </a:ln>
        </p:spPr>
      </p:pic>
      <p:sp>
        <p:nvSpPr>
          <p:cNvPr id="4" name="Rectangle 2"/>
          <p:cNvSpPr>
            <a:spLocks noChangeArrowheads="1"/>
          </p:cNvSpPr>
          <p:nvPr/>
        </p:nvSpPr>
        <p:spPr bwMode="auto">
          <a:xfrm>
            <a:off x="214282" y="4286256"/>
            <a:ext cx="4071966"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b="1" dirty="0" smtClean="0">
                <a:latin typeface="Times New Roman" pitchFamily="18" charset="0"/>
                <a:cs typeface="Times New Roman" pitchFamily="18" charset="0"/>
              </a:rPr>
              <a:t>3. </a:t>
            </a:r>
            <a:r>
              <a:rPr lang="it-IT" sz="1400" dirty="0" smtClean="0">
                <a:latin typeface="Times New Roman" pitchFamily="18" charset="0"/>
                <a:cs typeface="Times New Roman" pitchFamily="18" charset="0"/>
              </a:rPr>
              <a:t>Qui abbiamo un montaggio con una inquadratura in soggettiva. Qual è? Da che cosa lo si capisce?</a:t>
            </a:r>
            <a:endParaRPr lang="it-IT" sz="1400" dirty="0">
              <a:latin typeface="Times New Roman" pitchFamily="18" charset="0"/>
              <a:cs typeface="Times New Roman" pitchFamily="18" charset="0"/>
            </a:endParaRPr>
          </a:p>
        </p:txBody>
      </p:sp>
      <p:sp>
        <p:nvSpPr>
          <p:cNvPr id="6" name="Rettangolo 5"/>
          <p:cNvSpPr/>
          <p:nvPr/>
        </p:nvSpPr>
        <p:spPr>
          <a:xfrm>
            <a:off x="428596" y="4929198"/>
            <a:ext cx="3786214" cy="12858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ctangle 2"/>
          <p:cNvSpPr>
            <a:spLocks noChangeArrowheads="1"/>
          </p:cNvSpPr>
          <p:nvPr/>
        </p:nvSpPr>
        <p:spPr bwMode="auto">
          <a:xfrm>
            <a:off x="4714876" y="4286257"/>
            <a:ext cx="428628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b="1" dirty="0" smtClean="0">
                <a:latin typeface="Times New Roman" pitchFamily="18" charset="0"/>
                <a:cs typeface="Times New Roman" pitchFamily="18" charset="0"/>
              </a:rPr>
              <a:t>4. </a:t>
            </a:r>
            <a:r>
              <a:rPr lang="it-IT" sz="1400" dirty="0" smtClean="0">
                <a:latin typeface="Times New Roman" pitchFamily="18" charset="0"/>
                <a:cs typeface="Times New Roman" pitchFamily="18" charset="0"/>
              </a:rPr>
              <a:t>Il personaggio intero appare solo nella terza vignetta. Perché è stato usato questo tipo di montaggio?</a:t>
            </a:r>
          </a:p>
        </p:txBody>
      </p:sp>
      <p:sp>
        <p:nvSpPr>
          <p:cNvPr id="8" name="Rettangolo 7"/>
          <p:cNvSpPr/>
          <p:nvPr/>
        </p:nvSpPr>
        <p:spPr>
          <a:xfrm>
            <a:off x="4929190" y="4929198"/>
            <a:ext cx="3786214" cy="12858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7"/>
          <p:cNvPicPr>
            <a:picLocks noChangeAspect="1" noChangeArrowheads="1"/>
          </p:cNvPicPr>
          <p:nvPr/>
        </p:nvPicPr>
        <p:blipFill>
          <a:blip r:embed="rId2"/>
          <a:srcRect/>
          <a:stretch>
            <a:fillRect/>
          </a:stretch>
        </p:blipFill>
        <p:spPr bwMode="auto">
          <a:xfrm>
            <a:off x="357158" y="285728"/>
            <a:ext cx="4114800" cy="3922712"/>
          </a:xfrm>
          <a:prstGeom prst="rect">
            <a:avLst/>
          </a:prstGeom>
          <a:noFill/>
          <a:ln w="38100">
            <a:solidFill>
              <a:srgbClr val="C00000"/>
            </a:solidFill>
            <a:miter lim="800000"/>
            <a:headEnd/>
            <a:tailEnd/>
          </a:ln>
        </p:spPr>
      </p:pic>
      <p:pic>
        <p:nvPicPr>
          <p:cNvPr id="146435" name="Picture 3" descr="6"/>
          <p:cNvPicPr>
            <a:picLocks noChangeAspect="1" noChangeArrowheads="1"/>
          </p:cNvPicPr>
          <p:nvPr/>
        </p:nvPicPr>
        <p:blipFill>
          <a:blip r:embed="rId3"/>
          <a:srcRect/>
          <a:stretch>
            <a:fillRect/>
          </a:stretch>
        </p:blipFill>
        <p:spPr bwMode="auto">
          <a:xfrm>
            <a:off x="4857752" y="214290"/>
            <a:ext cx="4129088" cy="3978275"/>
          </a:xfrm>
          <a:prstGeom prst="rect">
            <a:avLst/>
          </a:prstGeom>
          <a:noFill/>
          <a:ln w="38100">
            <a:solidFill>
              <a:srgbClr val="C00000"/>
            </a:solidFill>
            <a:miter lim="800000"/>
            <a:headEnd/>
            <a:tailEnd/>
          </a:ln>
        </p:spPr>
      </p:pic>
      <p:sp>
        <p:nvSpPr>
          <p:cNvPr id="4" name="Rectangle 2"/>
          <p:cNvSpPr>
            <a:spLocks noChangeArrowheads="1"/>
          </p:cNvSpPr>
          <p:nvPr/>
        </p:nvSpPr>
        <p:spPr bwMode="auto">
          <a:xfrm>
            <a:off x="285720" y="4357694"/>
            <a:ext cx="4214842"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b="1" dirty="0" smtClean="0">
                <a:latin typeface="Times New Roman" pitchFamily="18" charset="0"/>
                <a:cs typeface="Times New Roman" pitchFamily="18" charset="0"/>
              </a:rPr>
              <a:t>5. </a:t>
            </a:r>
            <a:r>
              <a:rPr lang="it-IT" sz="1400" dirty="0" smtClean="0">
                <a:latin typeface="Times New Roman" pitchFamily="18" charset="0"/>
                <a:cs typeface="Times New Roman" pitchFamily="18" charset="0"/>
              </a:rPr>
              <a:t>Perché è stata inserita la seconda vignetta? Che cosa si vuole evidenziare?</a:t>
            </a:r>
          </a:p>
        </p:txBody>
      </p:sp>
      <p:sp>
        <p:nvSpPr>
          <p:cNvPr id="5" name="Rectangle 2"/>
          <p:cNvSpPr>
            <a:spLocks noChangeArrowheads="1"/>
          </p:cNvSpPr>
          <p:nvPr/>
        </p:nvSpPr>
        <p:spPr bwMode="auto">
          <a:xfrm>
            <a:off x="4786314" y="4357694"/>
            <a:ext cx="4214842" cy="73866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b="1" dirty="0" smtClean="0">
                <a:latin typeface="Times New Roman" pitchFamily="18" charset="0"/>
                <a:cs typeface="Times New Roman" pitchFamily="18" charset="0"/>
              </a:rPr>
              <a:t>6. </a:t>
            </a:r>
            <a:r>
              <a:rPr lang="it-IT" sz="1400" dirty="0" smtClean="0">
                <a:latin typeface="Times New Roman" pitchFamily="18" charset="0"/>
                <a:cs typeface="Times New Roman" pitchFamily="18" charset="0"/>
              </a:rPr>
              <a:t>Questo è un esempio di flashback (se non sai cosa significa, cerca la parola su un vocabolario inglese).</a:t>
            </a:r>
          </a:p>
          <a:p>
            <a:r>
              <a:rPr lang="it-IT" sz="1400" dirty="0" smtClean="0">
                <a:latin typeface="Times New Roman" pitchFamily="18" charset="0"/>
                <a:cs typeface="Times New Roman" pitchFamily="18" charset="0"/>
              </a:rPr>
              <a:t>Come facciamo a capirlo?</a:t>
            </a:r>
          </a:p>
        </p:txBody>
      </p:sp>
      <p:sp>
        <p:nvSpPr>
          <p:cNvPr id="6" name="Rettangolo 5"/>
          <p:cNvSpPr/>
          <p:nvPr/>
        </p:nvSpPr>
        <p:spPr>
          <a:xfrm>
            <a:off x="500034" y="5000636"/>
            <a:ext cx="3786214" cy="12858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072066" y="5286388"/>
            <a:ext cx="3786214" cy="12858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Group 2"/>
          <p:cNvGrpSpPr>
            <a:grpSpLocks/>
          </p:cNvGrpSpPr>
          <p:nvPr/>
        </p:nvGrpSpPr>
        <p:grpSpPr bwMode="auto">
          <a:xfrm>
            <a:off x="142844" y="142852"/>
            <a:ext cx="5486400" cy="3771900"/>
            <a:chOff x="1674" y="1417"/>
            <a:chExt cx="8707" cy="5760"/>
          </a:xfrm>
        </p:grpSpPr>
        <p:pic>
          <p:nvPicPr>
            <p:cNvPr id="147459" name="Picture 3" descr="9"/>
            <p:cNvPicPr>
              <a:picLocks noChangeAspect="1" noChangeArrowheads="1"/>
            </p:cNvPicPr>
            <p:nvPr/>
          </p:nvPicPr>
          <p:blipFill>
            <a:blip r:embed="rId2"/>
            <a:srcRect/>
            <a:stretch>
              <a:fillRect/>
            </a:stretch>
          </p:blipFill>
          <p:spPr bwMode="auto">
            <a:xfrm>
              <a:off x="6174" y="1417"/>
              <a:ext cx="4207" cy="5760"/>
            </a:xfrm>
            <a:prstGeom prst="rect">
              <a:avLst/>
            </a:prstGeom>
            <a:noFill/>
            <a:ln w="38100">
              <a:solidFill>
                <a:srgbClr val="C00000"/>
              </a:solidFill>
              <a:miter lim="800000"/>
              <a:headEnd/>
              <a:tailEnd/>
            </a:ln>
          </p:spPr>
        </p:pic>
        <p:pic>
          <p:nvPicPr>
            <p:cNvPr id="147460" name="Picture 4" descr="8"/>
            <p:cNvPicPr>
              <a:picLocks noChangeAspect="1" noChangeArrowheads="1"/>
            </p:cNvPicPr>
            <p:nvPr/>
          </p:nvPicPr>
          <p:blipFill>
            <a:blip r:embed="rId3"/>
            <a:srcRect/>
            <a:stretch>
              <a:fillRect/>
            </a:stretch>
          </p:blipFill>
          <p:spPr bwMode="auto">
            <a:xfrm>
              <a:off x="1674" y="1417"/>
              <a:ext cx="4192" cy="5760"/>
            </a:xfrm>
            <a:prstGeom prst="rect">
              <a:avLst/>
            </a:prstGeom>
            <a:noFill/>
            <a:ln w="38100">
              <a:solidFill>
                <a:srgbClr val="C00000"/>
              </a:solidFill>
              <a:miter lim="800000"/>
              <a:headEnd/>
              <a:tailEnd/>
            </a:ln>
          </p:spPr>
        </p:pic>
      </p:grpSp>
      <p:pic>
        <p:nvPicPr>
          <p:cNvPr id="147461" name="Picture 5" descr="C:\documenti\immagini\mt_2.BMP"/>
          <p:cNvPicPr>
            <a:picLocks noChangeAspect="1" noChangeArrowheads="1"/>
          </p:cNvPicPr>
          <p:nvPr/>
        </p:nvPicPr>
        <p:blipFill>
          <a:blip r:embed="rId4" r:link="rId5" cstate="print"/>
          <a:srcRect/>
          <a:stretch>
            <a:fillRect/>
          </a:stretch>
        </p:blipFill>
        <p:spPr bwMode="auto">
          <a:xfrm>
            <a:off x="428596" y="4071942"/>
            <a:ext cx="4765675" cy="2668587"/>
          </a:xfrm>
          <a:prstGeom prst="rect">
            <a:avLst/>
          </a:prstGeom>
          <a:noFill/>
          <a:ln w="38100">
            <a:solidFill>
              <a:srgbClr val="C00000"/>
            </a:solidFill>
            <a:miter lim="800000"/>
            <a:headEnd/>
            <a:tailEnd/>
          </a:ln>
        </p:spPr>
      </p:pic>
      <p:sp>
        <p:nvSpPr>
          <p:cNvPr id="6" name="Rettangolo 5"/>
          <p:cNvSpPr/>
          <p:nvPr/>
        </p:nvSpPr>
        <p:spPr>
          <a:xfrm>
            <a:off x="5857884" y="1214422"/>
            <a:ext cx="3143272" cy="12858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572132" y="5072074"/>
            <a:ext cx="3286148" cy="12858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2"/>
          <p:cNvSpPr>
            <a:spLocks noChangeArrowheads="1"/>
          </p:cNvSpPr>
          <p:nvPr/>
        </p:nvSpPr>
        <p:spPr bwMode="auto">
          <a:xfrm>
            <a:off x="5786446" y="142852"/>
            <a:ext cx="3214742" cy="954107"/>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b="1" dirty="0" smtClean="0">
                <a:latin typeface="Times New Roman" pitchFamily="18" charset="0"/>
                <a:cs typeface="Times New Roman" pitchFamily="18" charset="0"/>
              </a:rPr>
              <a:t>7. </a:t>
            </a:r>
            <a:r>
              <a:rPr lang="it-IT" sz="1400" dirty="0" smtClean="0">
                <a:latin typeface="Times New Roman" pitchFamily="18" charset="0"/>
                <a:cs typeface="Times New Roman" pitchFamily="18" charset="0"/>
              </a:rPr>
              <a:t>In questo caso abbiamo un montaggio alternato. Osserva le vignette, che cosa appare in ciascuna di esse? Perché la quinta e la nona vignetta sono più grandi?</a:t>
            </a:r>
          </a:p>
        </p:txBody>
      </p:sp>
      <p:sp>
        <p:nvSpPr>
          <p:cNvPr id="9" name="Rectangle 2"/>
          <p:cNvSpPr>
            <a:spLocks noChangeArrowheads="1"/>
          </p:cNvSpPr>
          <p:nvPr/>
        </p:nvSpPr>
        <p:spPr bwMode="auto">
          <a:xfrm>
            <a:off x="5572132" y="4143380"/>
            <a:ext cx="3286148" cy="73866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b="1" dirty="0" smtClean="0">
                <a:latin typeface="Times New Roman" pitchFamily="18" charset="0"/>
                <a:cs typeface="Times New Roman" pitchFamily="18" charset="0"/>
              </a:rPr>
              <a:t>8. </a:t>
            </a:r>
            <a:r>
              <a:rPr lang="it-IT" sz="1400" dirty="0" smtClean="0">
                <a:latin typeface="Times New Roman" pitchFamily="18" charset="0"/>
                <a:cs typeface="Times New Roman" pitchFamily="18" charset="0"/>
              </a:rPr>
              <a:t>Quella che si vede a fianco è una zoomata in avanti. In che cosa consiste? Perché la si utilizza?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descr="13"/>
          <p:cNvPicPr>
            <a:picLocks noChangeAspect="1" noChangeArrowheads="1"/>
          </p:cNvPicPr>
          <p:nvPr/>
        </p:nvPicPr>
        <p:blipFill>
          <a:blip r:embed="rId2"/>
          <a:srcRect/>
          <a:stretch>
            <a:fillRect/>
          </a:stretch>
        </p:blipFill>
        <p:spPr bwMode="auto">
          <a:xfrm>
            <a:off x="4643438" y="2786058"/>
            <a:ext cx="2587625" cy="3465512"/>
          </a:xfrm>
          <a:prstGeom prst="rect">
            <a:avLst/>
          </a:prstGeom>
          <a:noFill/>
          <a:ln w="38100">
            <a:solidFill>
              <a:srgbClr val="C00000"/>
            </a:solidFill>
            <a:miter lim="800000"/>
            <a:headEnd/>
            <a:tailEnd/>
          </a:ln>
        </p:spPr>
      </p:pic>
      <p:sp>
        <p:nvSpPr>
          <p:cNvPr id="10" name="Rectangle 2"/>
          <p:cNvSpPr>
            <a:spLocks noChangeArrowheads="1"/>
          </p:cNvSpPr>
          <p:nvPr/>
        </p:nvSpPr>
        <p:spPr bwMode="auto">
          <a:xfrm>
            <a:off x="7358082" y="2500306"/>
            <a:ext cx="1633582" cy="2031325"/>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b="1" dirty="0" smtClean="0">
                <a:latin typeface="Times New Roman" pitchFamily="18" charset="0"/>
                <a:cs typeface="Times New Roman" pitchFamily="18" charset="0"/>
              </a:rPr>
              <a:t>11. </a:t>
            </a:r>
            <a:r>
              <a:rPr lang="it-IT" sz="1400" dirty="0" smtClean="0">
                <a:latin typeface="Times New Roman" pitchFamily="18" charset="0"/>
                <a:cs typeface="Times New Roman" pitchFamily="18" charset="0"/>
              </a:rPr>
              <a:t>Nella sequenza di immagini che vediamo il personaggio si trova in luoghi diversi. Che cosa si vuole comunicare con questo tipo di montaggio?</a:t>
            </a:r>
            <a:endParaRPr lang="it-IT" sz="1400" dirty="0">
              <a:latin typeface="Times New Roman" pitchFamily="18" charset="0"/>
              <a:cs typeface="Times New Roman" pitchFamily="18" charset="0"/>
            </a:endParaRPr>
          </a:p>
        </p:txBody>
      </p:sp>
      <p:sp>
        <p:nvSpPr>
          <p:cNvPr id="11" name="Rettangolo 10"/>
          <p:cNvSpPr/>
          <p:nvPr/>
        </p:nvSpPr>
        <p:spPr>
          <a:xfrm>
            <a:off x="7358082" y="4643446"/>
            <a:ext cx="1643074" cy="192882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2"/>
          <p:cNvPicPr>
            <a:picLocks noChangeAspect="1" noChangeArrowheads="1"/>
          </p:cNvPicPr>
          <p:nvPr/>
        </p:nvPicPr>
        <p:blipFill>
          <a:blip r:embed="rId2"/>
          <a:srcRect/>
          <a:stretch>
            <a:fillRect/>
          </a:stretch>
        </p:blipFill>
        <p:spPr bwMode="auto">
          <a:xfrm>
            <a:off x="214286" y="214290"/>
            <a:ext cx="4511627" cy="2196000"/>
          </a:xfrm>
          <a:prstGeom prst="rect">
            <a:avLst/>
          </a:prstGeom>
          <a:noFill/>
          <a:ln w="38100">
            <a:solidFill>
              <a:srgbClr val="C00000"/>
            </a:solidFill>
            <a:miter lim="800000"/>
            <a:headEnd/>
            <a:tailEnd/>
          </a:ln>
        </p:spPr>
      </p:pic>
      <p:pic>
        <p:nvPicPr>
          <p:cNvPr id="3" name="Picture 2" descr="11"/>
          <p:cNvPicPr>
            <a:picLocks noChangeAspect="1" noChangeArrowheads="1"/>
          </p:cNvPicPr>
          <p:nvPr/>
        </p:nvPicPr>
        <p:blipFill>
          <a:blip r:embed="rId3"/>
          <a:srcRect/>
          <a:stretch>
            <a:fillRect/>
          </a:stretch>
        </p:blipFill>
        <p:spPr bwMode="auto">
          <a:xfrm>
            <a:off x="285720" y="4000504"/>
            <a:ext cx="4125913" cy="1914525"/>
          </a:xfrm>
          <a:prstGeom prst="rect">
            <a:avLst/>
          </a:prstGeom>
          <a:noFill/>
          <a:ln w="38100">
            <a:solidFill>
              <a:srgbClr val="C00000"/>
            </a:solidFill>
            <a:miter lim="800000"/>
            <a:headEnd/>
            <a:tailEnd/>
          </a:ln>
        </p:spPr>
      </p:pic>
      <p:sp>
        <p:nvSpPr>
          <p:cNvPr id="4" name="Rectangle 2"/>
          <p:cNvSpPr>
            <a:spLocks noChangeArrowheads="1"/>
          </p:cNvSpPr>
          <p:nvPr/>
        </p:nvSpPr>
        <p:spPr bwMode="auto">
          <a:xfrm>
            <a:off x="214282" y="2571744"/>
            <a:ext cx="4572032"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b="1" dirty="0" smtClean="0">
                <a:latin typeface="Times New Roman" pitchFamily="18" charset="0"/>
                <a:cs typeface="Times New Roman" pitchFamily="18" charset="0"/>
              </a:rPr>
              <a:t>10. </a:t>
            </a:r>
            <a:r>
              <a:rPr lang="it-IT" sz="1400" dirty="0" smtClean="0">
                <a:latin typeface="Times New Roman" pitchFamily="18" charset="0"/>
                <a:cs typeface="Times New Roman" pitchFamily="18" charset="0"/>
              </a:rPr>
              <a:t>Nella sequenza  di queste quattro vignette, che cosa fa il personaggio? Perché nella quarta non si vede più? </a:t>
            </a:r>
          </a:p>
        </p:txBody>
      </p:sp>
      <p:sp>
        <p:nvSpPr>
          <p:cNvPr id="5" name="Rettangolo 4"/>
          <p:cNvSpPr/>
          <p:nvPr/>
        </p:nvSpPr>
        <p:spPr>
          <a:xfrm>
            <a:off x="214282" y="3143248"/>
            <a:ext cx="4572032" cy="71438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2"/>
          <p:cNvSpPr>
            <a:spLocks noChangeArrowheads="1"/>
          </p:cNvSpPr>
          <p:nvPr/>
        </p:nvSpPr>
        <p:spPr bwMode="auto">
          <a:xfrm>
            <a:off x="357158" y="6000768"/>
            <a:ext cx="4143404"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b="1" dirty="0" smtClean="0">
                <a:latin typeface="Times New Roman" pitchFamily="18" charset="0"/>
                <a:cs typeface="Times New Roman" pitchFamily="18" charset="0"/>
              </a:rPr>
              <a:t>9. </a:t>
            </a:r>
            <a:r>
              <a:rPr lang="it-IT" sz="1400" dirty="0" smtClean="0">
                <a:latin typeface="Times New Roman" pitchFamily="18" charset="0"/>
                <a:cs typeface="Times New Roman" pitchFamily="18" charset="0"/>
              </a:rPr>
              <a:t>La sequenza di queste tre vignette che effetto vuole rendere? </a:t>
            </a:r>
            <a:endParaRPr lang="it-IT" sz="1400" dirty="0">
              <a:latin typeface="Times New Roman" pitchFamily="18" charset="0"/>
              <a:cs typeface="Times New Roman" pitchFamily="18" charset="0"/>
            </a:endParaRPr>
          </a:p>
        </p:txBody>
      </p:sp>
      <p:sp>
        <p:nvSpPr>
          <p:cNvPr id="7" name="Rettangolo 6"/>
          <p:cNvSpPr/>
          <p:nvPr/>
        </p:nvSpPr>
        <p:spPr>
          <a:xfrm>
            <a:off x="4643438" y="5786454"/>
            <a:ext cx="4143404" cy="78581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4" descr="13"/>
          <p:cNvPicPr>
            <a:picLocks noChangeAspect="1" noChangeArrowheads="1"/>
          </p:cNvPicPr>
          <p:nvPr/>
        </p:nvPicPr>
        <p:blipFill>
          <a:blip r:embed="rId4"/>
          <a:srcRect/>
          <a:stretch>
            <a:fillRect/>
          </a:stretch>
        </p:blipFill>
        <p:spPr bwMode="auto">
          <a:xfrm>
            <a:off x="5786446" y="214290"/>
            <a:ext cx="2587625" cy="3465512"/>
          </a:xfrm>
          <a:prstGeom prst="rect">
            <a:avLst/>
          </a:prstGeom>
          <a:noFill/>
          <a:ln w="38100">
            <a:solidFill>
              <a:srgbClr val="C00000"/>
            </a:solidFill>
            <a:miter lim="800000"/>
            <a:headEnd/>
            <a:tailEnd/>
          </a:ln>
        </p:spPr>
      </p:pic>
      <p:sp>
        <p:nvSpPr>
          <p:cNvPr id="10" name="Rectangle 2"/>
          <p:cNvSpPr>
            <a:spLocks noChangeArrowheads="1"/>
          </p:cNvSpPr>
          <p:nvPr/>
        </p:nvSpPr>
        <p:spPr bwMode="auto">
          <a:xfrm>
            <a:off x="5214942" y="3786190"/>
            <a:ext cx="3848160" cy="73866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b="1" dirty="0" smtClean="0">
                <a:latin typeface="Times New Roman" pitchFamily="18" charset="0"/>
                <a:cs typeface="Times New Roman" pitchFamily="18" charset="0"/>
              </a:rPr>
              <a:t>11. </a:t>
            </a:r>
            <a:r>
              <a:rPr lang="it-IT" sz="1400" dirty="0" smtClean="0">
                <a:latin typeface="Times New Roman" pitchFamily="18" charset="0"/>
                <a:cs typeface="Times New Roman" pitchFamily="18" charset="0"/>
              </a:rPr>
              <a:t>Nella sequenza di immagini che vediamo il personaggio si trova in luoghi diversi. Che cosa si vuole comunicare con questo tipo di montaggio?</a:t>
            </a:r>
            <a:endParaRPr lang="it-IT" sz="1400" dirty="0">
              <a:latin typeface="Times New Roman" pitchFamily="18" charset="0"/>
              <a:cs typeface="Times New Roman" pitchFamily="18" charset="0"/>
            </a:endParaRPr>
          </a:p>
        </p:txBody>
      </p:sp>
      <p:sp>
        <p:nvSpPr>
          <p:cNvPr id="11" name="Rettangolo 10"/>
          <p:cNvSpPr/>
          <p:nvPr/>
        </p:nvSpPr>
        <p:spPr>
          <a:xfrm>
            <a:off x="4929190" y="4572008"/>
            <a:ext cx="4143404" cy="78581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documenti\immagini\pt_9.BMP"/>
          <p:cNvPicPr>
            <a:picLocks noChangeAspect="1" noChangeArrowheads="1"/>
          </p:cNvPicPr>
          <p:nvPr/>
        </p:nvPicPr>
        <p:blipFill>
          <a:blip r:embed="rId2" r:link="rId3" cstate="print"/>
          <a:srcRect/>
          <a:stretch>
            <a:fillRect/>
          </a:stretch>
        </p:blipFill>
        <p:spPr bwMode="auto">
          <a:xfrm>
            <a:off x="428596" y="214290"/>
            <a:ext cx="3182937" cy="2517775"/>
          </a:xfrm>
          <a:prstGeom prst="rect">
            <a:avLst/>
          </a:prstGeom>
          <a:noFill/>
          <a:ln w="57150">
            <a:solidFill>
              <a:srgbClr val="C00000"/>
            </a:solidFill>
            <a:miter lim="800000"/>
            <a:headEnd/>
            <a:tailEnd/>
          </a:ln>
        </p:spPr>
      </p:pic>
      <p:sp>
        <p:nvSpPr>
          <p:cNvPr id="81923" name="Text Box 3"/>
          <p:cNvSpPr txBox="1">
            <a:spLocks noChangeArrowheads="1"/>
          </p:cNvSpPr>
          <p:nvPr/>
        </p:nvSpPr>
        <p:spPr bwMode="auto">
          <a:xfrm>
            <a:off x="4929190" y="142852"/>
            <a:ext cx="3328990" cy="2857496"/>
          </a:xfrm>
          <a:prstGeom prst="rect">
            <a:avLst/>
          </a:prstGeom>
          <a:solidFill>
            <a:srgbClr val="FFC000"/>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buClrTx/>
              <a:buSzTx/>
              <a:buFontTx/>
              <a:buNone/>
              <a:tabLst/>
            </a:pP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Nel </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medioevo</a:t>
            </a: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 è stata adottata una tecnica che anticipa l’uso della nuvoletta tipica del fumetto moderno. In diverse miniature ed affreschi sono visibili, accanto alla bocca di alcuni personaggi, dei cartigli, chiamati filatteri, sui quali è scritta una frase (fig. 5). </a:t>
            </a:r>
          </a:p>
          <a:p>
            <a:pPr marL="0" marR="0" lvl="0" indent="0" algn="just"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Nel caso particolare del manoscritto dell’Apocalisse, troviamo delle vere e proprie “nuvolette” (fig. 6).</a:t>
            </a:r>
          </a:p>
        </p:txBody>
      </p:sp>
      <p:pic>
        <p:nvPicPr>
          <p:cNvPr id="81925" name="Picture 5" descr="C:\documenti\immagini\pt_7.BMP"/>
          <p:cNvPicPr>
            <a:picLocks noChangeAspect="1" noChangeArrowheads="1"/>
          </p:cNvPicPr>
          <p:nvPr/>
        </p:nvPicPr>
        <p:blipFill>
          <a:blip r:embed="rId4" r:link="rId5" cstate="print"/>
          <a:srcRect/>
          <a:stretch>
            <a:fillRect/>
          </a:stretch>
        </p:blipFill>
        <p:spPr bwMode="auto">
          <a:xfrm>
            <a:off x="6643702" y="4357694"/>
            <a:ext cx="2307764" cy="2160000"/>
          </a:xfrm>
          <a:prstGeom prst="rect">
            <a:avLst/>
          </a:prstGeom>
          <a:noFill/>
          <a:ln w="57150">
            <a:solidFill>
              <a:srgbClr val="C00000"/>
            </a:solidFill>
            <a:miter lim="800000"/>
            <a:headEnd/>
            <a:tailEnd/>
          </a:ln>
        </p:spPr>
      </p:pic>
      <p:pic>
        <p:nvPicPr>
          <p:cNvPr id="81929" name="Picture 9" descr="C:\documenti\immagini\pt_10.BMP"/>
          <p:cNvPicPr>
            <a:picLocks noChangeAspect="1" noChangeArrowheads="1"/>
          </p:cNvPicPr>
          <p:nvPr/>
        </p:nvPicPr>
        <p:blipFill>
          <a:blip r:embed="rId6" r:link="rId7"/>
          <a:srcRect/>
          <a:stretch>
            <a:fillRect/>
          </a:stretch>
        </p:blipFill>
        <p:spPr bwMode="auto">
          <a:xfrm>
            <a:off x="142844" y="4000504"/>
            <a:ext cx="6116638" cy="1758950"/>
          </a:xfrm>
          <a:prstGeom prst="rect">
            <a:avLst/>
          </a:prstGeom>
          <a:noFill/>
          <a:ln w="57150">
            <a:solidFill>
              <a:srgbClr val="C00000"/>
            </a:solidFill>
            <a:miter lim="800000"/>
            <a:headEnd/>
            <a:tailEnd/>
          </a:ln>
        </p:spPr>
      </p:pic>
      <p:sp>
        <p:nvSpPr>
          <p:cNvPr id="81931"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180918" tIns="45720" rIns="91440" bIns="0" numCol="1" anchor="ctr" anchorCtr="0" compatLnSpc="1">
            <a:prstTxWarp prst="textNoShape">
              <a:avLst/>
            </a:prstTxWarp>
            <a:spAutoFit/>
          </a:bodyPr>
          <a:lstStyle/>
          <a:p>
            <a:endParaRPr lang="it-IT"/>
          </a:p>
        </p:txBody>
      </p:sp>
      <p:sp>
        <p:nvSpPr>
          <p:cNvPr id="81932" name="Rectangle 12"/>
          <p:cNvSpPr>
            <a:spLocks noChangeArrowheads="1"/>
          </p:cNvSpPr>
          <p:nvPr/>
        </p:nvSpPr>
        <p:spPr bwMode="auto">
          <a:xfrm>
            <a:off x="142844" y="5857892"/>
            <a:ext cx="6143668" cy="830997"/>
          </a:xfrm>
          <a:prstGeom prst="rect">
            <a:avLst/>
          </a:prstGeom>
          <a:solidFill>
            <a:schemeClr val="accent3">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cs typeface="Times New Roman" pitchFamily="18" charset="0"/>
              </a:rPr>
              <a:t>Fig. 7</a:t>
            </a:r>
          </a:p>
          <a:p>
            <a:pPr marL="0" marR="0" lvl="0" indent="0" algn="just"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Il famoso arazzo di </a:t>
            </a:r>
            <a:r>
              <a:rPr kumimoji="0" lang="it-IT" sz="1200" b="1"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Bayeux</a:t>
            </a: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del sec. </a:t>
            </a:r>
            <a:r>
              <a:rPr kumimoji="0" lang="it-IT" sz="1200" b="1"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XI°</a:t>
            </a: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può essere considerato quasi un fumetto medievale: su una stoffa di lino lunga 70 metri, sono state ricamate le immagini, accompagnate da didascalie, che raccontano la conquista dell’Inghilterra da parte dei Normanni</a:t>
            </a:r>
            <a:r>
              <a:rPr kumimoji="0" lang="it-IT" sz="1000" b="1" i="1" u="none" strike="noStrike" cap="none" normalizeH="0" baseline="0" dirty="0" smtClean="0">
                <a:ln>
                  <a:noFill/>
                </a:ln>
                <a:solidFill>
                  <a:schemeClr val="tx1"/>
                </a:solidFill>
                <a:effectLst/>
                <a:latin typeface="Century Gothic" pitchFamily="34" charset="0"/>
                <a:ea typeface="Times New Roman" pitchFamily="18" charset="0"/>
                <a:cs typeface="Times New Roman" pitchFamily="18" charset="0"/>
              </a:rPr>
              <a:t>.</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933" name="Rectangle 13"/>
          <p:cNvSpPr>
            <a:spLocks noChangeArrowheads="1"/>
          </p:cNvSpPr>
          <p:nvPr/>
        </p:nvSpPr>
        <p:spPr bwMode="auto">
          <a:xfrm>
            <a:off x="6643702" y="3143248"/>
            <a:ext cx="2357486" cy="1154162"/>
          </a:xfrm>
          <a:prstGeom prst="rect">
            <a:avLst/>
          </a:prstGeom>
          <a:solidFill>
            <a:schemeClr val="tx2">
              <a:lumMod val="20000"/>
              <a:lumOff val="80000"/>
            </a:schemeClr>
          </a:solidFill>
          <a:ln w="9525">
            <a:solidFill>
              <a:schemeClr val="tx1"/>
            </a:solid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cs typeface="Times New Roman" pitchFamily="18" charset="0"/>
              </a:rPr>
              <a:t>Fig. 6</a:t>
            </a:r>
          </a:p>
          <a:p>
            <a:pPr marL="0" marR="0" lvl="0" indent="0"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Manoscritto dell’Apocalisse conservato a Cambridge.</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frasi pronunciate dagli angeli sono collocate all’interno di nuvolette.</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1935"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chemeClr val="tx1"/>
                </a:solidFill>
                <a:effectLst/>
                <a:latin typeface="Century Gothic" pitchFamily="34" charset="0"/>
                <a:ea typeface="Times New Roman" pitchFamily="18"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81936" name="Rectangle 16"/>
          <p:cNvSpPr>
            <a:spLocks noChangeArrowheads="1"/>
          </p:cNvSpPr>
          <p:nvPr/>
        </p:nvSpPr>
        <p:spPr bwMode="auto">
          <a:xfrm>
            <a:off x="214282" y="2857496"/>
            <a:ext cx="3571900" cy="877163"/>
          </a:xfrm>
          <a:prstGeom prst="rect">
            <a:avLst/>
          </a:prstGeom>
          <a:solidFill>
            <a:schemeClr val="accent3">
              <a:lumMod val="40000"/>
              <a:lumOff val="60000"/>
            </a:schemeClr>
          </a:solidFill>
          <a:ln w="9525">
            <a:solidFill>
              <a:schemeClr val="tx1"/>
            </a:solid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Fig. 5</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Pagina di un codice che contiene racconti tratti dalla Bibbia, in cui i personaggi dialogano tra loro. </a:t>
            </a:r>
            <a:endParaRPr kumimoji="0" lang="it-IT" sz="12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3400" algn="l"/>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4000" b="1" dirty="0" smtClean="0"/>
              <a:t>I GENERI DEL  FUMETTO</a:t>
            </a:r>
            <a:br>
              <a:rPr lang="it-IT" sz="4000" b="1" dirty="0" smtClean="0"/>
            </a:br>
            <a:endParaRPr lang="it-IT" sz="4000" dirty="0"/>
          </a:p>
        </p:txBody>
      </p:sp>
      <p:sp>
        <p:nvSpPr>
          <p:cNvPr id="3" name="Segnaposto contenuto 2"/>
          <p:cNvSpPr>
            <a:spLocks noGrp="1"/>
          </p:cNvSpPr>
          <p:nvPr>
            <p:ph idx="1"/>
          </p:nvPr>
        </p:nvSpPr>
        <p:spPr/>
        <p:txBody>
          <a:bodyPr>
            <a:normAutofit/>
          </a:bodyPr>
          <a:lstStyle/>
          <a:p>
            <a:pPr algn="just">
              <a:buNone/>
            </a:pPr>
            <a:r>
              <a:rPr lang="it-IT" sz="2400" dirty="0" smtClean="0"/>
              <a:t>    </a:t>
            </a:r>
            <a:r>
              <a:rPr lang="it-IT" sz="2000" dirty="0" smtClean="0">
                <a:latin typeface="Arial" pitchFamily="34" charset="0"/>
                <a:cs typeface="Arial" pitchFamily="34" charset="0"/>
              </a:rPr>
              <a:t>I primi fumetti, inseriti nei quotidiani e soprattutto nelle edizioni domenicali, presentavano situazioni comiche (non a caso la parola inglese che definisce il fumetto è </a:t>
            </a:r>
            <a:r>
              <a:rPr lang="it-IT" sz="2000" i="1" dirty="0" err="1" smtClean="0">
                <a:latin typeface="Arial" pitchFamily="34" charset="0"/>
                <a:cs typeface="Arial" pitchFamily="34" charset="0"/>
              </a:rPr>
              <a:t>comics</a:t>
            </a:r>
            <a:r>
              <a:rPr lang="it-IT" sz="2000" dirty="0" smtClean="0">
                <a:latin typeface="Arial" pitchFamily="34" charset="0"/>
                <a:cs typeface="Arial" pitchFamily="34" charset="0"/>
              </a:rPr>
              <a:t>). Il pubblico elettivo era quello dei bambini, l’intento era evidente: divertire.</a:t>
            </a:r>
          </a:p>
          <a:p>
            <a:pPr algn="just">
              <a:buNone/>
            </a:pPr>
            <a:r>
              <a:rPr lang="it-IT" sz="2000" dirty="0" smtClean="0">
                <a:latin typeface="Arial" pitchFamily="34" charset="0"/>
                <a:cs typeface="Arial" pitchFamily="34" charset="0"/>
              </a:rPr>
              <a:t>     Dagli anni ’30 in avanti, il fumetto assunse sempre più la caratteristica di comunicazione di massa, il linguaggio diventò più ampio e articolato e la produzione si diversificò in generi: western, fantascienza, poliziesco, noir, del mistero, horror, intellettuale </a:t>
            </a:r>
            <a:r>
              <a:rPr lang="it-IT" sz="2000" dirty="0" err="1" smtClean="0">
                <a:latin typeface="Arial" pitchFamily="34" charset="0"/>
                <a:cs typeface="Arial" pitchFamily="34" charset="0"/>
              </a:rPr>
              <a:t>ecc…</a:t>
            </a:r>
            <a:endParaRPr lang="it-IT" sz="2000" dirty="0" smtClean="0">
              <a:latin typeface="Arial" pitchFamily="34" charset="0"/>
              <a:cs typeface="Arial" pitchFamily="34" charset="0"/>
            </a:endParaRPr>
          </a:p>
          <a:p>
            <a:endParaRPr lang="it-IT"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928802"/>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Avventura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928662" y="3286124"/>
            <a:ext cx="7358114" cy="1323439"/>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Il fumetto avventuroso ci presenta storie straordinarie vissute da eroi che possiedono doti  eccezionali. Questo genere è nato negli Stati Uniti nel 1928 con le storie di “Cino e Franco” , due ragazzi orfani  che girano il mondo affrontando ogni genere di pericolo. I fumetti d’avventura hanno avuto molto successo e la galleria dei personaggi conta tantissimi esempi, esaminiamone </a:t>
            </a:r>
            <a:r>
              <a:rPr lang="it-IT" sz="1600" dirty="0" err="1" smtClean="0">
                <a:latin typeface="Times New Roman" pitchFamily="18" charset="0"/>
                <a:cs typeface="Times New Roman" pitchFamily="18" charset="0"/>
              </a:rPr>
              <a:t>uno…</a:t>
            </a:r>
            <a:endParaRPr lang="it-IT" sz="1600" dirty="0" smtClean="0">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documenti\immagini\CORTO.JPG"/>
          <p:cNvPicPr>
            <a:picLocks noChangeAspect="1" noChangeArrowheads="1"/>
          </p:cNvPicPr>
          <p:nvPr/>
        </p:nvPicPr>
        <p:blipFill>
          <a:blip r:embed="rId2" r:link="rId3" cstate="print"/>
          <a:srcRect/>
          <a:stretch>
            <a:fillRect/>
          </a:stretch>
        </p:blipFill>
        <p:spPr bwMode="auto">
          <a:xfrm>
            <a:off x="3143240" y="285728"/>
            <a:ext cx="2468562" cy="482600"/>
          </a:xfrm>
          <a:prstGeom prst="rect">
            <a:avLst/>
          </a:prstGeom>
          <a:noFill/>
          <a:ln w="9525">
            <a:solidFill>
              <a:schemeClr val="tx1"/>
            </a:solidFill>
            <a:miter lim="800000"/>
            <a:headEnd/>
            <a:tailEnd/>
          </a:ln>
        </p:spPr>
      </p:pic>
      <p:sp>
        <p:nvSpPr>
          <p:cNvPr id="3" name="Rectangle 2"/>
          <p:cNvSpPr>
            <a:spLocks noChangeArrowheads="1"/>
          </p:cNvSpPr>
          <p:nvPr/>
        </p:nvSpPr>
        <p:spPr bwMode="auto">
          <a:xfrm>
            <a:off x="285720" y="928670"/>
            <a:ext cx="8572560" cy="830997"/>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Creato, nel 1967, da Ugo </a:t>
            </a:r>
            <a:r>
              <a:rPr lang="it-IT" sz="1600" dirty="0" err="1" smtClean="0">
                <a:latin typeface="Times New Roman" pitchFamily="18" charset="0"/>
                <a:cs typeface="Times New Roman" pitchFamily="18" charset="0"/>
              </a:rPr>
              <a:t>Pratt</a:t>
            </a:r>
            <a:r>
              <a:rPr lang="it-IT" sz="1600" dirty="0" smtClean="0">
                <a:latin typeface="Times New Roman" pitchFamily="18" charset="0"/>
                <a:cs typeface="Times New Roman" pitchFamily="18" charset="0"/>
              </a:rPr>
              <a:t>, egli è alto, bruno e bello come ogni eroe che si rispetti. Porta un caratteristico orecchino e una divisa da marinaio. La sua bocca è diritta e gli zigomi sono accentuati, ma lo sguardo è quello di un sognatore idealista che vive straordinarie avventure in giro per il mondo.</a:t>
            </a:r>
            <a:endParaRPr lang="it-IT" sz="1600" dirty="0">
              <a:latin typeface="Times New Roman" pitchFamily="18" charset="0"/>
              <a:cs typeface="Times New Roman" pitchFamily="18" charset="0"/>
            </a:endParaRPr>
          </a:p>
        </p:txBody>
      </p:sp>
      <p:pic>
        <p:nvPicPr>
          <p:cNvPr id="144387" name="Picture 3" descr="C:\documenti\immagini\corto_1.JPG"/>
          <p:cNvPicPr>
            <a:picLocks noChangeAspect="1" noChangeArrowheads="1"/>
          </p:cNvPicPr>
          <p:nvPr/>
        </p:nvPicPr>
        <p:blipFill>
          <a:blip r:embed="rId4" r:link="rId5"/>
          <a:srcRect/>
          <a:stretch>
            <a:fillRect/>
          </a:stretch>
        </p:blipFill>
        <p:spPr bwMode="auto">
          <a:xfrm>
            <a:off x="214282" y="2071678"/>
            <a:ext cx="4021138" cy="1716087"/>
          </a:xfrm>
          <a:prstGeom prst="rect">
            <a:avLst/>
          </a:prstGeom>
          <a:noFill/>
          <a:ln w="9525">
            <a:noFill/>
            <a:miter lim="800000"/>
            <a:headEnd/>
            <a:tailEnd/>
          </a:ln>
        </p:spPr>
      </p:pic>
      <p:pic>
        <p:nvPicPr>
          <p:cNvPr id="144388" name="Picture 4" descr="C:\documenti\immagini\corto 2.JPG"/>
          <p:cNvPicPr>
            <a:picLocks noChangeAspect="1" noChangeArrowheads="1"/>
          </p:cNvPicPr>
          <p:nvPr/>
        </p:nvPicPr>
        <p:blipFill>
          <a:blip r:embed="rId6" r:link="rId7"/>
          <a:srcRect/>
          <a:stretch>
            <a:fillRect/>
          </a:stretch>
        </p:blipFill>
        <p:spPr bwMode="auto">
          <a:xfrm>
            <a:off x="4214810" y="2071678"/>
            <a:ext cx="1227138" cy="1712913"/>
          </a:xfrm>
          <a:prstGeom prst="rect">
            <a:avLst/>
          </a:prstGeom>
          <a:noFill/>
          <a:ln w="9525">
            <a:noFill/>
            <a:miter lim="800000"/>
            <a:headEnd/>
            <a:tailEnd/>
          </a:ln>
        </p:spPr>
      </p:pic>
      <p:pic>
        <p:nvPicPr>
          <p:cNvPr id="144389" name="Picture 5" descr="C:\documenti\immagini\corto_3.JPG"/>
          <p:cNvPicPr>
            <a:picLocks noChangeAspect="1" noChangeArrowheads="1"/>
          </p:cNvPicPr>
          <p:nvPr/>
        </p:nvPicPr>
        <p:blipFill>
          <a:blip r:embed="rId8" r:link="rId9"/>
          <a:srcRect/>
          <a:stretch>
            <a:fillRect/>
          </a:stretch>
        </p:blipFill>
        <p:spPr bwMode="auto">
          <a:xfrm>
            <a:off x="5429256" y="2071678"/>
            <a:ext cx="3498850" cy="1703387"/>
          </a:xfrm>
          <a:prstGeom prst="rect">
            <a:avLst/>
          </a:prstGeom>
          <a:noFill/>
          <a:ln w="9525">
            <a:noFill/>
            <a:miter lim="800000"/>
            <a:headEnd/>
            <a:tailEnd/>
          </a:ln>
        </p:spPr>
      </p:pic>
      <p:pic>
        <p:nvPicPr>
          <p:cNvPr id="144393" name="Picture 9" descr="C:\documenti\immagini\corto_4.JPG"/>
          <p:cNvPicPr>
            <a:picLocks noChangeAspect="1" noChangeArrowheads="1"/>
          </p:cNvPicPr>
          <p:nvPr/>
        </p:nvPicPr>
        <p:blipFill>
          <a:blip r:embed="rId10" r:link="rId11" cstate="print"/>
          <a:srcRect/>
          <a:stretch>
            <a:fillRect/>
          </a:stretch>
        </p:blipFill>
        <p:spPr bwMode="auto">
          <a:xfrm>
            <a:off x="214282" y="4357694"/>
            <a:ext cx="1695450" cy="1692275"/>
          </a:xfrm>
          <a:prstGeom prst="rect">
            <a:avLst/>
          </a:prstGeom>
          <a:noFill/>
          <a:ln w="9525">
            <a:noFill/>
            <a:miter lim="800000"/>
            <a:headEnd/>
            <a:tailEnd/>
          </a:ln>
        </p:spPr>
      </p:pic>
      <p:pic>
        <p:nvPicPr>
          <p:cNvPr id="144394" name="Picture 10" descr="C:\documenti\immagini\corto_5.JPG"/>
          <p:cNvPicPr>
            <a:picLocks noChangeAspect="1" noChangeArrowheads="1"/>
          </p:cNvPicPr>
          <p:nvPr/>
        </p:nvPicPr>
        <p:blipFill>
          <a:blip r:embed="rId12" r:link="rId13"/>
          <a:srcRect/>
          <a:stretch>
            <a:fillRect/>
          </a:stretch>
        </p:blipFill>
        <p:spPr bwMode="auto">
          <a:xfrm>
            <a:off x="1928794" y="4357694"/>
            <a:ext cx="1808162" cy="1692275"/>
          </a:xfrm>
          <a:prstGeom prst="rect">
            <a:avLst/>
          </a:prstGeom>
          <a:noFill/>
          <a:ln w="9525">
            <a:noFill/>
            <a:miter lim="800000"/>
            <a:headEnd/>
            <a:tailEnd/>
          </a:ln>
        </p:spPr>
      </p:pic>
      <p:pic>
        <p:nvPicPr>
          <p:cNvPr id="144395" name="Picture 11" descr="C:\documenti\immagini\corto_6.JPG"/>
          <p:cNvPicPr>
            <a:picLocks noChangeAspect="1" noChangeArrowheads="1"/>
          </p:cNvPicPr>
          <p:nvPr/>
        </p:nvPicPr>
        <p:blipFill>
          <a:blip r:embed="rId14" r:link="rId15"/>
          <a:srcRect/>
          <a:stretch>
            <a:fillRect/>
          </a:stretch>
        </p:blipFill>
        <p:spPr bwMode="auto">
          <a:xfrm>
            <a:off x="3786182" y="4357694"/>
            <a:ext cx="3376612" cy="1690687"/>
          </a:xfrm>
          <a:prstGeom prst="rect">
            <a:avLst/>
          </a:prstGeom>
          <a:noFill/>
          <a:ln w="9525">
            <a:noFill/>
            <a:miter lim="800000"/>
            <a:headEnd/>
            <a:tailEnd/>
          </a:ln>
        </p:spPr>
      </p:pic>
      <p:pic>
        <p:nvPicPr>
          <p:cNvPr id="144396" name="Picture 12" descr="C:\Users\utente\Pictures\Immagine1.jpg"/>
          <p:cNvPicPr>
            <a:picLocks noChangeAspect="1" noChangeArrowheads="1"/>
          </p:cNvPicPr>
          <p:nvPr/>
        </p:nvPicPr>
        <p:blipFill>
          <a:blip r:embed="rId16"/>
          <a:srcRect/>
          <a:stretch>
            <a:fillRect/>
          </a:stretch>
        </p:blipFill>
        <p:spPr bwMode="auto">
          <a:xfrm>
            <a:off x="7215206" y="4357694"/>
            <a:ext cx="1700784" cy="1706880"/>
          </a:xfrm>
          <a:prstGeom prst="rect">
            <a:avLst/>
          </a:prstGeom>
          <a:noFill/>
        </p:spPr>
      </p:pic>
      <p:sp>
        <p:nvSpPr>
          <p:cNvPr id="15" name="Rettangolo 14"/>
          <p:cNvSpPr/>
          <p:nvPr/>
        </p:nvSpPr>
        <p:spPr>
          <a:xfrm>
            <a:off x="2071670" y="385762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a:t>
            </a:r>
            <a:endParaRPr lang="it-IT" sz="1400" dirty="0">
              <a:solidFill>
                <a:schemeClr val="tx1"/>
              </a:solidFill>
              <a:latin typeface="Times New Roman" pitchFamily="18" charset="0"/>
              <a:cs typeface="Times New Roman" pitchFamily="18" charset="0"/>
            </a:endParaRPr>
          </a:p>
        </p:txBody>
      </p:sp>
      <p:sp>
        <p:nvSpPr>
          <p:cNvPr id="24" name="Rettangolo 23"/>
          <p:cNvSpPr/>
          <p:nvPr/>
        </p:nvSpPr>
        <p:spPr>
          <a:xfrm>
            <a:off x="4572000" y="385762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a:t>
            </a:r>
            <a:endParaRPr lang="it-IT" sz="1400" dirty="0">
              <a:solidFill>
                <a:schemeClr val="tx1"/>
              </a:solidFill>
              <a:latin typeface="Times New Roman" pitchFamily="18" charset="0"/>
              <a:cs typeface="Times New Roman" pitchFamily="18" charset="0"/>
            </a:endParaRPr>
          </a:p>
        </p:txBody>
      </p:sp>
      <p:sp>
        <p:nvSpPr>
          <p:cNvPr id="25" name="Rettangolo 24"/>
          <p:cNvSpPr/>
          <p:nvPr/>
        </p:nvSpPr>
        <p:spPr>
          <a:xfrm>
            <a:off x="6357950" y="385762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a:t>
            </a:r>
            <a:endParaRPr lang="it-IT" sz="1400" dirty="0">
              <a:solidFill>
                <a:schemeClr val="tx1"/>
              </a:solidFill>
              <a:latin typeface="Times New Roman" pitchFamily="18" charset="0"/>
              <a:cs typeface="Times New Roman" pitchFamily="18" charset="0"/>
            </a:endParaRPr>
          </a:p>
        </p:txBody>
      </p:sp>
      <p:sp>
        <p:nvSpPr>
          <p:cNvPr id="26" name="Rettangolo 25"/>
          <p:cNvSpPr/>
          <p:nvPr/>
        </p:nvSpPr>
        <p:spPr>
          <a:xfrm>
            <a:off x="8072462" y="385762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a:t>
            </a:r>
            <a:endParaRPr lang="it-IT" sz="1400" dirty="0">
              <a:solidFill>
                <a:schemeClr val="tx1"/>
              </a:solidFill>
              <a:latin typeface="Times New Roman" pitchFamily="18" charset="0"/>
              <a:cs typeface="Times New Roman" pitchFamily="18" charset="0"/>
            </a:endParaRPr>
          </a:p>
        </p:txBody>
      </p:sp>
      <p:sp>
        <p:nvSpPr>
          <p:cNvPr id="27" name="Rettangolo 26"/>
          <p:cNvSpPr/>
          <p:nvPr/>
        </p:nvSpPr>
        <p:spPr>
          <a:xfrm>
            <a:off x="785786" y="614364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5</a:t>
            </a:r>
            <a:endParaRPr lang="it-IT" sz="1400" dirty="0">
              <a:solidFill>
                <a:schemeClr val="tx1"/>
              </a:solidFill>
              <a:latin typeface="Times New Roman" pitchFamily="18" charset="0"/>
              <a:cs typeface="Times New Roman" pitchFamily="18" charset="0"/>
            </a:endParaRPr>
          </a:p>
        </p:txBody>
      </p:sp>
      <p:sp>
        <p:nvSpPr>
          <p:cNvPr id="28" name="Rettangolo 27"/>
          <p:cNvSpPr/>
          <p:nvPr/>
        </p:nvSpPr>
        <p:spPr>
          <a:xfrm>
            <a:off x="2643174" y="614364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6</a:t>
            </a:r>
            <a:endParaRPr lang="it-IT" sz="1400" dirty="0">
              <a:solidFill>
                <a:schemeClr val="tx1"/>
              </a:solidFill>
              <a:latin typeface="Times New Roman" pitchFamily="18" charset="0"/>
              <a:cs typeface="Times New Roman" pitchFamily="18" charset="0"/>
            </a:endParaRPr>
          </a:p>
        </p:txBody>
      </p:sp>
      <p:sp>
        <p:nvSpPr>
          <p:cNvPr id="29" name="Rettangolo 28"/>
          <p:cNvSpPr/>
          <p:nvPr/>
        </p:nvSpPr>
        <p:spPr>
          <a:xfrm>
            <a:off x="4429124" y="614364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7</a:t>
            </a:r>
            <a:endParaRPr lang="it-IT" sz="1400" dirty="0">
              <a:solidFill>
                <a:schemeClr val="tx1"/>
              </a:solidFill>
              <a:latin typeface="Times New Roman" pitchFamily="18" charset="0"/>
              <a:cs typeface="Times New Roman" pitchFamily="18" charset="0"/>
            </a:endParaRPr>
          </a:p>
        </p:txBody>
      </p:sp>
      <p:sp>
        <p:nvSpPr>
          <p:cNvPr id="30" name="Rettangolo 29"/>
          <p:cNvSpPr/>
          <p:nvPr/>
        </p:nvSpPr>
        <p:spPr>
          <a:xfrm>
            <a:off x="6143636" y="614364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8</a:t>
            </a:r>
            <a:endParaRPr lang="it-IT" sz="1400" dirty="0">
              <a:solidFill>
                <a:schemeClr val="tx1"/>
              </a:solidFill>
              <a:latin typeface="Times New Roman" pitchFamily="18" charset="0"/>
              <a:cs typeface="Times New Roman" pitchFamily="18" charset="0"/>
            </a:endParaRPr>
          </a:p>
        </p:txBody>
      </p:sp>
      <p:sp>
        <p:nvSpPr>
          <p:cNvPr id="31" name="Rettangolo 30"/>
          <p:cNvSpPr/>
          <p:nvPr/>
        </p:nvSpPr>
        <p:spPr>
          <a:xfrm>
            <a:off x="7929586" y="614364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9</a:t>
            </a:r>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4" descr="C:\Users\utente\Pictures\Immagine1 - Copia.jpg"/>
          <p:cNvPicPr>
            <a:picLocks noChangeAspect="1" noChangeArrowheads="1"/>
          </p:cNvPicPr>
          <p:nvPr/>
        </p:nvPicPr>
        <p:blipFill>
          <a:blip r:embed="rId2"/>
          <a:srcRect/>
          <a:stretch>
            <a:fillRect/>
          </a:stretch>
        </p:blipFill>
        <p:spPr bwMode="auto">
          <a:xfrm>
            <a:off x="214282" y="214290"/>
            <a:ext cx="2011363" cy="1706563"/>
          </a:xfrm>
          <a:prstGeom prst="rect">
            <a:avLst/>
          </a:prstGeom>
          <a:noFill/>
        </p:spPr>
      </p:pic>
      <p:pic>
        <p:nvPicPr>
          <p:cNvPr id="160774" name="Picture 6" descr="C:\documenti\immagini\corto_8.JPG"/>
          <p:cNvPicPr>
            <a:picLocks noChangeAspect="1" noChangeArrowheads="1"/>
          </p:cNvPicPr>
          <p:nvPr/>
        </p:nvPicPr>
        <p:blipFill>
          <a:blip r:embed="rId3" r:link="rId4"/>
          <a:srcRect/>
          <a:stretch>
            <a:fillRect/>
          </a:stretch>
        </p:blipFill>
        <p:spPr bwMode="auto">
          <a:xfrm>
            <a:off x="2285984" y="214290"/>
            <a:ext cx="1479550" cy="1690687"/>
          </a:xfrm>
          <a:prstGeom prst="rect">
            <a:avLst/>
          </a:prstGeom>
          <a:noFill/>
          <a:ln w="9525">
            <a:noFill/>
            <a:miter lim="800000"/>
            <a:headEnd/>
            <a:tailEnd/>
          </a:ln>
        </p:spPr>
      </p:pic>
      <p:pic>
        <p:nvPicPr>
          <p:cNvPr id="160775" name="Picture 7" descr="C:\documenti\immagini\corto_9.JPG"/>
          <p:cNvPicPr>
            <a:picLocks noChangeAspect="1" noChangeArrowheads="1"/>
          </p:cNvPicPr>
          <p:nvPr/>
        </p:nvPicPr>
        <p:blipFill>
          <a:blip r:embed="rId5" r:link="rId6"/>
          <a:srcRect/>
          <a:stretch>
            <a:fillRect/>
          </a:stretch>
        </p:blipFill>
        <p:spPr bwMode="auto">
          <a:xfrm>
            <a:off x="3786182" y="214290"/>
            <a:ext cx="3336925" cy="1733550"/>
          </a:xfrm>
          <a:prstGeom prst="rect">
            <a:avLst/>
          </a:prstGeom>
          <a:noFill/>
          <a:ln w="9525">
            <a:noFill/>
            <a:miter lim="800000"/>
            <a:headEnd/>
            <a:tailEnd/>
          </a:ln>
        </p:spPr>
      </p:pic>
      <p:pic>
        <p:nvPicPr>
          <p:cNvPr id="160776" name="Picture 8" descr="C:\documenti\immagini\corto_10.JPG"/>
          <p:cNvPicPr>
            <a:picLocks noChangeAspect="1" noChangeArrowheads="1"/>
          </p:cNvPicPr>
          <p:nvPr/>
        </p:nvPicPr>
        <p:blipFill>
          <a:blip r:embed="rId7" r:link="rId8"/>
          <a:srcRect/>
          <a:stretch>
            <a:fillRect/>
          </a:stretch>
        </p:blipFill>
        <p:spPr bwMode="auto">
          <a:xfrm>
            <a:off x="7143768" y="214290"/>
            <a:ext cx="1862138" cy="1712913"/>
          </a:xfrm>
          <a:prstGeom prst="rect">
            <a:avLst/>
          </a:prstGeom>
          <a:noFill/>
          <a:ln w="9525">
            <a:noFill/>
            <a:miter lim="800000"/>
            <a:headEnd/>
            <a:tailEnd/>
          </a:ln>
        </p:spPr>
      </p:pic>
      <p:pic>
        <p:nvPicPr>
          <p:cNvPr id="160777" name="Picture 9" descr="C:\documenti\immagini\corto_11.JPG"/>
          <p:cNvPicPr>
            <a:picLocks noChangeAspect="1" noChangeArrowheads="1"/>
          </p:cNvPicPr>
          <p:nvPr/>
        </p:nvPicPr>
        <p:blipFill>
          <a:blip r:embed="rId9" r:link="rId10"/>
          <a:srcRect/>
          <a:stretch>
            <a:fillRect/>
          </a:stretch>
        </p:blipFill>
        <p:spPr bwMode="auto">
          <a:xfrm>
            <a:off x="357158" y="2428868"/>
            <a:ext cx="3189287" cy="1704975"/>
          </a:xfrm>
          <a:prstGeom prst="rect">
            <a:avLst/>
          </a:prstGeom>
          <a:noFill/>
          <a:ln w="9525">
            <a:noFill/>
            <a:miter lim="800000"/>
            <a:headEnd/>
            <a:tailEnd/>
          </a:ln>
        </p:spPr>
      </p:pic>
      <p:pic>
        <p:nvPicPr>
          <p:cNvPr id="160778" name="Picture 10" descr="C:\documenti\immagini\corto_12.JPG"/>
          <p:cNvPicPr>
            <a:picLocks noChangeAspect="1" noChangeArrowheads="1"/>
          </p:cNvPicPr>
          <p:nvPr/>
        </p:nvPicPr>
        <p:blipFill>
          <a:blip r:embed="rId11" r:link="rId12"/>
          <a:srcRect/>
          <a:stretch>
            <a:fillRect/>
          </a:stretch>
        </p:blipFill>
        <p:spPr bwMode="auto">
          <a:xfrm>
            <a:off x="3571868" y="2428868"/>
            <a:ext cx="1973262" cy="1706563"/>
          </a:xfrm>
          <a:prstGeom prst="rect">
            <a:avLst/>
          </a:prstGeom>
          <a:noFill/>
          <a:ln w="9525">
            <a:noFill/>
            <a:miter lim="800000"/>
            <a:headEnd/>
            <a:tailEnd/>
          </a:ln>
        </p:spPr>
      </p:pic>
      <p:pic>
        <p:nvPicPr>
          <p:cNvPr id="160779" name="Picture 11" descr="C:\documenti\immagini\corto_13.JPG"/>
          <p:cNvPicPr>
            <a:picLocks noChangeAspect="1" noChangeArrowheads="1"/>
          </p:cNvPicPr>
          <p:nvPr/>
        </p:nvPicPr>
        <p:blipFill>
          <a:blip r:embed="rId13" r:link="rId14"/>
          <a:srcRect/>
          <a:stretch>
            <a:fillRect/>
          </a:stretch>
        </p:blipFill>
        <p:spPr bwMode="auto">
          <a:xfrm>
            <a:off x="5572132" y="2428868"/>
            <a:ext cx="3060700" cy="1698625"/>
          </a:xfrm>
          <a:prstGeom prst="rect">
            <a:avLst/>
          </a:prstGeom>
          <a:noFill/>
          <a:ln w="9525">
            <a:noFill/>
            <a:miter lim="800000"/>
            <a:headEnd/>
            <a:tailEnd/>
          </a:ln>
        </p:spPr>
      </p:pic>
      <p:pic>
        <p:nvPicPr>
          <p:cNvPr id="160780" name="Picture 12" descr="C:\documenti\immagini\corto_14.JPG"/>
          <p:cNvPicPr>
            <a:picLocks noChangeAspect="1" noChangeArrowheads="1"/>
          </p:cNvPicPr>
          <p:nvPr/>
        </p:nvPicPr>
        <p:blipFill>
          <a:blip r:embed="rId15" r:link="rId16"/>
          <a:srcRect/>
          <a:stretch>
            <a:fillRect/>
          </a:stretch>
        </p:blipFill>
        <p:spPr bwMode="auto">
          <a:xfrm>
            <a:off x="357158" y="4643446"/>
            <a:ext cx="2184400" cy="1685925"/>
          </a:xfrm>
          <a:prstGeom prst="rect">
            <a:avLst/>
          </a:prstGeom>
          <a:noFill/>
          <a:ln w="9525">
            <a:noFill/>
            <a:miter lim="800000"/>
            <a:headEnd/>
            <a:tailEnd/>
          </a:ln>
        </p:spPr>
      </p:pic>
      <p:pic>
        <p:nvPicPr>
          <p:cNvPr id="160781" name="Picture 13" descr="C:\documenti\immagini\corto_15.JPG"/>
          <p:cNvPicPr>
            <a:picLocks noChangeAspect="1" noChangeArrowheads="1"/>
          </p:cNvPicPr>
          <p:nvPr/>
        </p:nvPicPr>
        <p:blipFill>
          <a:blip r:embed="rId17" r:link="rId18" cstate="print"/>
          <a:srcRect/>
          <a:stretch>
            <a:fillRect/>
          </a:stretch>
        </p:blipFill>
        <p:spPr bwMode="auto">
          <a:xfrm>
            <a:off x="2643174" y="4643446"/>
            <a:ext cx="1836737" cy="1712912"/>
          </a:xfrm>
          <a:prstGeom prst="rect">
            <a:avLst/>
          </a:prstGeom>
          <a:noFill/>
          <a:ln w="9525">
            <a:noFill/>
            <a:miter lim="800000"/>
            <a:headEnd/>
            <a:tailEnd/>
          </a:ln>
        </p:spPr>
      </p:pic>
      <p:pic>
        <p:nvPicPr>
          <p:cNvPr id="160782" name="Picture 14" descr="C:\documenti\immagini\corto_16.JPG"/>
          <p:cNvPicPr>
            <a:picLocks noChangeAspect="1" noChangeArrowheads="1"/>
          </p:cNvPicPr>
          <p:nvPr/>
        </p:nvPicPr>
        <p:blipFill>
          <a:blip r:embed="rId19" r:link="rId20" cstate="print"/>
          <a:srcRect/>
          <a:stretch>
            <a:fillRect/>
          </a:stretch>
        </p:blipFill>
        <p:spPr bwMode="auto">
          <a:xfrm>
            <a:off x="4572000" y="4643446"/>
            <a:ext cx="3370262" cy="1706562"/>
          </a:xfrm>
          <a:prstGeom prst="rect">
            <a:avLst/>
          </a:prstGeom>
          <a:noFill/>
          <a:ln w="9525">
            <a:noFill/>
            <a:miter lim="800000"/>
            <a:headEnd/>
            <a:tailEnd/>
          </a:ln>
        </p:spPr>
      </p:pic>
      <p:sp>
        <p:nvSpPr>
          <p:cNvPr id="15" name="Rettangolo 14"/>
          <p:cNvSpPr/>
          <p:nvPr/>
        </p:nvSpPr>
        <p:spPr>
          <a:xfrm>
            <a:off x="1071538"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10</a:t>
            </a:r>
            <a:endParaRPr lang="it-IT" sz="1400" dirty="0">
              <a:solidFill>
                <a:schemeClr val="tx1"/>
              </a:solidFill>
              <a:latin typeface="Times New Roman" pitchFamily="18" charset="0"/>
              <a:cs typeface="Times New Roman" pitchFamily="18" charset="0"/>
            </a:endParaRPr>
          </a:p>
        </p:txBody>
      </p:sp>
      <p:sp>
        <p:nvSpPr>
          <p:cNvPr id="16" name="Rettangolo 15"/>
          <p:cNvSpPr/>
          <p:nvPr/>
        </p:nvSpPr>
        <p:spPr>
          <a:xfrm>
            <a:off x="2786050"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11</a:t>
            </a:r>
            <a:endParaRPr lang="it-IT" sz="1400" dirty="0">
              <a:solidFill>
                <a:schemeClr val="tx1"/>
              </a:solidFill>
              <a:latin typeface="Times New Roman" pitchFamily="18" charset="0"/>
              <a:cs typeface="Times New Roman" pitchFamily="18" charset="0"/>
            </a:endParaRPr>
          </a:p>
        </p:txBody>
      </p:sp>
      <p:sp>
        <p:nvSpPr>
          <p:cNvPr id="17" name="Rettangolo 16"/>
          <p:cNvSpPr/>
          <p:nvPr/>
        </p:nvSpPr>
        <p:spPr>
          <a:xfrm>
            <a:off x="4429124"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12</a:t>
            </a:r>
            <a:endParaRPr lang="it-IT" sz="1400" dirty="0">
              <a:solidFill>
                <a:schemeClr val="tx1"/>
              </a:solidFill>
              <a:latin typeface="Times New Roman" pitchFamily="18" charset="0"/>
              <a:cs typeface="Times New Roman" pitchFamily="18" charset="0"/>
            </a:endParaRPr>
          </a:p>
        </p:txBody>
      </p:sp>
      <p:sp>
        <p:nvSpPr>
          <p:cNvPr id="18" name="Rettangolo 17"/>
          <p:cNvSpPr/>
          <p:nvPr/>
        </p:nvSpPr>
        <p:spPr>
          <a:xfrm>
            <a:off x="6072198"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13</a:t>
            </a:r>
            <a:endParaRPr lang="it-IT" sz="1400" dirty="0">
              <a:solidFill>
                <a:schemeClr val="tx1"/>
              </a:solidFill>
              <a:latin typeface="Times New Roman" pitchFamily="18" charset="0"/>
              <a:cs typeface="Times New Roman" pitchFamily="18" charset="0"/>
            </a:endParaRPr>
          </a:p>
        </p:txBody>
      </p:sp>
      <p:sp>
        <p:nvSpPr>
          <p:cNvPr id="19" name="Rettangolo 18"/>
          <p:cNvSpPr/>
          <p:nvPr/>
        </p:nvSpPr>
        <p:spPr>
          <a:xfrm>
            <a:off x="7929586"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14</a:t>
            </a:r>
            <a:endParaRPr lang="it-IT" sz="1400" dirty="0">
              <a:solidFill>
                <a:schemeClr val="tx1"/>
              </a:solidFill>
              <a:latin typeface="Times New Roman" pitchFamily="18" charset="0"/>
              <a:cs typeface="Times New Roman" pitchFamily="18" charset="0"/>
            </a:endParaRPr>
          </a:p>
        </p:txBody>
      </p:sp>
      <p:sp>
        <p:nvSpPr>
          <p:cNvPr id="20" name="Rettangolo 19"/>
          <p:cNvSpPr/>
          <p:nvPr/>
        </p:nvSpPr>
        <p:spPr>
          <a:xfrm>
            <a:off x="1285852" y="421481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15</a:t>
            </a:r>
            <a:endParaRPr lang="it-IT" sz="1400" dirty="0">
              <a:solidFill>
                <a:schemeClr val="tx1"/>
              </a:solidFill>
              <a:latin typeface="Times New Roman" pitchFamily="18" charset="0"/>
              <a:cs typeface="Times New Roman" pitchFamily="18" charset="0"/>
            </a:endParaRPr>
          </a:p>
        </p:txBody>
      </p:sp>
      <p:sp>
        <p:nvSpPr>
          <p:cNvPr id="21" name="Rettangolo 20"/>
          <p:cNvSpPr/>
          <p:nvPr/>
        </p:nvSpPr>
        <p:spPr>
          <a:xfrm>
            <a:off x="2786050" y="421481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16</a:t>
            </a:r>
            <a:endParaRPr lang="it-IT" sz="1400" dirty="0">
              <a:solidFill>
                <a:schemeClr val="tx1"/>
              </a:solidFill>
              <a:latin typeface="Times New Roman" pitchFamily="18" charset="0"/>
              <a:cs typeface="Times New Roman" pitchFamily="18" charset="0"/>
            </a:endParaRPr>
          </a:p>
        </p:txBody>
      </p:sp>
      <p:sp>
        <p:nvSpPr>
          <p:cNvPr id="22" name="Rettangolo 21"/>
          <p:cNvSpPr/>
          <p:nvPr/>
        </p:nvSpPr>
        <p:spPr>
          <a:xfrm>
            <a:off x="4500562" y="421481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17</a:t>
            </a:r>
            <a:endParaRPr lang="it-IT" sz="1400" dirty="0">
              <a:solidFill>
                <a:schemeClr val="tx1"/>
              </a:solidFill>
              <a:latin typeface="Times New Roman" pitchFamily="18" charset="0"/>
              <a:cs typeface="Times New Roman" pitchFamily="18" charset="0"/>
            </a:endParaRPr>
          </a:p>
        </p:txBody>
      </p:sp>
      <p:sp>
        <p:nvSpPr>
          <p:cNvPr id="23" name="Rettangolo 22"/>
          <p:cNvSpPr/>
          <p:nvPr/>
        </p:nvSpPr>
        <p:spPr>
          <a:xfrm>
            <a:off x="6143636" y="421481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18</a:t>
            </a:r>
            <a:endParaRPr lang="it-IT" sz="1400" dirty="0">
              <a:solidFill>
                <a:schemeClr val="tx1"/>
              </a:solidFill>
              <a:latin typeface="Times New Roman" pitchFamily="18" charset="0"/>
              <a:cs typeface="Times New Roman" pitchFamily="18" charset="0"/>
            </a:endParaRPr>
          </a:p>
        </p:txBody>
      </p:sp>
      <p:sp>
        <p:nvSpPr>
          <p:cNvPr id="24" name="Rettangolo 23"/>
          <p:cNvSpPr/>
          <p:nvPr/>
        </p:nvSpPr>
        <p:spPr>
          <a:xfrm>
            <a:off x="7643834" y="421481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19</a:t>
            </a:r>
            <a:endParaRPr lang="it-IT" sz="1400" dirty="0">
              <a:solidFill>
                <a:schemeClr val="tx1"/>
              </a:solidFill>
              <a:latin typeface="Times New Roman" pitchFamily="18" charset="0"/>
              <a:cs typeface="Times New Roman" pitchFamily="18" charset="0"/>
            </a:endParaRPr>
          </a:p>
        </p:txBody>
      </p:sp>
      <p:sp>
        <p:nvSpPr>
          <p:cNvPr id="25" name="Rettangolo 24"/>
          <p:cNvSpPr/>
          <p:nvPr/>
        </p:nvSpPr>
        <p:spPr>
          <a:xfrm>
            <a:off x="1214414" y="6429396"/>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20</a:t>
            </a:r>
            <a:endParaRPr lang="it-IT" sz="1400" dirty="0">
              <a:solidFill>
                <a:schemeClr val="tx1"/>
              </a:solidFill>
              <a:latin typeface="Times New Roman" pitchFamily="18" charset="0"/>
              <a:cs typeface="Times New Roman" pitchFamily="18" charset="0"/>
            </a:endParaRPr>
          </a:p>
        </p:txBody>
      </p:sp>
      <p:sp>
        <p:nvSpPr>
          <p:cNvPr id="26" name="Rettangolo 25"/>
          <p:cNvSpPr/>
          <p:nvPr/>
        </p:nvSpPr>
        <p:spPr>
          <a:xfrm>
            <a:off x="3428992" y="6429396"/>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21</a:t>
            </a:r>
            <a:endParaRPr lang="it-IT" sz="1400" dirty="0">
              <a:solidFill>
                <a:schemeClr val="tx1"/>
              </a:solidFill>
              <a:latin typeface="Times New Roman" pitchFamily="18" charset="0"/>
              <a:cs typeface="Times New Roman" pitchFamily="18" charset="0"/>
            </a:endParaRPr>
          </a:p>
        </p:txBody>
      </p:sp>
      <p:sp>
        <p:nvSpPr>
          <p:cNvPr id="27" name="Rettangolo 26"/>
          <p:cNvSpPr/>
          <p:nvPr/>
        </p:nvSpPr>
        <p:spPr>
          <a:xfrm>
            <a:off x="6215074" y="6429396"/>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22</a:t>
            </a:r>
            <a:endParaRPr lang="it-IT" sz="1400" dirty="0">
              <a:solidFill>
                <a:schemeClr val="tx1"/>
              </a:solidFill>
              <a:latin typeface="Times New Roman" pitchFamily="18" charset="0"/>
              <a:cs typeface="Times New Roman" pitchFamily="18" charset="0"/>
            </a:endParaRPr>
          </a:p>
        </p:txBody>
      </p:sp>
      <p:sp>
        <p:nvSpPr>
          <p:cNvPr id="28" name="Rettangolo 27"/>
          <p:cNvSpPr/>
          <p:nvPr/>
        </p:nvSpPr>
        <p:spPr>
          <a:xfrm>
            <a:off x="2071670" y="385762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a:t>
            </a:r>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documenti\immagini\corto_17.JPG"/>
          <p:cNvPicPr>
            <a:picLocks noChangeAspect="1" noChangeArrowheads="1"/>
          </p:cNvPicPr>
          <p:nvPr/>
        </p:nvPicPr>
        <p:blipFill>
          <a:blip r:embed="rId2" r:link="rId3" cstate="print"/>
          <a:srcRect/>
          <a:stretch>
            <a:fillRect/>
          </a:stretch>
        </p:blipFill>
        <p:spPr bwMode="auto">
          <a:xfrm>
            <a:off x="285720" y="214290"/>
            <a:ext cx="3221038" cy="1701800"/>
          </a:xfrm>
          <a:prstGeom prst="rect">
            <a:avLst/>
          </a:prstGeom>
          <a:noFill/>
          <a:ln w="9525">
            <a:noFill/>
            <a:miter lim="800000"/>
            <a:headEnd/>
            <a:tailEnd/>
          </a:ln>
        </p:spPr>
      </p:pic>
      <p:pic>
        <p:nvPicPr>
          <p:cNvPr id="161795" name="Picture 3" descr="C:\documenti\immagini\corto_18.JPG"/>
          <p:cNvPicPr>
            <a:picLocks noChangeAspect="1" noChangeArrowheads="1"/>
          </p:cNvPicPr>
          <p:nvPr/>
        </p:nvPicPr>
        <p:blipFill>
          <a:blip r:embed="rId4" r:link="rId5" cstate="print"/>
          <a:srcRect/>
          <a:stretch>
            <a:fillRect/>
          </a:stretch>
        </p:blipFill>
        <p:spPr bwMode="auto">
          <a:xfrm>
            <a:off x="3571868" y="214290"/>
            <a:ext cx="1970087" cy="1714500"/>
          </a:xfrm>
          <a:prstGeom prst="rect">
            <a:avLst/>
          </a:prstGeom>
          <a:noFill/>
          <a:ln w="9525">
            <a:noFill/>
            <a:miter lim="800000"/>
            <a:headEnd/>
            <a:tailEnd/>
          </a:ln>
        </p:spPr>
      </p:pic>
      <p:pic>
        <p:nvPicPr>
          <p:cNvPr id="161796" name="Picture 4" descr="C:\documenti\immagini\corto_20.JPG"/>
          <p:cNvPicPr>
            <a:picLocks noChangeAspect="1" noChangeArrowheads="1"/>
          </p:cNvPicPr>
          <p:nvPr/>
        </p:nvPicPr>
        <p:blipFill>
          <a:blip r:embed="rId6" r:link="rId7" cstate="print"/>
          <a:srcRect/>
          <a:stretch>
            <a:fillRect/>
          </a:stretch>
        </p:blipFill>
        <p:spPr bwMode="auto">
          <a:xfrm>
            <a:off x="142844" y="2357430"/>
            <a:ext cx="5273675" cy="1811337"/>
          </a:xfrm>
          <a:prstGeom prst="rect">
            <a:avLst/>
          </a:prstGeom>
          <a:noFill/>
          <a:ln w="9525">
            <a:solidFill>
              <a:srgbClr val="FFFFFF"/>
            </a:solidFill>
            <a:miter lim="800000"/>
            <a:headEnd/>
            <a:tailEnd/>
          </a:ln>
        </p:spPr>
      </p:pic>
      <p:pic>
        <p:nvPicPr>
          <p:cNvPr id="161797" name="Picture 5" descr="C:\documenti\immagini\corto_21.JPG"/>
          <p:cNvPicPr>
            <a:picLocks noChangeAspect="1" noChangeArrowheads="1"/>
          </p:cNvPicPr>
          <p:nvPr/>
        </p:nvPicPr>
        <p:blipFill>
          <a:blip r:embed="rId8" r:link="rId9"/>
          <a:srcRect/>
          <a:stretch>
            <a:fillRect/>
          </a:stretch>
        </p:blipFill>
        <p:spPr bwMode="auto">
          <a:xfrm>
            <a:off x="5500694" y="2428868"/>
            <a:ext cx="3495675" cy="1700213"/>
          </a:xfrm>
          <a:prstGeom prst="rect">
            <a:avLst/>
          </a:prstGeom>
          <a:noFill/>
          <a:ln w="9525">
            <a:noFill/>
            <a:miter lim="800000"/>
            <a:headEnd/>
            <a:tailEnd/>
          </a:ln>
        </p:spPr>
      </p:pic>
      <p:pic>
        <p:nvPicPr>
          <p:cNvPr id="161798" name="Picture 6" descr="C:\documenti\immagini\corto_22.JPG"/>
          <p:cNvPicPr>
            <a:picLocks noChangeAspect="1" noChangeArrowheads="1"/>
          </p:cNvPicPr>
          <p:nvPr/>
        </p:nvPicPr>
        <p:blipFill>
          <a:blip r:embed="rId10" r:link="rId11" cstate="print"/>
          <a:srcRect/>
          <a:stretch>
            <a:fillRect/>
          </a:stretch>
        </p:blipFill>
        <p:spPr bwMode="auto">
          <a:xfrm>
            <a:off x="214282" y="4643446"/>
            <a:ext cx="1684338" cy="1695450"/>
          </a:xfrm>
          <a:prstGeom prst="rect">
            <a:avLst/>
          </a:prstGeom>
          <a:noFill/>
          <a:ln w="9525">
            <a:noFill/>
            <a:miter lim="800000"/>
            <a:headEnd/>
            <a:tailEnd/>
          </a:ln>
        </p:spPr>
      </p:pic>
      <p:pic>
        <p:nvPicPr>
          <p:cNvPr id="161799" name="Picture 7" descr="C:\documenti\immagini\corto_23.JPG"/>
          <p:cNvPicPr>
            <a:picLocks noChangeAspect="1" noChangeArrowheads="1"/>
          </p:cNvPicPr>
          <p:nvPr/>
        </p:nvPicPr>
        <p:blipFill>
          <a:blip r:embed="rId12" r:link="rId13" cstate="print"/>
          <a:srcRect/>
          <a:stretch>
            <a:fillRect/>
          </a:stretch>
        </p:blipFill>
        <p:spPr bwMode="auto">
          <a:xfrm>
            <a:off x="1928794" y="4643446"/>
            <a:ext cx="2098675" cy="1711325"/>
          </a:xfrm>
          <a:prstGeom prst="rect">
            <a:avLst/>
          </a:prstGeom>
          <a:noFill/>
          <a:ln w="9525">
            <a:noFill/>
            <a:miter lim="800000"/>
            <a:headEnd/>
            <a:tailEnd/>
          </a:ln>
        </p:spPr>
      </p:pic>
      <p:pic>
        <p:nvPicPr>
          <p:cNvPr id="161800" name="Picture 8" descr="C:\documenti\immagini\corto_24.JPG"/>
          <p:cNvPicPr>
            <a:picLocks noChangeAspect="1" noChangeArrowheads="1"/>
          </p:cNvPicPr>
          <p:nvPr/>
        </p:nvPicPr>
        <p:blipFill>
          <a:blip r:embed="rId14" r:link="rId15"/>
          <a:srcRect/>
          <a:stretch>
            <a:fillRect/>
          </a:stretch>
        </p:blipFill>
        <p:spPr bwMode="auto">
          <a:xfrm>
            <a:off x="4071934" y="4643446"/>
            <a:ext cx="3121025" cy="1682750"/>
          </a:xfrm>
          <a:prstGeom prst="rect">
            <a:avLst/>
          </a:prstGeom>
          <a:noFill/>
          <a:ln w="9525">
            <a:noFill/>
            <a:miter lim="800000"/>
            <a:headEnd/>
            <a:tailEnd/>
          </a:ln>
        </p:spPr>
      </p:pic>
      <p:sp>
        <p:nvSpPr>
          <p:cNvPr id="9" name="Rettangolo 8"/>
          <p:cNvSpPr/>
          <p:nvPr/>
        </p:nvSpPr>
        <p:spPr>
          <a:xfrm>
            <a:off x="7358082" y="4643446"/>
            <a:ext cx="1643074" cy="185738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1801" name="Rectangle 9"/>
          <p:cNvSpPr>
            <a:spLocks noChangeArrowheads="1"/>
          </p:cNvSpPr>
          <p:nvPr/>
        </p:nvSpPr>
        <p:spPr bwMode="auto">
          <a:xfrm>
            <a:off x="7429520" y="4643446"/>
            <a:ext cx="1500166"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Dopo una serie di avventure, ritroviamo Corto Maltese su un treno che sta attraversando la pianura </a:t>
            </a:r>
            <a:r>
              <a:rPr kumimoji="0" lang="it-IT" sz="14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siberiana…</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ttangolo 10"/>
          <p:cNvSpPr/>
          <p:nvPr/>
        </p:nvSpPr>
        <p:spPr>
          <a:xfrm>
            <a:off x="785786"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23</a:t>
            </a:r>
            <a:endParaRPr lang="it-IT" sz="1400" dirty="0">
              <a:solidFill>
                <a:schemeClr val="tx1"/>
              </a:solidFill>
              <a:latin typeface="Times New Roman" pitchFamily="18" charset="0"/>
              <a:cs typeface="Times New Roman" pitchFamily="18" charset="0"/>
            </a:endParaRPr>
          </a:p>
        </p:txBody>
      </p:sp>
      <p:sp>
        <p:nvSpPr>
          <p:cNvPr id="12" name="Rettangolo 11"/>
          <p:cNvSpPr/>
          <p:nvPr/>
        </p:nvSpPr>
        <p:spPr>
          <a:xfrm>
            <a:off x="2428860"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24</a:t>
            </a:r>
            <a:endParaRPr lang="it-IT" sz="1400" dirty="0">
              <a:solidFill>
                <a:schemeClr val="tx1"/>
              </a:solidFill>
              <a:latin typeface="Times New Roman" pitchFamily="18" charset="0"/>
              <a:cs typeface="Times New Roman" pitchFamily="18" charset="0"/>
            </a:endParaRPr>
          </a:p>
        </p:txBody>
      </p:sp>
      <p:sp>
        <p:nvSpPr>
          <p:cNvPr id="13" name="Rettangolo 12"/>
          <p:cNvSpPr/>
          <p:nvPr/>
        </p:nvSpPr>
        <p:spPr>
          <a:xfrm>
            <a:off x="4286248"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25</a:t>
            </a:r>
            <a:endParaRPr lang="it-IT" sz="1400" dirty="0">
              <a:solidFill>
                <a:schemeClr val="tx1"/>
              </a:solidFill>
              <a:latin typeface="Times New Roman" pitchFamily="18" charset="0"/>
              <a:cs typeface="Times New Roman" pitchFamily="18" charset="0"/>
            </a:endParaRPr>
          </a:p>
        </p:txBody>
      </p:sp>
      <p:sp>
        <p:nvSpPr>
          <p:cNvPr id="14" name="Rettangolo 13"/>
          <p:cNvSpPr/>
          <p:nvPr/>
        </p:nvSpPr>
        <p:spPr>
          <a:xfrm>
            <a:off x="2428860" y="421481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26</a:t>
            </a:r>
            <a:endParaRPr lang="it-IT" sz="1400" dirty="0">
              <a:solidFill>
                <a:schemeClr val="tx1"/>
              </a:solidFill>
              <a:latin typeface="Times New Roman" pitchFamily="18" charset="0"/>
              <a:cs typeface="Times New Roman" pitchFamily="18" charset="0"/>
            </a:endParaRPr>
          </a:p>
        </p:txBody>
      </p:sp>
      <p:sp>
        <p:nvSpPr>
          <p:cNvPr id="15" name="Rettangolo 14"/>
          <p:cNvSpPr/>
          <p:nvPr/>
        </p:nvSpPr>
        <p:spPr>
          <a:xfrm>
            <a:off x="6286512" y="421481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27</a:t>
            </a:r>
            <a:endParaRPr lang="it-IT" sz="1400" dirty="0">
              <a:solidFill>
                <a:schemeClr val="tx1"/>
              </a:solidFill>
              <a:latin typeface="Times New Roman" pitchFamily="18" charset="0"/>
              <a:cs typeface="Times New Roman" pitchFamily="18" charset="0"/>
            </a:endParaRPr>
          </a:p>
        </p:txBody>
      </p:sp>
      <p:sp>
        <p:nvSpPr>
          <p:cNvPr id="16" name="Rettangolo 15"/>
          <p:cNvSpPr/>
          <p:nvPr/>
        </p:nvSpPr>
        <p:spPr>
          <a:xfrm>
            <a:off x="8001024" y="421481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28</a:t>
            </a:r>
            <a:endParaRPr lang="it-IT" sz="1400" dirty="0">
              <a:solidFill>
                <a:schemeClr val="tx1"/>
              </a:solidFill>
              <a:latin typeface="Times New Roman" pitchFamily="18" charset="0"/>
              <a:cs typeface="Times New Roman" pitchFamily="18" charset="0"/>
            </a:endParaRPr>
          </a:p>
        </p:txBody>
      </p:sp>
      <p:sp>
        <p:nvSpPr>
          <p:cNvPr id="17" name="Rettangolo 16"/>
          <p:cNvSpPr/>
          <p:nvPr/>
        </p:nvSpPr>
        <p:spPr>
          <a:xfrm>
            <a:off x="857224" y="6429396"/>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29</a:t>
            </a:r>
            <a:endParaRPr lang="it-IT" sz="1400" dirty="0">
              <a:solidFill>
                <a:schemeClr val="tx1"/>
              </a:solidFill>
              <a:latin typeface="Times New Roman" pitchFamily="18" charset="0"/>
              <a:cs typeface="Times New Roman" pitchFamily="18" charset="0"/>
            </a:endParaRPr>
          </a:p>
        </p:txBody>
      </p:sp>
      <p:sp>
        <p:nvSpPr>
          <p:cNvPr id="18" name="Rettangolo 17"/>
          <p:cNvSpPr/>
          <p:nvPr/>
        </p:nvSpPr>
        <p:spPr>
          <a:xfrm>
            <a:off x="2786050" y="6429396"/>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30</a:t>
            </a:r>
            <a:endParaRPr lang="it-IT" sz="1400" dirty="0">
              <a:solidFill>
                <a:schemeClr val="tx1"/>
              </a:solidFill>
              <a:latin typeface="Times New Roman" pitchFamily="18" charset="0"/>
              <a:cs typeface="Times New Roman" pitchFamily="18" charset="0"/>
            </a:endParaRPr>
          </a:p>
        </p:txBody>
      </p:sp>
      <p:sp>
        <p:nvSpPr>
          <p:cNvPr id="19" name="Rettangolo 18"/>
          <p:cNvSpPr/>
          <p:nvPr/>
        </p:nvSpPr>
        <p:spPr>
          <a:xfrm>
            <a:off x="5572132" y="635795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31</a:t>
            </a:r>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documenti\immagini\corto_25.JPG"/>
          <p:cNvPicPr>
            <a:picLocks noChangeAspect="1" noChangeArrowheads="1"/>
          </p:cNvPicPr>
          <p:nvPr/>
        </p:nvPicPr>
        <p:blipFill>
          <a:blip r:embed="rId2" r:link="rId3"/>
          <a:srcRect/>
          <a:stretch>
            <a:fillRect/>
          </a:stretch>
        </p:blipFill>
        <p:spPr bwMode="auto">
          <a:xfrm>
            <a:off x="285720" y="214290"/>
            <a:ext cx="1701800" cy="1666875"/>
          </a:xfrm>
          <a:prstGeom prst="rect">
            <a:avLst/>
          </a:prstGeom>
          <a:noFill/>
          <a:ln w="9525">
            <a:noFill/>
            <a:miter lim="800000"/>
            <a:headEnd/>
            <a:tailEnd/>
          </a:ln>
        </p:spPr>
      </p:pic>
      <p:pic>
        <p:nvPicPr>
          <p:cNvPr id="162819" name="Picture 3" descr="C:\documenti\immagini\corto_26.JPG"/>
          <p:cNvPicPr>
            <a:picLocks noChangeAspect="1" noChangeArrowheads="1"/>
          </p:cNvPicPr>
          <p:nvPr/>
        </p:nvPicPr>
        <p:blipFill>
          <a:blip r:embed="rId4" r:link="rId5"/>
          <a:srcRect/>
          <a:stretch>
            <a:fillRect/>
          </a:stretch>
        </p:blipFill>
        <p:spPr bwMode="auto">
          <a:xfrm>
            <a:off x="2071670" y="214290"/>
            <a:ext cx="3452813" cy="1663700"/>
          </a:xfrm>
          <a:prstGeom prst="rect">
            <a:avLst/>
          </a:prstGeom>
          <a:noFill/>
          <a:ln w="9525">
            <a:noFill/>
            <a:miter lim="800000"/>
            <a:headEnd/>
            <a:tailEnd/>
          </a:ln>
        </p:spPr>
      </p:pic>
      <p:pic>
        <p:nvPicPr>
          <p:cNvPr id="162820" name="Picture 4" descr="C:\documenti\immagini\corto_27.JPG"/>
          <p:cNvPicPr>
            <a:picLocks noChangeAspect="1" noChangeArrowheads="1"/>
          </p:cNvPicPr>
          <p:nvPr/>
        </p:nvPicPr>
        <p:blipFill>
          <a:blip r:embed="rId6" r:link="rId7" cstate="print"/>
          <a:srcRect/>
          <a:stretch>
            <a:fillRect/>
          </a:stretch>
        </p:blipFill>
        <p:spPr bwMode="auto">
          <a:xfrm>
            <a:off x="5572132" y="214290"/>
            <a:ext cx="1543050" cy="1684337"/>
          </a:xfrm>
          <a:prstGeom prst="rect">
            <a:avLst/>
          </a:prstGeom>
          <a:noFill/>
          <a:ln w="9525">
            <a:noFill/>
            <a:miter lim="800000"/>
            <a:headEnd/>
            <a:tailEnd/>
          </a:ln>
        </p:spPr>
      </p:pic>
      <p:pic>
        <p:nvPicPr>
          <p:cNvPr id="162821" name="Picture 5" descr="C:\documenti\immagini\corto_28.JPG"/>
          <p:cNvPicPr>
            <a:picLocks noChangeAspect="1" noChangeArrowheads="1"/>
          </p:cNvPicPr>
          <p:nvPr/>
        </p:nvPicPr>
        <p:blipFill>
          <a:blip r:embed="rId8" r:link="rId9" cstate="print"/>
          <a:srcRect r="51256"/>
          <a:stretch>
            <a:fillRect/>
          </a:stretch>
        </p:blipFill>
        <p:spPr bwMode="auto">
          <a:xfrm>
            <a:off x="7143768" y="214290"/>
            <a:ext cx="1785950" cy="1666875"/>
          </a:xfrm>
          <a:prstGeom prst="rect">
            <a:avLst/>
          </a:prstGeom>
          <a:noFill/>
          <a:ln w="9525">
            <a:noFill/>
            <a:miter lim="800000"/>
            <a:headEnd/>
            <a:tailEnd/>
          </a:ln>
        </p:spPr>
      </p:pic>
      <p:pic>
        <p:nvPicPr>
          <p:cNvPr id="162822" name="Picture 6" descr="C:\documenti\immagini\corto_28.JPG"/>
          <p:cNvPicPr>
            <a:picLocks noChangeAspect="1" noChangeArrowheads="1"/>
          </p:cNvPicPr>
          <p:nvPr/>
        </p:nvPicPr>
        <p:blipFill>
          <a:blip r:embed="rId8" r:link="rId9" cstate="print"/>
          <a:srcRect l="47097"/>
          <a:stretch>
            <a:fillRect/>
          </a:stretch>
        </p:blipFill>
        <p:spPr bwMode="auto">
          <a:xfrm>
            <a:off x="285720" y="2428868"/>
            <a:ext cx="1938340" cy="1666875"/>
          </a:xfrm>
          <a:prstGeom prst="rect">
            <a:avLst/>
          </a:prstGeom>
          <a:noFill/>
          <a:ln w="9525">
            <a:noFill/>
            <a:miter lim="800000"/>
            <a:headEnd/>
            <a:tailEnd/>
          </a:ln>
        </p:spPr>
      </p:pic>
      <p:pic>
        <p:nvPicPr>
          <p:cNvPr id="162823" name="Picture 7" descr="C:\documenti\immagini\corto_30.JPG"/>
          <p:cNvPicPr>
            <a:picLocks noChangeAspect="1" noChangeArrowheads="1"/>
          </p:cNvPicPr>
          <p:nvPr/>
        </p:nvPicPr>
        <p:blipFill>
          <a:blip r:embed="rId10" r:link="rId11"/>
          <a:srcRect/>
          <a:stretch>
            <a:fillRect/>
          </a:stretch>
        </p:blipFill>
        <p:spPr bwMode="auto">
          <a:xfrm>
            <a:off x="2214546" y="2428868"/>
            <a:ext cx="2698750" cy="1690687"/>
          </a:xfrm>
          <a:prstGeom prst="rect">
            <a:avLst/>
          </a:prstGeom>
          <a:noFill/>
          <a:ln w="9525">
            <a:noFill/>
            <a:miter lim="800000"/>
            <a:headEnd/>
            <a:tailEnd/>
          </a:ln>
        </p:spPr>
      </p:pic>
      <p:pic>
        <p:nvPicPr>
          <p:cNvPr id="162824" name="Picture 8" descr="C:\documenti\immagini\corto_31.JPG"/>
          <p:cNvPicPr>
            <a:picLocks noChangeAspect="1" noChangeArrowheads="1"/>
          </p:cNvPicPr>
          <p:nvPr/>
        </p:nvPicPr>
        <p:blipFill>
          <a:blip r:embed="rId12" r:link="rId13"/>
          <a:srcRect/>
          <a:stretch>
            <a:fillRect/>
          </a:stretch>
        </p:blipFill>
        <p:spPr bwMode="auto">
          <a:xfrm>
            <a:off x="4929190" y="2428868"/>
            <a:ext cx="2454275" cy="1681162"/>
          </a:xfrm>
          <a:prstGeom prst="rect">
            <a:avLst/>
          </a:prstGeom>
          <a:noFill/>
          <a:ln w="9525">
            <a:noFill/>
            <a:miter lim="800000"/>
            <a:headEnd/>
            <a:tailEnd/>
          </a:ln>
        </p:spPr>
      </p:pic>
      <p:pic>
        <p:nvPicPr>
          <p:cNvPr id="162825" name="Picture 9" descr="C:\documenti\immagini\corto_32.JPG"/>
          <p:cNvPicPr>
            <a:picLocks noChangeAspect="1" noChangeArrowheads="1"/>
          </p:cNvPicPr>
          <p:nvPr/>
        </p:nvPicPr>
        <p:blipFill>
          <a:blip r:embed="rId14" r:link="rId15" cstate="print"/>
          <a:srcRect/>
          <a:stretch>
            <a:fillRect/>
          </a:stretch>
        </p:blipFill>
        <p:spPr bwMode="auto">
          <a:xfrm>
            <a:off x="7358082" y="2428868"/>
            <a:ext cx="1450975" cy="1679575"/>
          </a:xfrm>
          <a:prstGeom prst="rect">
            <a:avLst/>
          </a:prstGeom>
          <a:noFill/>
          <a:ln w="9525">
            <a:noFill/>
            <a:miter lim="800000"/>
            <a:headEnd/>
            <a:tailEnd/>
          </a:ln>
        </p:spPr>
      </p:pic>
      <p:pic>
        <p:nvPicPr>
          <p:cNvPr id="162826" name="Picture 10" descr="C:\documenti\immagini\corto_33.JPG"/>
          <p:cNvPicPr>
            <a:picLocks noChangeAspect="1" noChangeArrowheads="1"/>
          </p:cNvPicPr>
          <p:nvPr/>
        </p:nvPicPr>
        <p:blipFill>
          <a:blip r:embed="rId16" r:link="rId17" cstate="print"/>
          <a:srcRect/>
          <a:stretch>
            <a:fillRect/>
          </a:stretch>
        </p:blipFill>
        <p:spPr bwMode="auto">
          <a:xfrm>
            <a:off x="71406" y="4572008"/>
            <a:ext cx="3719512" cy="1681162"/>
          </a:xfrm>
          <a:prstGeom prst="rect">
            <a:avLst/>
          </a:prstGeom>
          <a:noFill/>
          <a:ln w="9525">
            <a:noFill/>
            <a:miter lim="800000"/>
            <a:headEnd/>
            <a:tailEnd/>
          </a:ln>
        </p:spPr>
      </p:pic>
      <p:pic>
        <p:nvPicPr>
          <p:cNvPr id="162827" name="Picture 11" descr="C:\documenti\immagini\corto_34.JPG"/>
          <p:cNvPicPr>
            <a:picLocks noChangeAspect="1" noChangeArrowheads="1"/>
          </p:cNvPicPr>
          <p:nvPr/>
        </p:nvPicPr>
        <p:blipFill>
          <a:blip r:embed="rId18" r:link="rId19"/>
          <a:srcRect/>
          <a:stretch>
            <a:fillRect/>
          </a:stretch>
        </p:blipFill>
        <p:spPr bwMode="auto">
          <a:xfrm>
            <a:off x="3857620" y="4572008"/>
            <a:ext cx="5156200" cy="1712913"/>
          </a:xfrm>
          <a:prstGeom prst="rect">
            <a:avLst/>
          </a:prstGeom>
          <a:noFill/>
          <a:ln w="9525">
            <a:noFill/>
            <a:miter lim="800000"/>
            <a:headEnd/>
            <a:tailEnd/>
          </a:ln>
        </p:spPr>
      </p:pic>
      <p:sp>
        <p:nvSpPr>
          <p:cNvPr id="12" name="Rettangolo 11"/>
          <p:cNvSpPr/>
          <p:nvPr/>
        </p:nvSpPr>
        <p:spPr>
          <a:xfrm>
            <a:off x="1000100"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32</a:t>
            </a:r>
            <a:endParaRPr lang="it-IT" sz="1400" dirty="0">
              <a:solidFill>
                <a:schemeClr val="tx1"/>
              </a:solidFill>
              <a:latin typeface="Times New Roman" pitchFamily="18" charset="0"/>
              <a:cs typeface="Times New Roman" pitchFamily="18" charset="0"/>
            </a:endParaRPr>
          </a:p>
        </p:txBody>
      </p:sp>
      <p:sp>
        <p:nvSpPr>
          <p:cNvPr id="14" name="Rettangolo 13"/>
          <p:cNvSpPr/>
          <p:nvPr/>
        </p:nvSpPr>
        <p:spPr>
          <a:xfrm>
            <a:off x="2643174"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33</a:t>
            </a:r>
            <a:endParaRPr lang="it-IT" sz="1400" dirty="0">
              <a:solidFill>
                <a:schemeClr val="tx1"/>
              </a:solidFill>
              <a:latin typeface="Times New Roman" pitchFamily="18" charset="0"/>
              <a:cs typeface="Times New Roman" pitchFamily="18" charset="0"/>
            </a:endParaRPr>
          </a:p>
        </p:txBody>
      </p:sp>
      <p:sp>
        <p:nvSpPr>
          <p:cNvPr id="15" name="Rettangolo 14"/>
          <p:cNvSpPr/>
          <p:nvPr/>
        </p:nvSpPr>
        <p:spPr>
          <a:xfrm>
            <a:off x="4429124"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34</a:t>
            </a:r>
            <a:endParaRPr lang="it-IT" sz="1400" dirty="0">
              <a:solidFill>
                <a:schemeClr val="tx1"/>
              </a:solidFill>
              <a:latin typeface="Times New Roman" pitchFamily="18" charset="0"/>
              <a:cs typeface="Times New Roman" pitchFamily="18" charset="0"/>
            </a:endParaRPr>
          </a:p>
        </p:txBody>
      </p:sp>
      <p:sp>
        <p:nvSpPr>
          <p:cNvPr id="16" name="Rettangolo 15"/>
          <p:cNvSpPr/>
          <p:nvPr/>
        </p:nvSpPr>
        <p:spPr>
          <a:xfrm>
            <a:off x="6215074"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35</a:t>
            </a:r>
            <a:endParaRPr lang="it-IT" sz="1400" dirty="0">
              <a:solidFill>
                <a:schemeClr val="tx1"/>
              </a:solidFill>
              <a:latin typeface="Times New Roman" pitchFamily="18" charset="0"/>
              <a:cs typeface="Times New Roman" pitchFamily="18" charset="0"/>
            </a:endParaRPr>
          </a:p>
        </p:txBody>
      </p:sp>
      <p:sp>
        <p:nvSpPr>
          <p:cNvPr id="17" name="Rettangolo 16"/>
          <p:cNvSpPr/>
          <p:nvPr/>
        </p:nvSpPr>
        <p:spPr>
          <a:xfrm>
            <a:off x="7858148"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36</a:t>
            </a:r>
            <a:endParaRPr lang="it-IT" sz="1400" dirty="0">
              <a:solidFill>
                <a:schemeClr val="tx1"/>
              </a:solidFill>
              <a:latin typeface="Times New Roman" pitchFamily="18" charset="0"/>
              <a:cs typeface="Times New Roman" pitchFamily="18" charset="0"/>
            </a:endParaRPr>
          </a:p>
        </p:txBody>
      </p:sp>
      <p:sp>
        <p:nvSpPr>
          <p:cNvPr id="18" name="Rettangolo 17"/>
          <p:cNvSpPr/>
          <p:nvPr/>
        </p:nvSpPr>
        <p:spPr>
          <a:xfrm>
            <a:off x="1071538"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37</a:t>
            </a:r>
            <a:endParaRPr lang="it-IT" sz="1400" dirty="0">
              <a:solidFill>
                <a:schemeClr val="tx1"/>
              </a:solidFill>
              <a:latin typeface="Times New Roman" pitchFamily="18" charset="0"/>
              <a:cs typeface="Times New Roman" pitchFamily="18" charset="0"/>
            </a:endParaRPr>
          </a:p>
        </p:txBody>
      </p:sp>
      <p:sp>
        <p:nvSpPr>
          <p:cNvPr id="19" name="Rettangolo 18"/>
          <p:cNvSpPr/>
          <p:nvPr/>
        </p:nvSpPr>
        <p:spPr>
          <a:xfrm>
            <a:off x="2786050"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38</a:t>
            </a:r>
            <a:endParaRPr lang="it-IT" sz="1400" dirty="0">
              <a:solidFill>
                <a:schemeClr val="tx1"/>
              </a:solidFill>
              <a:latin typeface="Times New Roman" pitchFamily="18" charset="0"/>
              <a:cs typeface="Times New Roman" pitchFamily="18" charset="0"/>
            </a:endParaRPr>
          </a:p>
        </p:txBody>
      </p:sp>
      <p:sp>
        <p:nvSpPr>
          <p:cNvPr id="20" name="Rettangolo 19"/>
          <p:cNvSpPr/>
          <p:nvPr/>
        </p:nvSpPr>
        <p:spPr>
          <a:xfrm>
            <a:off x="4000496"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39</a:t>
            </a:r>
            <a:endParaRPr lang="it-IT" sz="1400" dirty="0">
              <a:solidFill>
                <a:schemeClr val="tx1"/>
              </a:solidFill>
              <a:latin typeface="Times New Roman" pitchFamily="18" charset="0"/>
              <a:cs typeface="Times New Roman" pitchFamily="18" charset="0"/>
            </a:endParaRPr>
          </a:p>
        </p:txBody>
      </p:sp>
      <p:sp>
        <p:nvSpPr>
          <p:cNvPr id="21" name="Rettangolo 20"/>
          <p:cNvSpPr/>
          <p:nvPr/>
        </p:nvSpPr>
        <p:spPr>
          <a:xfrm>
            <a:off x="5286380"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40</a:t>
            </a:r>
            <a:endParaRPr lang="it-IT" sz="1400" dirty="0">
              <a:solidFill>
                <a:schemeClr val="tx1"/>
              </a:solidFill>
              <a:latin typeface="Times New Roman" pitchFamily="18" charset="0"/>
              <a:cs typeface="Times New Roman" pitchFamily="18" charset="0"/>
            </a:endParaRPr>
          </a:p>
        </p:txBody>
      </p:sp>
      <p:sp>
        <p:nvSpPr>
          <p:cNvPr id="22" name="Rettangolo 21"/>
          <p:cNvSpPr/>
          <p:nvPr/>
        </p:nvSpPr>
        <p:spPr>
          <a:xfrm>
            <a:off x="6500826"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41</a:t>
            </a:r>
            <a:endParaRPr lang="it-IT" sz="1400" dirty="0">
              <a:solidFill>
                <a:schemeClr val="tx1"/>
              </a:solidFill>
              <a:latin typeface="Times New Roman" pitchFamily="18" charset="0"/>
              <a:cs typeface="Times New Roman" pitchFamily="18" charset="0"/>
            </a:endParaRPr>
          </a:p>
        </p:txBody>
      </p:sp>
      <p:sp>
        <p:nvSpPr>
          <p:cNvPr id="23" name="Rettangolo 22"/>
          <p:cNvSpPr/>
          <p:nvPr/>
        </p:nvSpPr>
        <p:spPr>
          <a:xfrm>
            <a:off x="7858148"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42</a:t>
            </a:r>
            <a:endParaRPr lang="it-IT" sz="1400" dirty="0">
              <a:solidFill>
                <a:schemeClr val="tx1"/>
              </a:solidFill>
              <a:latin typeface="Times New Roman" pitchFamily="18" charset="0"/>
              <a:cs typeface="Times New Roman" pitchFamily="18" charset="0"/>
            </a:endParaRPr>
          </a:p>
        </p:txBody>
      </p:sp>
      <p:sp>
        <p:nvSpPr>
          <p:cNvPr id="24" name="Rettangolo 23"/>
          <p:cNvSpPr/>
          <p:nvPr/>
        </p:nvSpPr>
        <p:spPr>
          <a:xfrm>
            <a:off x="1785918" y="635795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43</a:t>
            </a:r>
            <a:endParaRPr lang="it-IT" sz="1400" dirty="0">
              <a:solidFill>
                <a:schemeClr val="tx1"/>
              </a:solidFill>
              <a:latin typeface="Times New Roman" pitchFamily="18" charset="0"/>
              <a:cs typeface="Times New Roman" pitchFamily="18" charset="0"/>
            </a:endParaRPr>
          </a:p>
        </p:txBody>
      </p:sp>
      <p:sp>
        <p:nvSpPr>
          <p:cNvPr id="25" name="Rettangolo 24"/>
          <p:cNvSpPr/>
          <p:nvPr/>
        </p:nvSpPr>
        <p:spPr>
          <a:xfrm>
            <a:off x="6286512" y="635795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44</a:t>
            </a:r>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C:\documenti\immagini\corto_35.JPG"/>
          <p:cNvPicPr>
            <a:picLocks noChangeAspect="1" noChangeArrowheads="1"/>
          </p:cNvPicPr>
          <p:nvPr/>
        </p:nvPicPr>
        <p:blipFill>
          <a:blip r:embed="rId2" r:link="rId3"/>
          <a:srcRect/>
          <a:stretch>
            <a:fillRect/>
          </a:stretch>
        </p:blipFill>
        <p:spPr bwMode="auto">
          <a:xfrm>
            <a:off x="428596" y="214290"/>
            <a:ext cx="3867150" cy="1716088"/>
          </a:xfrm>
          <a:prstGeom prst="rect">
            <a:avLst/>
          </a:prstGeom>
          <a:noFill/>
          <a:ln w="9525">
            <a:noFill/>
            <a:miter lim="800000"/>
            <a:headEnd/>
            <a:tailEnd/>
          </a:ln>
        </p:spPr>
      </p:pic>
      <p:pic>
        <p:nvPicPr>
          <p:cNvPr id="163843" name="Picture 3" descr="C:\documenti\immagini\corto_36.JPG"/>
          <p:cNvPicPr>
            <a:picLocks noChangeAspect="1" noChangeArrowheads="1"/>
          </p:cNvPicPr>
          <p:nvPr/>
        </p:nvPicPr>
        <p:blipFill>
          <a:blip r:embed="rId4" r:link="rId5"/>
          <a:srcRect/>
          <a:stretch>
            <a:fillRect/>
          </a:stretch>
        </p:blipFill>
        <p:spPr bwMode="auto">
          <a:xfrm>
            <a:off x="4357686" y="214290"/>
            <a:ext cx="1292225" cy="1687513"/>
          </a:xfrm>
          <a:prstGeom prst="rect">
            <a:avLst/>
          </a:prstGeom>
          <a:noFill/>
          <a:ln w="9525">
            <a:noFill/>
            <a:miter lim="800000"/>
            <a:headEnd/>
            <a:tailEnd/>
          </a:ln>
        </p:spPr>
      </p:pic>
      <p:pic>
        <p:nvPicPr>
          <p:cNvPr id="163844" name="Picture 4" descr="C:\documenti\immagini\corto_37.JPG"/>
          <p:cNvPicPr>
            <a:picLocks noChangeAspect="1" noChangeArrowheads="1"/>
          </p:cNvPicPr>
          <p:nvPr/>
        </p:nvPicPr>
        <p:blipFill>
          <a:blip r:embed="rId6" r:link="rId7"/>
          <a:srcRect/>
          <a:stretch>
            <a:fillRect/>
          </a:stretch>
        </p:blipFill>
        <p:spPr bwMode="auto">
          <a:xfrm>
            <a:off x="357158" y="2428868"/>
            <a:ext cx="4103687" cy="1703387"/>
          </a:xfrm>
          <a:prstGeom prst="rect">
            <a:avLst/>
          </a:prstGeom>
          <a:noFill/>
          <a:ln w="9525">
            <a:noFill/>
            <a:miter lim="800000"/>
            <a:headEnd/>
            <a:tailEnd/>
          </a:ln>
        </p:spPr>
      </p:pic>
      <p:pic>
        <p:nvPicPr>
          <p:cNvPr id="163845" name="Picture 5" descr="C:\documenti\immagini\corto_38.JPG"/>
          <p:cNvPicPr>
            <a:picLocks noChangeAspect="1" noChangeArrowheads="1"/>
          </p:cNvPicPr>
          <p:nvPr/>
        </p:nvPicPr>
        <p:blipFill>
          <a:blip r:embed="rId8" r:link="rId9" cstate="print"/>
          <a:srcRect/>
          <a:stretch>
            <a:fillRect/>
          </a:stretch>
        </p:blipFill>
        <p:spPr bwMode="auto">
          <a:xfrm>
            <a:off x="4500562" y="2428868"/>
            <a:ext cx="1084262" cy="1679575"/>
          </a:xfrm>
          <a:prstGeom prst="rect">
            <a:avLst/>
          </a:prstGeom>
          <a:noFill/>
          <a:ln w="9525">
            <a:noFill/>
            <a:miter lim="800000"/>
            <a:headEnd/>
            <a:tailEnd/>
          </a:ln>
        </p:spPr>
      </p:pic>
      <p:pic>
        <p:nvPicPr>
          <p:cNvPr id="163846" name="Picture 6" descr="C:\documenti\immagini\corto_39.JPG"/>
          <p:cNvPicPr>
            <a:picLocks noChangeAspect="1" noChangeArrowheads="1"/>
          </p:cNvPicPr>
          <p:nvPr/>
        </p:nvPicPr>
        <p:blipFill>
          <a:blip r:embed="rId10" r:link="rId11" cstate="print"/>
          <a:srcRect/>
          <a:stretch>
            <a:fillRect/>
          </a:stretch>
        </p:blipFill>
        <p:spPr bwMode="auto">
          <a:xfrm>
            <a:off x="5643570" y="2428868"/>
            <a:ext cx="2055812" cy="1695450"/>
          </a:xfrm>
          <a:prstGeom prst="rect">
            <a:avLst/>
          </a:prstGeom>
          <a:noFill/>
          <a:ln w="9525">
            <a:noFill/>
            <a:miter lim="800000"/>
            <a:headEnd/>
            <a:tailEnd/>
          </a:ln>
        </p:spPr>
      </p:pic>
      <p:pic>
        <p:nvPicPr>
          <p:cNvPr id="163847" name="Picture 7" descr="C:\documenti\immagini\corto_40.JPG"/>
          <p:cNvPicPr>
            <a:picLocks noChangeAspect="1" noChangeArrowheads="1"/>
          </p:cNvPicPr>
          <p:nvPr/>
        </p:nvPicPr>
        <p:blipFill>
          <a:blip r:embed="rId12" r:link="rId13" cstate="print"/>
          <a:srcRect/>
          <a:stretch>
            <a:fillRect/>
          </a:stretch>
        </p:blipFill>
        <p:spPr bwMode="auto">
          <a:xfrm>
            <a:off x="428596" y="4643446"/>
            <a:ext cx="3157538" cy="1692275"/>
          </a:xfrm>
          <a:prstGeom prst="rect">
            <a:avLst/>
          </a:prstGeom>
          <a:noFill/>
          <a:ln w="9525">
            <a:noFill/>
            <a:miter lim="800000"/>
            <a:headEnd/>
            <a:tailEnd/>
          </a:ln>
        </p:spPr>
      </p:pic>
      <p:sp>
        <p:nvSpPr>
          <p:cNvPr id="8" name="Rettangolo 7"/>
          <p:cNvSpPr/>
          <p:nvPr/>
        </p:nvSpPr>
        <p:spPr>
          <a:xfrm>
            <a:off x="2143108"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45</a:t>
            </a:r>
            <a:endParaRPr lang="it-IT" sz="1400" dirty="0">
              <a:solidFill>
                <a:schemeClr val="tx1"/>
              </a:solidFill>
              <a:latin typeface="Times New Roman" pitchFamily="18" charset="0"/>
              <a:cs typeface="Times New Roman" pitchFamily="18" charset="0"/>
            </a:endParaRPr>
          </a:p>
        </p:txBody>
      </p:sp>
      <p:sp>
        <p:nvSpPr>
          <p:cNvPr id="9" name="Rettangolo 8"/>
          <p:cNvSpPr/>
          <p:nvPr/>
        </p:nvSpPr>
        <p:spPr>
          <a:xfrm>
            <a:off x="4786314" y="200024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46</a:t>
            </a:r>
            <a:endParaRPr lang="it-IT" sz="1400" dirty="0">
              <a:solidFill>
                <a:schemeClr val="tx1"/>
              </a:solidFill>
              <a:latin typeface="Times New Roman" pitchFamily="18" charset="0"/>
              <a:cs typeface="Times New Roman" pitchFamily="18" charset="0"/>
            </a:endParaRPr>
          </a:p>
        </p:txBody>
      </p:sp>
      <p:sp>
        <p:nvSpPr>
          <p:cNvPr id="10" name="Rettangolo 9"/>
          <p:cNvSpPr/>
          <p:nvPr/>
        </p:nvSpPr>
        <p:spPr>
          <a:xfrm>
            <a:off x="2357422" y="421481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47</a:t>
            </a:r>
            <a:endParaRPr lang="it-IT" sz="1400" dirty="0">
              <a:solidFill>
                <a:schemeClr val="tx1"/>
              </a:solidFill>
              <a:latin typeface="Times New Roman" pitchFamily="18" charset="0"/>
              <a:cs typeface="Times New Roman" pitchFamily="18" charset="0"/>
            </a:endParaRPr>
          </a:p>
        </p:txBody>
      </p:sp>
      <p:sp>
        <p:nvSpPr>
          <p:cNvPr id="11" name="Rettangolo 10"/>
          <p:cNvSpPr/>
          <p:nvPr/>
        </p:nvSpPr>
        <p:spPr>
          <a:xfrm>
            <a:off x="4857752"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48</a:t>
            </a:r>
            <a:endParaRPr lang="it-IT" sz="1400" dirty="0">
              <a:solidFill>
                <a:schemeClr val="tx1"/>
              </a:solidFill>
              <a:latin typeface="Times New Roman" pitchFamily="18" charset="0"/>
              <a:cs typeface="Times New Roman" pitchFamily="18" charset="0"/>
            </a:endParaRPr>
          </a:p>
        </p:txBody>
      </p:sp>
      <p:sp>
        <p:nvSpPr>
          <p:cNvPr id="12" name="Rettangolo 11"/>
          <p:cNvSpPr/>
          <p:nvPr/>
        </p:nvSpPr>
        <p:spPr>
          <a:xfrm>
            <a:off x="6429388"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49</a:t>
            </a:r>
            <a:endParaRPr lang="it-IT" sz="1400" dirty="0">
              <a:solidFill>
                <a:schemeClr val="tx1"/>
              </a:solidFill>
              <a:latin typeface="Times New Roman" pitchFamily="18" charset="0"/>
              <a:cs typeface="Times New Roman" pitchFamily="18" charset="0"/>
            </a:endParaRPr>
          </a:p>
        </p:txBody>
      </p:sp>
      <p:sp>
        <p:nvSpPr>
          <p:cNvPr id="13" name="Rettangolo 12"/>
          <p:cNvSpPr/>
          <p:nvPr/>
        </p:nvSpPr>
        <p:spPr>
          <a:xfrm>
            <a:off x="1714480" y="6429396"/>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50</a:t>
            </a:r>
            <a:endParaRPr lang="it-IT" sz="1400" dirty="0">
              <a:solidFill>
                <a:schemeClr val="tx1"/>
              </a:solidFill>
              <a:latin typeface="Times New Roman" pitchFamily="18" charset="0"/>
              <a:cs typeface="Times New Roman" pitchFamily="18" charset="0"/>
            </a:endParaRPr>
          </a:p>
        </p:txBody>
      </p:sp>
      <p:sp>
        <p:nvSpPr>
          <p:cNvPr id="163858"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63859" name="Rectangle 19"/>
          <p:cNvSpPr>
            <a:spLocks noChangeArrowheads="1"/>
          </p:cNvSpPr>
          <p:nvPr/>
        </p:nvSpPr>
        <p:spPr bwMode="auto">
          <a:xfrm>
            <a:off x="4429124" y="5429264"/>
            <a:ext cx="4071966" cy="70788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it-IT"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 </a:t>
            </a:r>
            <a:r>
              <a:rPr kumimoji="0" lang="it-IT"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Pratt</a:t>
            </a: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Corte sconta detta arcana </a:t>
            </a:r>
            <a:r>
              <a:rPr kumimoji="0" lang="it-IT"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Milano libri edizioni 1977</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85786" y="285728"/>
            <a:ext cx="7072362" cy="73866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dirty="0" smtClean="0">
                <a:latin typeface="Times New Roman" pitchFamily="18" charset="0"/>
                <a:cs typeface="Times New Roman" pitchFamily="18" charset="0"/>
              </a:rPr>
              <a:t>ANALIZZIAMO IL </a:t>
            </a:r>
            <a:r>
              <a:rPr lang="it-IT" sz="1400" dirty="0" err="1" smtClean="0">
                <a:latin typeface="Times New Roman" pitchFamily="18" charset="0"/>
                <a:cs typeface="Times New Roman" pitchFamily="18" charset="0"/>
              </a:rPr>
              <a:t>PERSONAGGIO…</a:t>
            </a:r>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Ti forniamo le caratteristiche di </a:t>
            </a:r>
            <a:r>
              <a:rPr lang="it-IT" sz="1400" b="1" dirty="0" smtClean="0">
                <a:latin typeface="Times New Roman" pitchFamily="18" charset="0"/>
                <a:cs typeface="Times New Roman" pitchFamily="18" charset="0"/>
              </a:rPr>
              <a:t>Corto Maltese</a:t>
            </a:r>
            <a:r>
              <a:rPr lang="it-IT" sz="1400" dirty="0" smtClean="0">
                <a:latin typeface="Times New Roman" pitchFamily="18" charset="0"/>
                <a:cs typeface="Times New Roman" pitchFamily="18" charset="0"/>
              </a:rPr>
              <a:t>; indica la vignetta o la serie di vignette in cui emerge ciascuna caratteristica (considera sia i dialoghi che le immagini).</a:t>
            </a:r>
            <a:endParaRPr lang="it-IT" sz="1400" dirty="0">
              <a:latin typeface="Times New Roman" pitchFamily="18" charset="0"/>
              <a:cs typeface="Times New Roman" pitchFamily="18" charset="0"/>
            </a:endParaRPr>
          </a:p>
        </p:txBody>
      </p:sp>
      <p:graphicFrame>
        <p:nvGraphicFramePr>
          <p:cNvPr id="3" name="Tabella 2"/>
          <p:cNvGraphicFramePr>
            <a:graphicFrameLocks noGrp="1"/>
          </p:cNvGraphicFramePr>
          <p:nvPr/>
        </p:nvGraphicFramePr>
        <p:xfrm>
          <a:off x="1000100" y="1357298"/>
          <a:ext cx="6660000" cy="2832273"/>
        </p:xfrm>
        <a:graphic>
          <a:graphicData uri="http://schemas.openxmlformats.org/drawingml/2006/table">
            <a:tbl>
              <a:tblPr/>
              <a:tblGrid>
                <a:gridCol w="3561104"/>
                <a:gridCol w="3098896"/>
              </a:tblGrid>
              <a:tr h="314697">
                <a:tc>
                  <a:txBody>
                    <a:bodyPr/>
                    <a:lstStyle/>
                    <a:p>
                      <a:pPr algn="ctr">
                        <a:spcAft>
                          <a:spcPts val="0"/>
                        </a:spcAft>
                      </a:pPr>
                      <a:r>
                        <a:rPr lang="it-IT" sz="1200" b="1" dirty="0">
                          <a:latin typeface="Times New Roman"/>
                        </a:rPr>
                        <a:t>CARATTERISTICHE</a:t>
                      </a:r>
                      <a:endParaRPr lang="it-IT" sz="1000" b="1" dirty="0">
                        <a:latin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1200" b="1">
                          <a:latin typeface="Times New Roman"/>
                        </a:rPr>
                        <a:t>VIGNETTE</a:t>
                      </a:r>
                      <a:endParaRPr lang="it-IT" sz="1000" b="1">
                        <a:latin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4697">
                <a:tc>
                  <a:txBody>
                    <a:bodyPr/>
                    <a:lstStyle/>
                    <a:p>
                      <a:pPr algn="ctr">
                        <a:spcAft>
                          <a:spcPts val="0"/>
                        </a:spcAft>
                      </a:pPr>
                      <a:r>
                        <a:rPr lang="it-IT" sz="1200" dirty="0">
                          <a:latin typeface="Times New Roman"/>
                          <a:ea typeface="Times New Roman"/>
                        </a:rPr>
                        <a:t>IROSO</a:t>
                      </a:r>
                      <a:endParaRPr lang="it-IT" sz="10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12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4697">
                <a:tc>
                  <a:txBody>
                    <a:bodyPr/>
                    <a:lstStyle/>
                    <a:p>
                      <a:pPr algn="ctr">
                        <a:spcAft>
                          <a:spcPts val="0"/>
                        </a:spcAft>
                      </a:pPr>
                      <a:r>
                        <a:rPr lang="it-IT" sz="1200" dirty="0">
                          <a:latin typeface="Times New Roman"/>
                          <a:ea typeface="Times New Roman"/>
                        </a:rPr>
                        <a:t>SENTIMENTALE</a:t>
                      </a:r>
                      <a:endParaRPr lang="it-IT" sz="10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120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4697">
                <a:tc>
                  <a:txBody>
                    <a:bodyPr/>
                    <a:lstStyle/>
                    <a:p>
                      <a:pPr algn="ctr">
                        <a:spcAft>
                          <a:spcPts val="0"/>
                        </a:spcAft>
                      </a:pPr>
                      <a:r>
                        <a:rPr lang="it-IT" sz="1200" dirty="0">
                          <a:latin typeface="Times New Roman"/>
                          <a:ea typeface="Times New Roman"/>
                        </a:rPr>
                        <a:t>IRONICO</a:t>
                      </a:r>
                      <a:endParaRPr lang="it-IT" sz="10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12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4697">
                <a:tc>
                  <a:txBody>
                    <a:bodyPr/>
                    <a:lstStyle/>
                    <a:p>
                      <a:pPr algn="ctr">
                        <a:spcAft>
                          <a:spcPts val="0"/>
                        </a:spcAft>
                      </a:pPr>
                      <a:r>
                        <a:rPr lang="it-IT" sz="1200" dirty="0">
                          <a:latin typeface="Times New Roman"/>
                          <a:ea typeface="Times New Roman"/>
                        </a:rPr>
                        <a:t>ORGOGLIOSO</a:t>
                      </a:r>
                      <a:endParaRPr lang="it-IT" sz="10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12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4697">
                <a:tc>
                  <a:txBody>
                    <a:bodyPr/>
                    <a:lstStyle/>
                    <a:p>
                      <a:pPr algn="ctr">
                        <a:spcAft>
                          <a:spcPts val="0"/>
                        </a:spcAft>
                      </a:pPr>
                      <a:r>
                        <a:rPr lang="it-IT" sz="1200" dirty="0">
                          <a:latin typeface="Times New Roman"/>
                          <a:ea typeface="Times New Roman"/>
                        </a:rPr>
                        <a:t>DONGIOVANNI</a:t>
                      </a:r>
                      <a:endParaRPr lang="it-IT" sz="10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12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4697">
                <a:tc>
                  <a:txBody>
                    <a:bodyPr/>
                    <a:lstStyle/>
                    <a:p>
                      <a:pPr algn="ctr">
                        <a:spcAft>
                          <a:spcPts val="0"/>
                        </a:spcAft>
                      </a:pPr>
                      <a:r>
                        <a:rPr lang="it-IT" sz="1200" dirty="0">
                          <a:latin typeface="Times New Roman"/>
                          <a:ea typeface="Times New Roman"/>
                        </a:rPr>
                        <a:t>CORAGGIOSO</a:t>
                      </a:r>
                      <a:endParaRPr lang="it-IT" sz="10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12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4697">
                <a:tc>
                  <a:txBody>
                    <a:bodyPr/>
                    <a:lstStyle/>
                    <a:p>
                      <a:pPr algn="ctr">
                        <a:spcAft>
                          <a:spcPts val="0"/>
                        </a:spcAft>
                      </a:pPr>
                      <a:r>
                        <a:rPr lang="it-IT" sz="1200" dirty="0">
                          <a:latin typeface="Times New Roman"/>
                          <a:ea typeface="Times New Roman"/>
                        </a:rPr>
                        <a:t>UOMO </a:t>
                      </a:r>
                      <a:r>
                        <a:rPr lang="it-IT" sz="1200" dirty="0" err="1">
                          <a:latin typeface="Times New Roman"/>
                          <a:ea typeface="Times New Roman"/>
                        </a:rPr>
                        <a:t>D’AZIONE</a:t>
                      </a:r>
                      <a:endParaRPr lang="it-IT" sz="10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12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4697">
                <a:tc>
                  <a:txBody>
                    <a:bodyPr/>
                    <a:lstStyle/>
                    <a:p>
                      <a:pPr algn="ctr">
                        <a:spcAft>
                          <a:spcPts val="0"/>
                        </a:spcAft>
                      </a:pPr>
                      <a:r>
                        <a:rPr lang="it-IT" sz="1200" dirty="0">
                          <a:latin typeface="Times New Roman"/>
                          <a:ea typeface="Times New Roman"/>
                        </a:rPr>
                        <a:t>AMANTE DEL RISCHIO</a:t>
                      </a:r>
                      <a:endParaRPr lang="it-IT" sz="10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1200" dirty="0">
                        <a:latin typeface="Times New Roman"/>
                        <a:ea typeface="Times New Roman"/>
                      </a:endParaRPr>
                    </a:p>
                  </a:txBody>
                  <a:tcPr marL="76479" marR="764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4" name="Rectangle 2"/>
          <p:cNvSpPr>
            <a:spLocks noChangeArrowheads="1"/>
          </p:cNvSpPr>
          <p:nvPr/>
        </p:nvSpPr>
        <p:spPr bwMode="auto">
          <a:xfrm>
            <a:off x="928662" y="4857760"/>
            <a:ext cx="500066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dirty="0" smtClean="0">
                <a:latin typeface="Times New Roman" pitchFamily="18" charset="0"/>
                <a:cs typeface="Times New Roman" pitchFamily="18" charset="0"/>
              </a:rPr>
              <a:t>ANALIZZIAMO LE  CARATTERISTICHE DEL </a:t>
            </a:r>
            <a:r>
              <a:rPr lang="it-IT" sz="1400" dirty="0" err="1" smtClean="0">
                <a:latin typeface="Times New Roman" pitchFamily="18" charset="0"/>
                <a:cs typeface="Times New Roman" pitchFamily="18" charset="0"/>
              </a:rPr>
              <a:t>FUMETTO…</a:t>
            </a:r>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Compila la scheda finale di riepilogo</a:t>
            </a:r>
            <a:endParaRPr lang="it-IT" sz="1400" dirty="0">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928802"/>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Comico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928662" y="3286124"/>
            <a:ext cx="7358114" cy="1631216"/>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In questo genere di fumetti, l’effetto comico è legato, oltre che alla trama e alle battute, alla rappresentazione esagerata delle caratteristiche fisiche e psicologiche dei personaggi che, spesso, sono animali umanizzati come, ad esempio, quelli creati da Walt Disney.</a:t>
            </a:r>
          </a:p>
          <a:p>
            <a:pPr algn="just"/>
            <a:r>
              <a:rPr lang="it-IT" sz="1600" dirty="0" smtClean="0">
                <a:latin typeface="Times New Roman" pitchFamily="18" charset="0"/>
                <a:cs typeface="Times New Roman" pitchFamily="18" charset="0"/>
              </a:rPr>
              <a:t>Esaminiamo, adesso, uno dei tanti fumetti “comici”…</a:t>
            </a:r>
          </a:p>
          <a:p>
            <a:r>
              <a:rPr lang="it-IT" sz="1600" dirty="0" smtClean="0"/>
              <a:t> </a:t>
            </a:r>
            <a:endParaRPr lang="it-IT" sz="16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aste_1"/>
          <p:cNvPicPr>
            <a:picLocks noChangeAspect="1" noChangeArrowheads="1"/>
          </p:cNvPicPr>
          <p:nvPr/>
        </p:nvPicPr>
        <p:blipFill>
          <a:blip r:embed="rId3" cstate="print"/>
          <a:srcRect/>
          <a:stretch>
            <a:fillRect/>
          </a:stretch>
        </p:blipFill>
        <p:spPr bwMode="auto">
          <a:xfrm>
            <a:off x="3857620" y="357166"/>
            <a:ext cx="1098550" cy="361950"/>
          </a:xfrm>
          <a:prstGeom prst="rect">
            <a:avLst/>
          </a:prstGeom>
          <a:noFill/>
          <a:ln w="9525">
            <a:solidFill>
              <a:schemeClr val="tx1"/>
            </a:solidFill>
            <a:miter lim="800000"/>
            <a:headEnd/>
            <a:tailEnd/>
          </a:ln>
        </p:spPr>
      </p:pic>
      <p:sp>
        <p:nvSpPr>
          <p:cNvPr id="3" name="Rectangle 2"/>
          <p:cNvSpPr>
            <a:spLocks noChangeArrowheads="1"/>
          </p:cNvSpPr>
          <p:nvPr/>
        </p:nvSpPr>
        <p:spPr bwMode="auto">
          <a:xfrm>
            <a:off x="928662" y="928670"/>
            <a:ext cx="7358114" cy="1815882"/>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L’eroe di questo fumetto è Asterix, un abitante dell’antica Gallia impegnato a difendere l’indipendenza del proprio villaggio contro gli invasori romani. Grazie ad una pozione magica, Asterix acquista una forza che lo rende invincibile e che gli permette di infliggere ai nemici umilianti sconfitte. </a:t>
            </a:r>
          </a:p>
          <a:p>
            <a:pPr algn="just"/>
            <a:r>
              <a:rPr lang="it-IT" sz="1600" dirty="0" smtClean="0">
                <a:latin typeface="Times New Roman" pitchFamily="18" charset="0"/>
                <a:cs typeface="Times New Roman" pitchFamily="18" charset="0"/>
              </a:rPr>
              <a:t>Grande amico di Asterix e suo compagno d’avventure è Obelix, già fortissimo di natura essendo caduto da piccolo in una pentola piena di pozione, il cui principale divertimento è quello di prendere a botte i romani.</a:t>
            </a:r>
            <a:endParaRPr lang="it-IT" sz="1600" dirty="0">
              <a:latin typeface="Times New Roman" pitchFamily="18" charset="0"/>
              <a:cs typeface="Times New Roman" pitchFamily="18" charset="0"/>
            </a:endParaRPr>
          </a:p>
        </p:txBody>
      </p:sp>
      <p:pic>
        <p:nvPicPr>
          <p:cNvPr id="144387" name="Picture 3" descr="aste_2"/>
          <p:cNvPicPr>
            <a:picLocks noChangeAspect="1" noChangeArrowheads="1"/>
          </p:cNvPicPr>
          <p:nvPr/>
        </p:nvPicPr>
        <p:blipFill>
          <a:blip r:embed="rId4"/>
          <a:srcRect/>
          <a:stretch>
            <a:fillRect/>
          </a:stretch>
        </p:blipFill>
        <p:spPr bwMode="auto">
          <a:xfrm>
            <a:off x="214282" y="3000372"/>
            <a:ext cx="5176837" cy="3290887"/>
          </a:xfrm>
          <a:prstGeom prst="rect">
            <a:avLst/>
          </a:prstGeom>
          <a:noFill/>
          <a:ln w="9525">
            <a:noFill/>
            <a:miter lim="800000"/>
            <a:headEnd/>
            <a:tailEnd/>
          </a:ln>
        </p:spPr>
      </p:pic>
      <p:graphicFrame>
        <p:nvGraphicFramePr>
          <p:cNvPr id="144389" name="Object 5"/>
          <p:cNvGraphicFramePr>
            <a:graphicFrameLocks noChangeAspect="1"/>
          </p:cNvGraphicFramePr>
          <p:nvPr/>
        </p:nvGraphicFramePr>
        <p:xfrm>
          <a:off x="5572132" y="3071810"/>
          <a:ext cx="3416300" cy="1582737"/>
        </p:xfrm>
        <a:graphic>
          <a:graphicData uri="http://schemas.openxmlformats.org/presentationml/2006/ole">
            <p:oleObj spid="_x0000_s144389" name="Picture" r:id="rId5" imgW="5079240" imgH="1581840" progId="Word.Picture.8">
              <p:embed/>
            </p:oleObj>
          </a:graphicData>
        </a:graphic>
      </p:graphicFrame>
      <p:sp>
        <p:nvSpPr>
          <p:cNvPr id="8" name="Rettangolo 7"/>
          <p:cNvSpPr/>
          <p:nvPr/>
        </p:nvSpPr>
        <p:spPr>
          <a:xfrm>
            <a:off x="2357422" y="635795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a:t>
            </a:r>
            <a:endParaRPr lang="it-IT" sz="1400" dirty="0">
              <a:solidFill>
                <a:schemeClr val="tx1"/>
              </a:solidFill>
              <a:latin typeface="Times New Roman" pitchFamily="18" charset="0"/>
              <a:cs typeface="Times New Roman" pitchFamily="18" charset="0"/>
            </a:endParaRPr>
          </a:p>
        </p:txBody>
      </p:sp>
      <p:sp>
        <p:nvSpPr>
          <p:cNvPr id="9" name="Rettangolo 8"/>
          <p:cNvSpPr/>
          <p:nvPr/>
        </p:nvSpPr>
        <p:spPr>
          <a:xfrm>
            <a:off x="7072330" y="478632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a:t>
            </a:r>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4572000" y="285728"/>
            <a:ext cx="4071946" cy="2786082"/>
          </a:xfrm>
          <a:prstGeom prst="rect">
            <a:avLst/>
          </a:prstGeom>
          <a:solidFill>
            <a:srgbClr val="FFC000"/>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buClrTx/>
              <a:buSzTx/>
              <a:buFontTx/>
              <a:buNone/>
              <a:tabLst/>
            </a:pP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Nell’</a:t>
            </a:r>
            <a:r>
              <a:rPr kumimoji="0" lang="it-IT" sz="1600" b="1" i="0" u="none" strike="noStrike" cap="none" normalizeH="0" baseline="0" dirty="0" smtClean="0">
                <a:ln>
                  <a:noFill/>
                </a:ln>
                <a:solidFill>
                  <a:schemeClr val="tx1"/>
                </a:solidFill>
                <a:effectLst/>
                <a:latin typeface="Times New Roman" pitchFamily="18" charset="0"/>
                <a:cs typeface="Times New Roman" pitchFamily="18" charset="0"/>
              </a:rPr>
              <a:t>età moderna</a:t>
            </a: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 con l’invenzione e l’evoluzione della stampa, si diffusero sempre di più delle pubblicazioni popolari molto ricche di immagini e con testi brevi (fig. 8).</a:t>
            </a:r>
          </a:p>
          <a:p>
            <a:pPr marL="0" marR="0" lvl="0" indent="0" algn="just"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cs typeface="Times New Roman" pitchFamily="18" charset="0"/>
              </a:rPr>
              <a:t>Le pubblicazioni destinate al grande pubblico divennero sempre più numerose a partire dalla rivoluzione francese. Si trattava di giornali in cui i fatti di cronaca e le vicende politiche erano illustrati con immagini accompagnate da didascalie (fig. 9) o da testi racchiusi in “nuvolette” (fig. 10).</a:t>
            </a:r>
          </a:p>
        </p:txBody>
      </p:sp>
      <p:pic>
        <p:nvPicPr>
          <p:cNvPr id="82947" name="Picture 3" descr="C:\documenti\immagini\pt_14.BMP"/>
          <p:cNvPicPr>
            <a:picLocks noChangeAspect="1" noChangeArrowheads="1"/>
          </p:cNvPicPr>
          <p:nvPr/>
        </p:nvPicPr>
        <p:blipFill>
          <a:blip r:embed="rId2" r:link="rId3" cstate="print"/>
          <a:srcRect/>
          <a:stretch>
            <a:fillRect/>
          </a:stretch>
        </p:blipFill>
        <p:spPr bwMode="auto">
          <a:xfrm>
            <a:off x="357158" y="214290"/>
            <a:ext cx="3311999" cy="2772000"/>
          </a:xfrm>
          <a:prstGeom prst="rect">
            <a:avLst/>
          </a:prstGeom>
          <a:noFill/>
          <a:ln w="57150">
            <a:solidFill>
              <a:srgbClr val="C00000"/>
            </a:solidFill>
            <a:miter lim="800000"/>
            <a:headEnd/>
            <a:tailEnd/>
          </a:ln>
        </p:spPr>
      </p:pic>
      <p:sp>
        <p:nvSpPr>
          <p:cNvPr id="829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180918" tIns="45720" rIns="91440" bIns="0" numCol="1" anchor="ctr" anchorCtr="0" compatLnSpc="1">
            <a:prstTxWarp prst="textNoShape">
              <a:avLst/>
            </a:prstTxWarp>
            <a:spAutoFit/>
          </a:bodyPr>
          <a:lstStyle/>
          <a:p>
            <a:endParaRPr lang="it-IT"/>
          </a:p>
        </p:txBody>
      </p:sp>
      <p:sp>
        <p:nvSpPr>
          <p:cNvPr id="82950" name="Rectangle 6"/>
          <p:cNvSpPr>
            <a:spLocks noChangeArrowheads="1"/>
          </p:cNvSpPr>
          <p:nvPr/>
        </p:nvSpPr>
        <p:spPr bwMode="auto">
          <a:xfrm>
            <a:off x="357158" y="3143248"/>
            <a:ext cx="3357586" cy="1015663"/>
          </a:xfrm>
          <a:prstGeom prst="rect">
            <a:avLst/>
          </a:prstGeom>
          <a:solidFill>
            <a:schemeClr val="accent4">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cs typeface="Times New Roman" pitchFamily="18" charset="0"/>
              </a:rPr>
              <a:t>Fig. 8</a:t>
            </a:r>
          </a:p>
          <a:p>
            <a:pPr marL="0" marR="0" lvl="0" indent="0" algn="just"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Stampa del ‘600 che illustra la lotta fra le potenze europee per la spartizione del mondo.</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Accanto ad ogni personaggio vi è la frase da esso pronunciata.</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2951" name="Picture 7" descr="pt_15"/>
          <p:cNvPicPr>
            <a:picLocks noChangeAspect="1" noChangeArrowheads="1"/>
          </p:cNvPicPr>
          <p:nvPr/>
        </p:nvPicPr>
        <p:blipFill>
          <a:blip r:embed="rId4" cstate="print"/>
          <a:srcRect/>
          <a:stretch>
            <a:fillRect/>
          </a:stretch>
        </p:blipFill>
        <p:spPr bwMode="auto">
          <a:xfrm>
            <a:off x="1142976" y="4429132"/>
            <a:ext cx="5648106" cy="2304000"/>
          </a:xfrm>
          <a:prstGeom prst="rect">
            <a:avLst/>
          </a:prstGeom>
          <a:noFill/>
          <a:ln w="57150">
            <a:solidFill>
              <a:srgbClr val="C00000"/>
            </a:solidFill>
            <a:miter lim="800000"/>
            <a:headEnd/>
            <a:tailEnd/>
          </a:ln>
        </p:spPr>
      </p:pic>
      <p:sp>
        <p:nvSpPr>
          <p:cNvPr id="82952" name="Rectangle 8"/>
          <p:cNvSpPr>
            <a:spLocks noChangeArrowheads="1"/>
          </p:cNvSpPr>
          <p:nvPr/>
        </p:nvSpPr>
        <p:spPr bwMode="auto">
          <a:xfrm>
            <a:off x="7072330" y="4500570"/>
            <a:ext cx="1785918" cy="1846659"/>
          </a:xfrm>
          <a:prstGeom prst="rect">
            <a:avLst/>
          </a:prstGeom>
          <a:solidFill>
            <a:schemeClr val="accent3">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Fig. 9  </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Stampa  del 1791 che raffigura l’arresto del re di Francia a </a:t>
            </a:r>
            <a:r>
              <a:rPr kumimoji="0" lang="it-IT" sz="1200" b="1"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Varennes</a:t>
            </a: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Essa venne diffusa in migliaia di copie per sostenere la propaganda antimonarchica.</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33400" algn="l"/>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descr="C:\documenti\immagini\aste_4.JPG"/>
          <p:cNvPicPr>
            <a:picLocks noChangeAspect="1" noChangeArrowheads="1"/>
          </p:cNvPicPr>
          <p:nvPr/>
        </p:nvPicPr>
        <p:blipFill>
          <a:blip r:embed="rId3" r:link="rId4"/>
          <a:srcRect/>
          <a:stretch>
            <a:fillRect/>
          </a:stretch>
        </p:blipFill>
        <p:spPr bwMode="auto">
          <a:xfrm>
            <a:off x="2000232" y="214290"/>
            <a:ext cx="5129212" cy="1585912"/>
          </a:xfrm>
          <a:prstGeom prst="rect">
            <a:avLst/>
          </a:prstGeom>
          <a:noFill/>
          <a:ln w="9525">
            <a:noFill/>
            <a:miter lim="800000"/>
            <a:headEnd/>
            <a:tailEnd/>
          </a:ln>
        </p:spPr>
      </p:pic>
      <p:pic>
        <p:nvPicPr>
          <p:cNvPr id="145412" name="Picture 4" descr="C:\documenti\immagini\aste_5.JPG"/>
          <p:cNvPicPr>
            <a:picLocks noChangeAspect="1" noChangeArrowheads="1"/>
          </p:cNvPicPr>
          <p:nvPr/>
        </p:nvPicPr>
        <p:blipFill>
          <a:blip r:embed="rId5" r:link="rId6"/>
          <a:srcRect/>
          <a:stretch>
            <a:fillRect/>
          </a:stretch>
        </p:blipFill>
        <p:spPr bwMode="auto">
          <a:xfrm>
            <a:off x="285720" y="2357430"/>
            <a:ext cx="5132387" cy="1617662"/>
          </a:xfrm>
          <a:prstGeom prst="rect">
            <a:avLst/>
          </a:prstGeom>
          <a:noFill/>
          <a:ln w="9525">
            <a:noFill/>
            <a:miter lim="800000"/>
            <a:headEnd/>
            <a:tailEnd/>
          </a:ln>
        </p:spPr>
      </p:pic>
      <p:graphicFrame>
        <p:nvGraphicFramePr>
          <p:cNvPr id="145413" name="Object 5"/>
          <p:cNvGraphicFramePr>
            <a:graphicFrameLocks noChangeAspect="1"/>
          </p:cNvGraphicFramePr>
          <p:nvPr/>
        </p:nvGraphicFramePr>
        <p:xfrm>
          <a:off x="285720" y="214290"/>
          <a:ext cx="1654175" cy="1582737"/>
        </p:xfrm>
        <a:graphic>
          <a:graphicData uri="http://schemas.openxmlformats.org/presentationml/2006/ole">
            <p:oleObj spid="_x0000_s145413" name="Picture" r:id="rId7" imgW="5079240" imgH="1581840" progId="Word.Picture.8">
              <p:embed/>
            </p:oleObj>
          </a:graphicData>
        </a:graphic>
      </p:graphicFrame>
      <p:sp>
        <p:nvSpPr>
          <p:cNvPr id="6" name="Rettangolo 5"/>
          <p:cNvSpPr/>
          <p:nvPr/>
        </p:nvSpPr>
        <p:spPr>
          <a:xfrm>
            <a:off x="857224" y="185736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a:t>
            </a:r>
            <a:endParaRPr lang="it-IT" sz="1400" dirty="0">
              <a:solidFill>
                <a:schemeClr val="tx1"/>
              </a:solidFill>
              <a:latin typeface="Times New Roman" pitchFamily="18" charset="0"/>
              <a:cs typeface="Times New Roman" pitchFamily="18" charset="0"/>
            </a:endParaRPr>
          </a:p>
        </p:txBody>
      </p:sp>
      <p:pic>
        <p:nvPicPr>
          <p:cNvPr id="145414" name="Picture 6" descr="C:\documenti\immagini\aste_6.JPG"/>
          <p:cNvPicPr>
            <a:picLocks noChangeAspect="1" noChangeArrowheads="1"/>
          </p:cNvPicPr>
          <p:nvPr/>
        </p:nvPicPr>
        <p:blipFill>
          <a:blip r:embed="rId8" r:link="rId9"/>
          <a:srcRect l="38505"/>
          <a:stretch>
            <a:fillRect/>
          </a:stretch>
        </p:blipFill>
        <p:spPr bwMode="auto">
          <a:xfrm>
            <a:off x="285720" y="4500570"/>
            <a:ext cx="3121035" cy="1592263"/>
          </a:xfrm>
          <a:prstGeom prst="rect">
            <a:avLst/>
          </a:prstGeom>
          <a:noFill/>
          <a:ln w="9525">
            <a:noFill/>
            <a:miter lim="800000"/>
            <a:headEnd/>
            <a:tailEnd/>
          </a:ln>
        </p:spPr>
      </p:pic>
      <p:pic>
        <p:nvPicPr>
          <p:cNvPr id="145415" name="Picture 7" descr="C:\documenti\immagini\aste_6.JPG"/>
          <p:cNvPicPr>
            <a:picLocks noChangeAspect="1" noChangeArrowheads="1"/>
          </p:cNvPicPr>
          <p:nvPr/>
        </p:nvPicPr>
        <p:blipFill>
          <a:blip r:embed="rId8" r:link="rId9"/>
          <a:srcRect r="61995"/>
          <a:stretch>
            <a:fillRect/>
          </a:stretch>
        </p:blipFill>
        <p:spPr bwMode="auto">
          <a:xfrm>
            <a:off x="5500694" y="2357430"/>
            <a:ext cx="1928826" cy="1592263"/>
          </a:xfrm>
          <a:prstGeom prst="rect">
            <a:avLst/>
          </a:prstGeom>
          <a:noFill/>
          <a:ln w="9525">
            <a:noFill/>
            <a:miter lim="800000"/>
            <a:headEnd/>
            <a:tailEnd/>
          </a:ln>
        </p:spPr>
      </p:pic>
      <p:pic>
        <p:nvPicPr>
          <p:cNvPr id="145416" name="Picture 8" descr="C:\documenti\immagini\aste_7.JPG"/>
          <p:cNvPicPr>
            <a:picLocks noChangeAspect="1" noChangeArrowheads="1"/>
          </p:cNvPicPr>
          <p:nvPr/>
        </p:nvPicPr>
        <p:blipFill>
          <a:blip r:embed="rId10" r:link="rId11"/>
          <a:srcRect/>
          <a:stretch>
            <a:fillRect/>
          </a:stretch>
        </p:blipFill>
        <p:spPr bwMode="auto">
          <a:xfrm>
            <a:off x="3500430" y="4500570"/>
            <a:ext cx="5194300" cy="1620837"/>
          </a:xfrm>
          <a:prstGeom prst="rect">
            <a:avLst/>
          </a:prstGeom>
          <a:noFill/>
          <a:ln w="9525">
            <a:noFill/>
            <a:miter lim="800000"/>
            <a:headEnd/>
            <a:tailEnd/>
          </a:ln>
        </p:spPr>
      </p:pic>
      <p:sp>
        <p:nvSpPr>
          <p:cNvPr id="10" name="Rettangolo 9"/>
          <p:cNvSpPr/>
          <p:nvPr/>
        </p:nvSpPr>
        <p:spPr>
          <a:xfrm>
            <a:off x="3357554" y="185736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a:t>
            </a:r>
            <a:endParaRPr lang="it-IT" sz="1400" dirty="0">
              <a:solidFill>
                <a:schemeClr val="tx1"/>
              </a:solidFill>
              <a:latin typeface="Times New Roman" pitchFamily="18" charset="0"/>
              <a:cs typeface="Times New Roman" pitchFamily="18" charset="0"/>
            </a:endParaRPr>
          </a:p>
        </p:txBody>
      </p:sp>
      <p:sp>
        <p:nvSpPr>
          <p:cNvPr id="11" name="Rettangolo 10"/>
          <p:cNvSpPr/>
          <p:nvPr/>
        </p:nvSpPr>
        <p:spPr>
          <a:xfrm>
            <a:off x="5786446" y="185736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5</a:t>
            </a:r>
            <a:endParaRPr lang="it-IT" sz="1400" dirty="0">
              <a:solidFill>
                <a:schemeClr val="tx1"/>
              </a:solidFill>
              <a:latin typeface="Times New Roman" pitchFamily="18" charset="0"/>
              <a:cs typeface="Times New Roman" pitchFamily="18" charset="0"/>
            </a:endParaRPr>
          </a:p>
        </p:txBody>
      </p:sp>
      <p:sp>
        <p:nvSpPr>
          <p:cNvPr id="12" name="Rettangolo 11"/>
          <p:cNvSpPr/>
          <p:nvPr/>
        </p:nvSpPr>
        <p:spPr>
          <a:xfrm>
            <a:off x="857224" y="400050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6</a:t>
            </a:r>
            <a:endParaRPr lang="it-IT" sz="1400" dirty="0">
              <a:solidFill>
                <a:schemeClr val="tx1"/>
              </a:solidFill>
              <a:latin typeface="Times New Roman" pitchFamily="18" charset="0"/>
              <a:cs typeface="Times New Roman" pitchFamily="18" charset="0"/>
            </a:endParaRPr>
          </a:p>
        </p:txBody>
      </p:sp>
      <p:sp>
        <p:nvSpPr>
          <p:cNvPr id="13" name="Rettangolo 12"/>
          <p:cNvSpPr/>
          <p:nvPr/>
        </p:nvSpPr>
        <p:spPr>
          <a:xfrm>
            <a:off x="2357422" y="400050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7</a:t>
            </a:r>
            <a:endParaRPr lang="it-IT" sz="1400" dirty="0">
              <a:solidFill>
                <a:schemeClr val="tx1"/>
              </a:solidFill>
              <a:latin typeface="Times New Roman" pitchFamily="18" charset="0"/>
              <a:cs typeface="Times New Roman" pitchFamily="18" charset="0"/>
            </a:endParaRPr>
          </a:p>
        </p:txBody>
      </p:sp>
      <p:sp>
        <p:nvSpPr>
          <p:cNvPr id="14" name="Rettangolo 13"/>
          <p:cNvSpPr/>
          <p:nvPr/>
        </p:nvSpPr>
        <p:spPr>
          <a:xfrm>
            <a:off x="4143372" y="400050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8</a:t>
            </a:r>
            <a:endParaRPr lang="it-IT" sz="1400" dirty="0">
              <a:solidFill>
                <a:schemeClr val="tx1"/>
              </a:solidFill>
              <a:latin typeface="Times New Roman" pitchFamily="18" charset="0"/>
              <a:cs typeface="Times New Roman" pitchFamily="18" charset="0"/>
            </a:endParaRPr>
          </a:p>
        </p:txBody>
      </p:sp>
      <p:sp>
        <p:nvSpPr>
          <p:cNvPr id="15" name="Rettangolo 14"/>
          <p:cNvSpPr/>
          <p:nvPr/>
        </p:nvSpPr>
        <p:spPr>
          <a:xfrm>
            <a:off x="6286512" y="400050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9</a:t>
            </a:r>
            <a:endParaRPr lang="it-IT" sz="1400" dirty="0">
              <a:solidFill>
                <a:schemeClr val="tx1"/>
              </a:solidFill>
              <a:latin typeface="Times New Roman" pitchFamily="18" charset="0"/>
              <a:cs typeface="Times New Roman" pitchFamily="18" charset="0"/>
            </a:endParaRPr>
          </a:p>
        </p:txBody>
      </p:sp>
      <p:sp>
        <p:nvSpPr>
          <p:cNvPr id="16" name="Rettangolo 15"/>
          <p:cNvSpPr/>
          <p:nvPr/>
        </p:nvSpPr>
        <p:spPr>
          <a:xfrm>
            <a:off x="1643042" y="614364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10</a:t>
            </a:r>
            <a:endParaRPr lang="it-IT" sz="1400" dirty="0">
              <a:solidFill>
                <a:schemeClr val="tx1"/>
              </a:solidFill>
              <a:latin typeface="Times New Roman" pitchFamily="18" charset="0"/>
              <a:cs typeface="Times New Roman" pitchFamily="18" charset="0"/>
            </a:endParaRPr>
          </a:p>
        </p:txBody>
      </p:sp>
      <p:sp>
        <p:nvSpPr>
          <p:cNvPr id="18" name="Rettangolo 17"/>
          <p:cNvSpPr/>
          <p:nvPr/>
        </p:nvSpPr>
        <p:spPr>
          <a:xfrm>
            <a:off x="4143372" y="614364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11</a:t>
            </a:r>
            <a:endParaRPr lang="it-IT" sz="1400" dirty="0">
              <a:solidFill>
                <a:schemeClr val="tx1"/>
              </a:solidFill>
              <a:latin typeface="Times New Roman" pitchFamily="18" charset="0"/>
              <a:cs typeface="Times New Roman" pitchFamily="18" charset="0"/>
            </a:endParaRPr>
          </a:p>
        </p:txBody>
      </p:sp>
      <p:sp>
        <p:nvSpPr>
          <p:cNvPr id="19" name="Rettangolo 18"/>
          <p:cNvSpPr/>
          <p:nvPr/>
        </p:nvSpPr>
        <p:spPr>
          <a:xfrm>
            <a:off x="6858016" y="614364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12</a:t>
            </a:r>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documenti\immagini\aste_8.JPG"/>
          <p:cNvPicPr>
            <a:picLocks noChangeAspect="1" noChangeArrowheads="1"/>
          </p:cNvPicPr>
          <p:nvPr/>
        </p:nvPicPr>
        <p:blipFill>
          <a:blip r:embed="rId2" r:link="rId3"/>
          <a:srcRect/>
          <a:stretch>
            <a:fillRect/>
          </a:stretch>
        </p:blipFill>
        <p:spPr bwMode="auto">
          <a:xfrm>
            <a:off x="214282" y="214290"/>
            <a:ext cx="5075237" cy="1606550"/>
          </a:xfrm>
          <a:prstGeom prst="rect">
            <a:avLst/>
          </a:prstGeom>
          <a:noFill/>
          <a:ln w="9525">
            <a:noFill/>
            <a:miter lim="800000"/>
            <a:headEnd/>
            <a:tailEnd/>
          </a:ln>
        </p:spPr>
      </p:pic>
      <p:pic>
        <p:nvPicPr>
          <p:cNvPr id="146435" name="Picture 3" descr="C:\documenti\immagini\aste_9.JPG"/>
          <p:cNvPicPr>
            <a:picLocks noChangeAspect="1" noChangeArrowheads="1"/>
          </p:cNvPicPr>
          <p:nvPr/>
        </p:nvPicPr>
        <p:blipFill>
          <a:blip r:embed="rId4" r:link="rId5"/>
          <a:srcRect r="43612"/>
          <a:stretch>
            <a:fillRect/>
          </a:stretch>
        </p:blipFill>
        <p:spPr bwMode="auto">
          <a:xfrm>
            <a:off x="5357818" y="214290"/>
            <a:ext cx="2928958" cy="1663700"/>
          </a:xfrm>
          <a:prstGeom prst="rect">
            <a:avLst/>
          </a:prstGeom>
          <a:noFill/>
          <a:ln w="9525">
            <a:noFill/>
            <a:miter lim="800000"/>
            <a:headEnd/>
            <a:tailEnd/>
          </a:ln>
        </p:spPr>
      </p:pic>
      <p:pic>
        <p:nvPicPr>
          <p:cNvPr id="146436" name="Picture 4" descr="C:\documenti\immagini\aste_9.JPG"/>
          <p:cNvPicPr>
            <a:picLocks noChangeAspect="1" noChangeArrowheads="1"/>
          </p:cNvPicPr>
          <p:nvPr/>
        </p:nvPicPr>
        <p:blipFill>
          <a:blip r:embed="rId4" r:link="rId5"/>
          <a:srcRect l="56388"/>
          <a:stretch>
            <a:fillRect/>
          </a:stretch>
        </p:blipFill>
        <p:spPr bwMode="auto">
          <a:xfrm>
            <a:off x="214282" y="2357430"/>
            <a:ext cx="2265342" cy="1663700"/>
          </a:xfrm>
          <a:prstGeom prst="rect">
            <a:avLst/>
          </a:prstGeom>
          <a:noFill/>
          <a:ln w="9525">
            <a:noFill/>
            <a:miter lim="800000"/>
            <a:headEnd/>
            <a:tailEnd/>
          </a:ln>
        </p:spPr>
      </p:pic>
      <p:pic>
        <p:nvPicPr>
          <p:cNvPr id="146437" name="Picture 5" descr="C:\documenti\immagini\aste_10.JPG"/>
          <p:cNvPicPr>
            <a:picLocks noChangeAspect="1" noChangeArrowheads="1"/>
          </p:cNvPicPr>
          <p:nvPr/>
        </p:nvPicPr>
        <p:blipFill>
          <a:blip r:embed="rId6" r:link="rId7"/>
          <a:srcRect/>
          <a:stretch>
            <a:fillRect/>
          </a:stretch>
        </p:blipFill>
        <p:spPr bwMode="auto">
          <a:xfrm>
            <a:off x="2500298" y="2357430"/>
            <a:ext cx="5080000" cy="1635125"/>
          </a:xfrm>
          <a:prstGeom prst="rect">
            <a:avLst/>
          </a:prstGeom>
          <a:noFill/>
          <a:ln w="9525">
            <a:noFill/>
            <a:miter lim="800000"/>
            <a:headEnd/>
            <a:tailEnd/>
          </a:ln>
        </p:spPr>
      </p:pic>
      <p:pic>
        <p:nvPicPr>
          <p:cNvPr id="146438" name="Picture 6" descr="C:\documenti\immagini\aste_11.JPG"/>
          <p:cNvPicPr>
            <a:picLocks noChangeAspect="1" noChangeArrowheads="1"/>
          </p:cNvPicPr>
          <p:nvPr/>
        </p:nvPicPr>
        <p:blipFill>
          <a:blip r:embed="rId8" r:link="rId9"/>
          <a:srcRect/>
          <a:stretch>
            <a:fillRect/>
          </a:stretch>
        </p:blipFill>
        <p:spPr bwMode="auto">
          <a:xfrm>
            <a:off x="214282" y="4572008"/>
            <a:ext cx="5068888" cy="1582737"/>
          </a:xfrm>
          <a:prstGeom prst="rect">
            <a:avLst/>
          </a:prstGeom>
          <a:noFill/>
          <a:ln w="9525">
            <a:noFill/>
            <a:miter lim="800000"/>
            <a:headEnd/>
            <a:tailEnd/>
          </a:ln>
        </p:spPr>
      </p:pic>
      <p:pic>
        <p:nvPicPr>
          <p:cNvPr id="146439" name="Picture 7" descr="C:\documenti\immagini\aste_12.JPG"/>
          <p:cNvPicPr>
            <a:picLocks noChangeAspect="1" noChangeArrowheads="1"/>
          </p:cNvPicPr>
          <p:nvPr/>
        </p:nvPicPr>
        <p:blipFill>
          <a:blip r:embed="rId10" r:link="rId11"/>
          <a:srcRect r="31817"/>
          <a:stretch>
            <a:fillRect/>
          </a:stretch>
        </p:blipFill>
        <p:spPr bwMode="auto">
          <a:xfrm>
            <a:off x="5357818" y="4572008"/>
            <a:ext cx="3500462" cy="1627187"/>
          </a:xfrm>
          <a:prstGeom prst="rect">
            <a:avLst/>
          </a:prstGeom>
          <a:noFill/>
          <a:ln w="9525">
            <a:noFill/>
            <a:miter lim="800000"/>
            <a:headEnd/>
            <a:tailEnd/>
          </a:ln>
        </p:spPr>
      </p:pic>
      <p:sp>
        <p:nvSpPr>
          <p:cNvPr id="8" name="Rettangolo 7"/>
          <p:cNvSpPr/>
          <p:nvPr/>
        </p:nvSpPr>
        <p:spPr>
          <a:xfrm>
            <a:off x="1000100" y="185736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13</a:t>
            </a:r>
            <a:endParaRPr lang="it-IT" sz="1400" dirty="0">
              <a:solidFill>
                <a:schemeClr val="tx1"/>
              </a:solidFill>
              <a:latin typeface="Times New Roman" pitchFamily="18" charset="0"/>
              <a:cs typeface="Times New Roman" pitchFamily="18" charset="0"/>
            </a:endParaRPr>
          </a:p>
        </p:txBody>
      </p:sp>
      <p:sp>
        <p:nvSpPr>
          <p:cNvPr id="9" name="Rettangolo 8"/>
          <p:cNvSpPr/>
          <p:nvPr/>
        </p:nvSpPr>
        <p:spPr>
          <a:xfrm>
            <a:off x="2928926" y="185736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14</a:t>
            </a:r>
            <a:endParaRPr lang="it-IT" sz="1400" dirty="0">
              <a:solidFill>
                <a:schemeClr val="tx1"/>
              </a:solidFill>
              <a:latin typeface="Times New Roman" pitchFamily="18" charset="0"/>
              <a:cs typeface="Times New Roman" pitchFamily="18" charset="0"/>
            </a:endParaRPr>
          </a:p>
        </p:txBody>
      </p:sp>
      <p:sp>
        <p:nvSpPr>
          <p:cNvPr id="10" name="Rettangolo 9"/>
          <p:cNvSpPr/>
          <p:nvPr/>
        </p:nvSpPr>
        <p:spPr>
          <a:xfrm>
            <a:off x="4500562" y="185736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15</a:t>
            </a:r>
            <a:endParaRPr lang="it-IT" sz="1400" dirty="0">
              <a:solidFill>
                <a:schemeClr val="tx1"/>
              </a:solidFill>
              <a:latin typeface="Times New Roman" pitchFamily="18" charset="0"/>
              <a:cs typeface="Times New Roman" pitchFamily="18" charset="0"/>
            </a:endParaRPr>
          </a:p>
        </p:txBody>
      </p:sp>
      <p:sp>
        <p:nvSpPr>
          <p:cNvPr id="11" name="Rettangolo 10"/>
          <p:cNvSpPr/>
          <p:nvPr/>
        </p:nvSpPr>
        <p:spPr>
          <a:xfrm>
            <a:off x="6715140"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16</a:t>
            </a:r>
            <a:endParaRPr lang="it-IT" sz="1400" dirty="0">
              <a:solidFill>
                <a:schemeClr val="tx1"/>
              </a:solidFill>
              <a:latin typeface="Times New Roman" pitchFamily="18" charset="0"/>
              <a:cs typeface="Times New Roman" pitchFamily="18" charset="0"/>
            </a:endParaRPr>
          </a:p>
        </p:txBody>
      </p:sp>
      <p:sp>
        <p:nvSpPr>
          <p:cNvPr id="12" name="Rettangolo 11"/>
          <p:cNvSpPr/>
          <p:nvPr/>
        </p:nvSpPr>
        <p:spPr>
          <a:xfrm>
            <a:off x="1142976" y="407194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17</a:t>
            </a:r>
            <a:endParaRPr lang="it-IT" sz="1400" dirty="0">
              <a:solidFill>
                <a:schemeClr val="tx1"/>
              </a:solidFill>
              <a:latin typeface="Times New Roman" pitchFamily="18" charset="0"/>
              <a:cs typeface="Times New Roman" pitchFamily="18" charset="0"/>
            </a:endParaRPr>
          </a:p>
        </p:txBody>
      </p:sp>
      <p:sp>
        <p:nvSpPr>
          <p:cNvPr id="13" name="Rettangolo 12"/>
          <p:cNvSpPr/>
          <p:nvPr/>
        </p:nvSpPr>
        <p:spPr>
          <a:xfrm>
            <a:off x="3143240" y="407194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18</a:t>
            </a:r>
            <a:endParaRPr lang="it-IT" sz="1400" dirty="0">
              <a:solidFill>
                <a:schemeClr val="tx1"/>
              </a:solidFill>
              <a:latin typeface="Times New Roman" pitchFamily="18" charset="0"/>
              <a:cs typeface="Times New Roman" pitchFamily="18" charset="0"/>
            </a:endParaRPr>
          </a:p>
        </p:txBody>
      </p:sp>
      <p:sp>
        <p:nvSpPr>
          <p:cNvPr id="14" name="Rettangolo 13"/>
          <p:cNvSpPr/>
          <p:nvPr/>
        </p:nvSpPr>
        <p:spPr>
          <a:xfrm>
            <a:off x="4857752" y="407194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19</a:t>
            </a:r>
            <a:endParaRPr lang="it-IT" sz="1400" dirty="0">
              <a:solidFill>
                <a:schemeClr val="tx1"/>
              </a:solidFill>
              <a:latin typeface="Times New Roman" pitchFamily="18" charset="0"/>
              <a:cs typeface="Times New Roman" pitchFamily="18" charset="0"/>
            </a:endParaRPr>
          </a:p>
        </p:txBody>
      </p:sp>
      <p:sp>
        <p:nvSpPr>
          <p:cNvPr id="15" name="Rettangolo 14"/>
          <p:cNvSpPr/>
          <p:nvPr/>
        </p:nvSpPr>
        <p:spPr>
          <a:xfrm>
            <a:off x="6572264" y="407194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20</a:t>
            </a:r>
            <a:endParaRPr lang="it-IT" sz="1400" dirty="0">
              <a:solidFill>
                <a:schemeClr val="tx1"/>
              </a:solidFill>
              <a:latin typeface="Times New Roman" pitchFamily="18" charset="0"/>
              <a:cs typeface="Times New Roman" pitchFamily="18" charset="0"/>
            </a:endParaRPr>
          </a:p>
        </p:txBody>
      </p:sp>
      <p:sp>
        <p:nvSpPr>
          <p:cNvPr id="16" name="Rettangolo 15"/>
          <p:cNvSpPr/>
          <p:nvPr/>
        </p:nvSpPr>
        <p:spPr>
          <a:xfrm>
            <a:off x="1071538" y="621508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21</a:t>
            </a:r>
            <a:endParaRPr lang="it-IT" sz="1400" dirty="0">
              <a:solidFill>
                <a:schemeClr val="tx1"/>
              </a:solidFill>
              <a:latin typeface="Times New Roman" pitchFamily="18" charset="0"/>
              <a:cs typeface="Times New Roman" pitchFamily="18" charset="0"/>
            </a:endParaRPr>
          </a:p>
        </p:txBody>
      </p:sp>
      <p:sp>
        <p:nvSpPr>
          <p:cNvPr id="17" name="Rettangolo 16"/>
          <p:cNvSpPr/>
          <p:nvPr/>
        </p:nvSpPr>
        <p:spPr>
          <a:xfrm>
            <a:off x="3714744" y="621508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22</a:t>
            </a:r>
            <a:endParaRPr lang="it-IT" sz="1400" dirty="0">
              <a:solidFill>
                <a:schemeClr val="tx1"/>
              </a:solidFill>
              <a:latin typeface="Times New Roman" pitchFamily="18" charset="0"/>
              <a:cs typeface="Times New Roman" pitchFamily="18" charset="0"/>
            </a:endParaRPr>
          </a:p>
        </p:txBody>
      </p:sp>
      <p:sp>
        <p:nvSpPr>
          <p:cNvPr id="18" name="Rettangolo 17"/>
          <p:cNvSpPr/>
          <p:nvPr/>
        </p:nvSpPr>
        <p:spPr>
          <a:xfrm>
            <a:off x="6215074" y="621508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23</a:t>
            </a:r>
            <a:endParaRPr lang="it-IT" sz="1400" dirty="0">
              <a:solidFill>
                <a:schemeClr val="tx1"/>
              </a:solidFill>
              <a:latin typeface="Times New Roman" pitchFamily="18" charset="0"/>
              <a:cs typeface="Times New Roman" pitchFamily="18" charset="0"/>
            </a:endParaRPr>
          </a:p>
        </p:txBody>
      </p:sp>
      <p:sp>
        <p:nvSpPr>
          <p:cNvPr id="19" name="Rettangolo 18"/>
          <p:cNvSpPr/>
          <p:nvPr/>
        </p:nvSpPr>
        <p:spPr>
          <a:xfrm>
            <a:off x="7858148" y="621508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24</a:t>
            </a:r>
            <a:endParaRPr lang="it-IT" sz="14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documenti\immagini\aste_12.JPG"/>
          <p:cNvPicPr>
            <a:picLocks noChangeAspect="1" noChangeArrowheads="1"/>
          </p:cNvPicPr>
          <p:nvPr/>
        </p:nvPicPr>
        <p:blipFill>
          <a:blip r:embed="rId2" r:link="rId3"/>
          <a:srcRect l="66791"/>
          <a:stretch>
            <a:fillRect/>
          </a:stretch>
        </p:blipFill>
        <p:spPr bwMode="auto">
          <a:xfrm>
            <a:off x="357158" y="285728"/>
            <a:ext cx="1704951" cy="1627187"/>
          </a:xfrm>
          <a:prstGeom prst="rect">
            <a:avLst/>
          </a:prstGeom>
          <a:noFill/>
          <a:ln w="9525">
            <a:noFill/>
            <a:miter lim="800000"/>
            <a:headEnd/>
            <a:tailEnd/>
          </a:ln>
        </p:spPr>
      </p:pic>
      <p:pic>
        <p:nvPicPr>
          <p:cNvPr id="147459" name="Picture 3" descr="C:\documenti\immagini\aste_13.JPG"/>
          <p:cNvPicPr>
            <a:picLocks noChangeAspect="1" noChangeArrowheads="1"/>
          </p:cNvPicPr>
          <p:nvPr/>
        </p:nvPicPr>
        <p:blipFill>
          <a:blip r:embed="rId4" r:link="rId5"/>
          <a:srcRect/>
          <a:stretch>
            <a:fillRect/>
          </a:stretch>
        </p:blipFill>
        <p:spPr bwMode="auto">
          <a:xfrm>
            <a:off x="2071670" y="285728"/>
            <a:ext cx="5080000" cy="1603375"/>
          </a:xfrm>
          <a:prstGeom prst="rect">
            <a:avLst/>
          </a:prstGeom>
          <a:noFill/>
          <a:ln w="9525">
            <a:noFill/>
            <a:miter lim="800000"/>
            <a:headEnd/>
            <a:tailEnd/>
          </a:ln>
        </p:spPr>
      </p:pic>
      <p:pic>
        <p:nvPicPr>
          <p:cNvPr id="147460" name="Picture 4" descr="C:\documenti\immagini\aste_14.JPG"/>
          <p:cNvPicPr>
            <a:picLocks noChangeAspect="1" noChangeArrowheads="1"/>
          </p:cNvPicPr>
          <p:nvPr/>
        </p:nvPicPr>
        <p:blipFill>
          <a:blip r:embed="rId6" r:link="rId7"/>
          <a:srcRect/>
          <a:stretch>
            <a:fillRect/>
          </a:stretch>
        </p:blipFill>
        <p:spPr bwMode="auto">
          <a:xfrm>
            <a:off x="285720" y="2500306"/>
            <a:ext cx="5076825" cy="1593850"/>
          </a:xfrm>
          <a:prstGeom prst="rect">
            <a:avLst/>
          </a:prstGeom>
          <a:noFill/>
          <a:ln w="9525">
            <a:noFill/>
            <a:miter lim="800000"/>
            <a:headEnd/>
            <a:tailEnd/>
          </a:ln>
        </p:spPr>
      </p:pic>
      <p:pic>
        <p:nvPicPr>
          <p:cNvPr id="147462" name="Picture 6" descr="C:\documenti\immagini\aste_15.JPG"/>
          <p:cNvPicPr>
            <a:picLocks noChangeAspect="1" noChangeArrowheads="1"/>
          </p:cNvPicPr>
          <p:nvPr/>
        </p:nvPicPr>
        <p:blipFill>
          <a:blip r:embed="rId8" r:link="rId9"/>
          <a:srcRect r="28281"/>
          <a:stretch>
            <a:fillRect/>
          </a:stretch>
        </p:blipFill>
        <p:spPr bwMode="auto">
          <a:xfrm>
            <a:off x="5357818" y="2500306"/>
            <a:ext cx="3643306" cy="1635125"/>
          </a:xfrm>
          <a:prstGeom prst="rect">
            <a:avLst/>
          </a:prstGeom>
          <a:noFill/>
          <a:ln w="9525">
            <a:noFill/>
            <a:miter lim="800000"/>
            <a:headEnd/>
            <a:tailEnd/>
          </a:ln>
        </p:spPr>
      </p:pic>
      <p:pic>
        <p:nvPicPr>
          <p:cNvPr id="147463" name="Picture 7" descr="C:\documenti\immagini\aste_15.JPG"/>
          <p:cNvPicPr>
            <a:picLocks noChangeAspect="1" noChangeArrowheads="1"/>
          </p:cNvPicPr>
          <p:nvPr/>
        </p:nvPicPr>
        <p:blipFill>
          <a:blip r:embed="rId8" r:link="rId9"/>
          <a:srcRect l="70313"/>
          <a:stretch>
            <a:fillRect/>
          </a:stretch>
        </p:blipFill>
        <p:spPr bwMode="auto">
          <a:xfrm>
            <a:off x="285720" y="4572008"/>
            <a:ext cx="1508100" cy="1635125"/>
          </a:xfrm>
          <a:prstGeom prst="rect">
            <a:avLst/>
          </a:prstGeom>
          <a:noFill/>
          <a:ln w="9525">
            <a:noFill/>
            <a:miter lim="800000"/>
            <a:headEnd/>
            <a:tailEnd/>
          </a:ln>
        </p:spPr>
      </p:pic>
      <p:pic>
        <p:nvPicPr>
          <p:cNvPr id="147464" name="Picture 8" descr="C:\documenti\immagini\aste_16.JPG"/>
          <p:cNvPicPr>
            <a:picLocks noChangeAspect="1" noChangeArrowheads="1"/>
          </p:cNvPicPr>
          <p:nvPr/>
        </p:nvPicPr>
        <p:blipFill>
          <a:blip r:embed="rId10" r:link="rId11"/>
          <a:srcRect/>
          <a:stretch>
            <a:fillRect/>
          </a:stretch>
        </p:blipFill>
        <p:spPr bwMode="auto">
          <a:xfrm>
            <a:off x="1857356" y="4572008"/>
            <a:ext cx="5073650" cy="1628775"/>
          </a:xfrm>
          <a:prstGeom prst="rect">
            <a:avLst/>
          </a:prstGeom>
          <a:noFill/>
          <a:ln w="9525">
            <a:noFill/>
            <a:miter lim="800000"/>
            <a:headEnd/>
            <a:tailEnd/>
          </a:ln>
        </p:spPr>
      </p:pic>
      <p:sp>
        <p:nvSpPr>
          <p:cNvPr id="11" name="Rettangolo 10"/>
          <p:cNvSpPr/>
          <p:nvPr/>
        </p:nvSpPr>
        <p:spPr>
          <a:xfrm>
            <a:off x="928662"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25</a:t>
            </a:r>
            <a:endParaRPr lang="it-IT" sz="1400" dirty="0">
              <a:solidFill>
                <a:schemeClr val="tx1"/>
              </a:solidFill>
              <a:latin typeface="Times New Roman" pitchFamily="18" charset="0"/>
              <a:cs typeface="Times New Roman" pitchFamily="18" charset="0"/>
            </a:endParaRPr>
          </a:p>
        </p:txBody>
      </p:sp>
      <p:sp>
        <p:nvSpPr>
          <p:cNvPr id="12" name="Rettangolo 11"/>
          <p:cNvSpPr/>
          <p:nvPr/>
        </p:nvSpPr>
        <p:spPr>
          <a:xfrm>
            <a:off x="3357554"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26</a:t>
            </a:r>
            <a:endParaRPr lang="it-IT" sz="1400" dirty="0">
              <a:solidFill>
                <a:schemeClr val="tx1"/>
              </a:solidFill>
              <a:latin typeface="Times New Roman" pitchFamily="18" charset="0"/>
              <a:cs typeface="Times New Roman" pitchFamily="18" charset="0"/>
            </a:endParaRPr>
          </a:p>
        </p:txBody>
      </p:sp>
      <p:sp>
        <p:nvSpPr>
          <p:cNvPr id="13" name="Rettangolo 12"/>
          <p:cNvSpPr/>
          <p:nvPr/>
        </p:nvSpPr>
        <p:spPr>
          <a:xfrm>
            <a:off x="5786446"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27</a:t>
            </a:r>
            <a:endParaRPr lang="it-IT" sz="1400" dirty="0">
              <a:solidFill>
                <a:schemeClr val="tx1"/>
              </a:solidFill>
              <a:latin typeface="Times New Roman" pitchFamily="18" charset="0"/>
              <a:cs typeface="Times New Roman" pitchFamily="18" charset="0"/>
            </a:endParaRPr>
          </a:p>
        </p:txBody>
      </p:sp>
      <p:sp>
        <p:nvSpPr>
          <p:cNvPr id="14" name="Rettangolo 13"/>
          <p:cNvSpPr/>
          <p:nvPr/>
        </p:nvSpPr>
        <p:spPr>
          <a:xfrm>
            <a:off x="2357422"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28</a:t>
            </a:r>
            <a:endParaRPr lang="it-IT" sz="1400" dirty="0">
              <a:solidFill>
                <a:schemeClr val="tx1"/>
              </a:solidFill>
              <a:latin typeface="Times New Roman" pitchFamily="18" charset="0"/>
              <a:cs typeface="Times New Roman" pitchFamily="18" charset="0"/>
            </a:endParaRPr>
          </a:p>
        </p:txBody>
      </p:sp>
      <p:sp>
        <p:nvSpPr>
          <p:cNvPr id="15" name="Rettangolo 14"/>
          <p:cNvSpPr/>
          <p:nvPr/>
        </p:nvSpPr>
        <p:spPr>
          <a:xfrm>
            <a:off x="6000760"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29</a:t>
            </a:r>
            <a:endParaRPr lang="it-IT" sz="1400" dirty="0">
              <a:solidFill>
                <a:schemeClr val="tx1"/>
              </a:solidFill>
              <a:latin typeface="Times New Roman" pitchFamily="18" charset="0"/>
              <a:cs typeface="Times New Roman" pitchFamily="18" charset="0"/>
            </a:endParaRPr>
          </a:p>
        </p:txBody>
      </p:sp>
      <p:sp>
        <p:nvSpPr>
          <p:cNvPr id="16" name="Rettangolo 15"/>
          <p:cNvSpPr/>
          <p:nvPr/>
        </p:nvSpPr>
        <p:spPr>
          <a:xfrm>
            <a:off x="7786710" y="414338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30</a:t>
            </a:r>
            <a:endParaRPr lang="it-IT" sz="1400" dirty="0">
              <a:solidFill>
                <a:schemeClr val="tx1"/>
              </a:solidFill>
              <a:latin typeface="Times New Roman" pitchFamily="18" charset="0"/>
              <a:cs typeface="Times New Roman" pitchFamily="18" charset="0"/>
            </a:endParaRPr>
          </a:p>
        </p:txBody>
      </p:sp>
      <p:sp>
        <p:nvSpPr>
          <p:cNvPr id="17" name="Rettangolo 16"/>
          <p:cNvSpPr/>
          <p:nvPr/>
        </p:nvSpPr>
        <p:spPr>
          <a:xfrm>
            <a:off x="857224" y="628652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31</a:t>
            </a:r>
            <a:endParaRPr lang="it-IT" sz="1400" dirty="0">
              <a:solidFill>
                <a:schemeClr val="tx1"/>
              </a:solidFill>
              <a:latin typeface="Times New Roman" pitchFamily="18" charset="0"/>
              <a:cs typeface="Times New Roman" pitchFamily="18" charset="0"/>
            </a:endParaRPr>
          </a:p>
        </p:txBody>
      </p:sp>
      <p:sp>
        <p:nvSpPr>
          <p:cNvPr id="18" name="Rettangolo 17"/>
          <p:cNvSpPr/>
          <p:nvPr/>
        </p:nvSpPr>
        <p:spPr>
          <a:xfrm>
            <a:off x="2714612" y="621508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32</a:t>
            </a:r>
            <a:endParaRPr lang="it-IT" sz="1400" dirty="0">
              <a:solidFill>
                <a:schemeClr val="tx1"/>
              </a:solidFill>
              <a:latin typeface="Times New Roman" pitchFamily="18" charset="0"/>
              <a:cs typeface="Times New Roman" pitchFamily="18" charset="0"/>
            </a:endParaRPr>
          </a:p>
        </p:txBody>
      </p:sp>
      <p:sp>
        <p:nvSpPr>
          <p:cNvPr id="19" name="Rettangolo 18"/>
          <p:cNvSpPr/>
          <p:nvPr/>
        </p:nvSpPr>
        <p:spPr>
          <a:xfrm>
            <a:off x="5286380" y="621508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33</a:t>
            </a:r>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C:\documenti\immagini\aste_17.JPG"/>
          <p:cNvPicPr>
            <a:picLocks noChangeAspect="1" noChangeArrowheads="1"/>
          </p:cNvPicPr>
          <p:nvPr/>
        </p:nvPicPr>
        <p:blipFill>
          <a:blip r:embed="rId2" r:link="rId3"/>
          <a:srcRect/>
          <a:stretch>
            <a:fillRect/>
          </a:stretch>
        </p:blipFill>
        <p:spPr bwMode="auto">
          <a:xfrm>
            <a:off x="1928794" y="214290"/>
            <a:ext cx="5140325" cy="1641475"/>
          </a:xfrm>
          <a:prstGeom prst="rect">
            <a:avLst/>
          </a:prstGeom>
          <a:noFill/>
          <a:ln w="9525">
            <a:noFill/>
            <a:miter lim="800000"/>
            <a:headEnd/>
            <a:tailEnd/>
          </a:ln>
        </p:spPr>
      </p:pic>
      <p:pic>
        <p:nvPicPr>
          <p:cNvPr id="168963" name="Picture 3" descr="C:\documenti\immagini\aste_18.JPG"/>
          <p:cNvPicPr>
            <a:picLocks noChangeAspect="1" noChangeArrowheads="1"/>
          </p:cNvPicPr>
          <p:nvPr/>
        </p:nvPicPr>
        <p:blipFill>
          <a:blip r:embed="rId4" r:link="rId5"/>
          <a:srcRect/>
          <a:stretch>
            <a:fillRect/>
          </a:stretch>
        </p:blipFill>
        <p:spPr bwMode="auto">
          <a:xfrm>
            <a:off x="2000232" y="2357430"/>
            <a:ext cx="5076825" cy="1600200"/>
          </a:xfrm>
          <a:prstGeom prst="rect">
            <a:avLst/>
          </a:prstGeom>
          <a:noFill/>
          <a:ln w="9525">
            <a:noFill/>
            <a:miter lim="800000"/>
            <a:headEnd/>
            <a:tailEnd/>
          </a:ln>
        </p:spPr>
      </p:pic>
      <p:pic>
        <p:nvPicPr>
          <p:cNvPr id="168964" name="Picture 4" descr="C:\documenti\immagini\aste_19.JPG"/>
          <p:cNvPicPr>
            <a:picLocks noChangeAspect="1" noChangeArrowheads="1"/>
          </p:cNvPicPr>
          <p:nvPr/>
        </p:nvPicPr>
        <p:blipFill>
          <a:blip r:embed="rId6" r:link="rId7"/>
          <a:srcRect/>
          <a:stretch>
            <a:fillRect/>
          </a:stretch>
        </p:blipFill>
        <p:spPr bwMode="auto">
          <a:xfrm>
            <a:off x="2000232" y="4500570"/>
            <a:ext cx="5072063" cy="1619250"/>
          </a:xfrm>
          <a:prstGeom prst="rect">
            <a:avLst/>
          </a:prstGeom>
          <a:noFill/>
          <a:ln w="9525">
            <a:noFill/>
            <a:miter lim="800000"/>
            <a:headEnd/>
            <a:tailEnd/>
          </a:ln>
        </p:spPr>
      </p:pic>
      <p:sp>
        <p:nvSpPr>
          <p:cNvPr id="5" name="Rettangolo 4"/>
          <p:cNvSpPr/>
          <p:nvPr/>
        </p:nvSpPr>
        <p:spPr>
          <a:xfrm>
            <a:off x="4286248" y="192880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34</a:t>
            </a:r>
            <a:endParaRPr lang="it-IT" sz="1400" dirty="0">
              <a:solidFill>
                <a:schemeClr val="tx1"/>
              </a:solidFill>
              <a:latin typeface="Times New Roman" pitchFamily="18" charset="0"/>
              <a:cs typeface="Times New Roman" pitchFamily="18" charset="0"/>
            </a:endParaRPr>
          </a:p>
        </p:txBody>
      </p:sp>
      <p:sp>
        <p:nvSpPr>
          <p:cNvPr id="6" name="Rettangolo 5"/>
          <p:cNvSpPr/>
          <p:nvPr/>
        </p:nvSpPr>
        <p:spPr>
          <a:xfrm>
            <a:off x="4214810" y="4000504"/>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35</a:t>
            </a:r>
            <a:endParaRPr lang="it-IT" sz="1400" dirty="0">
              <a:solidFill>
                <a:schemeClr val="tx1"/>
              </a:solidFill>
              <a:latin typeface="Times New Roman" pitchFamily="18" charset="0"/>
              <a:cs typeface="Times New Roman" pitchFamily="18" charset="0"/>
            </a:endParaRPr>
          </a:p>
        </p:txBody>
      </p:sp>
      <p:sp>
        <p:nvSpPr>
          <p:cNvPr id="7" name="Rettangolo 6"/>
          <p:cNvSpPr/>
          <p:nvPr/>
        </p:nvSpPr>
        <p:spPr>
          <a:xfrm>
            <a:off x="4286248" y="6215082"/>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36</a:t>
            </a:r>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C:\documenti\immagini\aste_20.JPG"/>
          <p:cNvPicPr>
            <a:picLocks noChangeAspect="1" noChangeArrowheads="1"/>
          </p:cNvPicPr>
          <p:nvPr/>
        </p:nvPicPr>
        <p:blipFill>
          <a:blip r:embed="rId2" r:link="rId3"/>
          <a:srcRect/>
          <a:stretch>
            <a:fillRect/>
          </a:stretch>
        </p:blipFill>
        <p:spPr bwMode="auto">
          <a:xfrm>
            <a:off x="2071670" y="357166"/>
            <a:ext cx="5072063" cy="1619250"/>
          </a:xfrm>
          <a:prstGeom prst="rect">
            <a:avLst/>
          </a:prstGeom>
          <a:noFill/>
          <a:ln w="9525">
            <a:noFill/>
            <a:miter lim="800000"/>
            <a:headEnd/>
            <a:tailEnd/>
          </a:ln>
        </p:spPr>
      </p:pic>
      <p:pic>
        <p:nvPicPr>
          <p:cNvPr id="169987" name="Picture 3" descr="C:\documenti\immagini\aste_21.JPG"/>
          <p:cNvPicPr>
            <a:picLocks noChangeAspect="1" noChangeArrowheads="1"/>
          </p:cNvPicPr>
          <p:nvPr/>
        </p:nvPicPr>
        <p:blipFill>
          <a:blip r:embed="rId4" r:link="rId5"/>
          <a:srcRect/>
          <a:stretch>
            <a:fillRect/>
          </a:stretch>
        </p:blipFill>
        <p:spPr bwMode="auto">
          <a:xfrm>
            <a:off x="2071670" y="2571744"/>
            <a:ext cx="5076825" cy="3216275"/>
          </a:xfrm>
          <a:prstGeom prst="rect">
            <a:avLst/>
          </a:prstGeom>
          <a:noFill/>
          <a:ln w="9525">
            <a:noFill/>
            <a:miter lim="800000"/>
            <a:headEnd/>
            <a:tailEnd/>
          </a:ln>
        </p:spPr>
      </p:pic>
      <p:sp>
        <p:nvSpPr>
          <p:cNvPr id="4" name="Rettangolo 3"/>
          <p:cNvSpPr/>
          <p:nvPr/>
        </p:nvSpPr>
        <p:spPr>
          <a:xfrm>
            <a:off x="2714612" y="207167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37</a:t>
            </a:r>
            <a:endParaRPr lang="it-IT" sz="1400" dirty="0">
              <a:solidFill>
                <a:schemeClr val="tx1"/>
              </a:solidFill>
              <a:latin typeface="Times New Roman" pitchFamily="18" charset="0"/>
              <a:cs typeface="Times New Roman" pitchFamily="18" charset="0"/>
            </a:endParaRPr>
          </a:p>
        </p:txBody>
      </p:sp>
      <p:sp>
        <p:nvSpPr>
          <p:cNvPr id="5" name="Rettangolo 4"/>
          <p:cNvSpPr/>
          <p:nvPr/>
        </p:nvSpPr>
        <p:spPr>
          <a:xfrm>
            <a:off x="4214810" y="207167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38</a:t>
            </a:r>
            <a:endParaRPr lang="it-IT" sz="1400" dirty="0">
              <a:solidFill>
                <a:schemeClr val="tx1"/>
              </a:solidFill>
              <a:latin typeface="Times New Roman" pitchFamily="18" charset="0"/>
              <a:cs typeface="Times New Roman" pitchFamily="18" charset="0"/>
            </a:endParaRPr>
          </a:p>
        </p:txBody>
      </p:sp>
      <p:sp>
        <p:nvSpPr>
          <p:cNvPr id="6" name="Rettangolo 5"/>
          <p:cNvSpPr/>
          <p:nvPr/>
        </p:nvSpPr>
        <p:spPr>
          <a:xfrm>
            <a:off x="5929322" y="2071678"/>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39</a:t>
            </a:r>
            <a:endParaRPr lang="it-IT" sz="1400" dirty="0">
              <a:solidFill>
                <a:schemeClr val="tx1"/>
              </a:solidFill>
              <a:latin typeface="Times New Roman" pitchFamily="18" charset="0"/>
              <a:cs typeface="Times New Roman" pitchFamily="18" charset="0"/>
            </a:endParaRPr>
          </a:p>
        </p:txBody>
      </p:sp>
      <p:sp>
        <p:nvSpPr>
          <p:cNvPr id="7" name="Rettangolo 6"/>
          <p:cNvSpPr/>
          <p:nvPr/>
        </p:nvSpPr>
        <p:spPr>
          <a:xfrm>
            <a:off x="4429124" y="5929330"/>
            <a:ext cx="428628" cy="2857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tx1"/>
                </a:solidFill>
                <a:latin typeface="Times New Roman" pitchFamily="18" charset="0"/>
                <a:cs typeface="Times New Roman" pitchFamily="18" charset="0"/>
              </a:rPr>
              <a:t>40</a:t>
            </a:r>
            <a:endParaRPr lang="it-IT" sz="1400" dirty="0">
              <a:solidFill>
                <a:schemeClr val="tx1"/>
              </a:solidFill>
              <a:latin typeface="Times New Roman" pitchFamily="18" charset="0"/>
              <a:cs typeface="Times New Roman" pitchFamily="18" charset="0"/>
            </a:endParaRPr>
          </a:p>
        </p:txBody>
      </p:sp>
      <p:sp>
        <p:nvSpPr>
          <p:cNvPr id="8" name="Rettangolo 7"/>
          <p:cNvSpPr/>
          <p:nvPr/>
        </p:nvSpPr>
        <p:spPr>
          <a:xfrm>
            <a:off x="4500562" y="6429396"/>
            <a:ext cx="4500562" cy="276999"/>
          </a:xfrm>
          <a:prstGeom prst="rect">
            <a:avLst/>
          </a:prstGeom>
          <a:solidFill>
            <a:schemeClr val="bg1"/>
          </a:solidFill>
        </p:spPr>
        <p:txBody>
          <a:bodyPr wrap="square">
            <a:spAutoFit/>
          </a:bodyPr>
          <a:lstStyle/>
          <a:p>
            <a:r>
              <a:rPr lang="it-IT" sz="1200" dirty="0" smtClean="0">
                <a:latin typeface="Times New Roman" pitchFamily="18" charset="0"/>
                <a:cs typeface="Times New Roman" pitchFamily="18" charset="0"/>
              </a:rPr>
              <a:t>da </a:t>
            </a:r>
            <a:r>
              <a:rPr lang="it-IT" sz="1200" dirty="0" err="1" smtClean="0">
                <a:latin typeface="Times New Roman" pitchFamily="18" charset="0"/>
                <a:cs typeface="Times New Roman" pitchFamily="18" charset="0"/>
              </a:rPr>
              <a:t>Goscinny</a:t>
            </a:r>
            <a:r>
              <a:rPr lang="it-IT" sz="1200" dirty="0" smtClean="0">
                <a:latin typeface="Times New Roman" pitchFamily="18" charset="0"/>
                <a:cs typeface="Times New Roman" pitchFamily="18" charset="0"/>
              </a:rPr>
              <a:t> – </a:t>
            </a:r>
            <a:r>
              <a:rPr lang="it-IT" sz="1200" dirty="0" err="1" smtClean="0">
                <a:latin typeface="Times New Roman" pitchFamily="18" charset="0"/>
                <a:cs typeface="Times New Roman" pitchFamily="18" charset="0"/>
              </a:rPr>
              <a:t>Uderzo</a:t>
            </a:r>
            <a:r>
              <a:rPr lang="it-IT" sz="1200" dirty="0" smtClean="0">
                <a:latin typeface="Times New Roman" pitchFamily="18" charset="0"/>
                <a:cs typeface="Times New Roman" pitchFamily="18" charset="0"/>
              </a:rPr>
              <a:t> </a:t>
            </a:r>
            <a:r>
              <a:rPr lang="it-IT" sz="1200" i="1" dirty="0" smtClean="0">
                <a:latin typeface="Times New Roman" pitchFamily="18" charset="0"/>
                <a:cs typeface="Times New Roman" pitchFamily="18" charset="0"/>
              </a:rPr>
              <a:t>Asterix e la galera di Obelix </a:t>
            </a:r>
            <a:r>
              <a:rPr lang="it-IT" sz="1200" dirty="0" smtClean="0">
                <a:latin typeface="Times New Roman" pitchFamily="18" charset="0"/>
                <a:cs typeface="Times New Roman" pitchFamily="18" charset="0"/>
              </a:rPr>
              <a:t>Mondadori 1996</a:t>
            </a:r>
            <a:endParaRPr lang="it-IT" sz="1200" dirty="0">
              <a:latin typeface="Times New Roman" pitchFamily="18" charset="0"/>
              <a:cs typeface="Times New Roman"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00100" y="285728"/>
            <a:ext cx="7072362" cy="73866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ANALIZZIAMO I </a:t>
            </a:r>
            <a:r>
              <a:rPr lang="it-IT" sz="1400" dirty="0" err="1" smtClean="0">
                <a:latin typeface="Times New Roman" pitchFamily="18" charset="0"/>
                <a:cs typeface="Times New Roman" pitchFamily="18" charset="0"/>
              </a:rPr>
              <a:t>PERSONAGGI…</a:t>
            </a:r>
            <a:endParaRPr lang="it-IT" sz="1400" dirty="0" smtClean="0">
              <a:latin typeface="Times New Roman" pitchFamily="18" charset="0"/>
              <a:cs typeface="Times New Roman" pitchFamily="18" charset="0"/>
            </a:endParaRPr>
          </a:p>
          <a:p>
            <a:r>
              <a:rPr lang="it-IT" sz="1400" dirty="0" smtClean="0">
                <a:latin typeface="Times New Roman" pitchFamily="18" charset="0"/>
                <a:cs typeface="Times New Roman" pitchFamily="18" charset="0"/>
              </a:rPr>
              <a:t>Ti forniamo le caratteristiche di </a:t>
            </a:r>
            <a:r>
              <a:rPr lang="it-IT" sz="1400" b="1" dirty="0" smtClean="0">
                <a:latin typeface="Times New Roman" pitchFamily="18" charset="0"/>
                <a:cs typeface="Times New Roman" pitchFamily="18" charset="0"/>
              </a:rPr>
              <a:t>Asterix</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Obelix</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Romani </a:t>
            </a:r>
            <a:r>
              <a:rPr lang="it-IT" sz="1400" dirty="0" smtClean="0">
                <a:latin typeface="Times New Roman" pitchFamily="18" charset="0"/>
                <a:cs typeface="Times New Roman" pitchFamily="18" charset="0"/>
              </a:rPr>
              <a:t>e </a:t>
            </a:r>
            <a:r>
              <a:rPr lang="it-IT" sz="1400" b="1" dirty="0" smtClean="0">
                <a:latin typeface="Times New Roman" pitchFamily="18" charset="0"/>
                <a:cs typeface="Times New Roman" pitchFamily="18" charset="0"/>
              </a:rPr>
              <a:t>Galli</a:t>
            </a:r>
            <a:r>
              <a:rPr lang="it-IT" sz="1400" dirty="0" smtClean="0">
                <a:latin typeface="Times New Roman" pitchFamily="18" charset="0"/>
                <a:cs typeface="Times New Roman" pitchFamily="18" charset="0"/>
              </a:rPr>
              <a:t>; indica la vignetta o la serie di vignette da cui emerge ciascuna caratteristica (considera sia i dialoghi che le immagini).</a:t>
            </a:r>
            <a:endParaRPr lang="it-IT" sz="1400" dirty="0">
              <a:latin typeface="Times New Roman" pitchFamily="18" charset="0"/>
              <a:cs typeface="Times New Roman" pitchFamily="18" charset="0"/>
            </a:endParaRPr>
          </a:p>
        </p:txBody>
      </p:sp>
      <p:sp>
        <p:nvSpPr>
          <p:cNvPr id="171010" name="Rectangle 2"/>
          <p:cNvSpPr>
            <a:spLocks noChangeArrowheads="1"/>
          </p:cNvSpPr>
          <p:nvPr/>
        </p:nvSpPr>
        <p:spPr bwMode="auto">
          <a:xfrm>
            <a:off x="1928794" y="1214422"/>
            <a:ext cx="1071570" cy="307777"/>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ASTERIX</a:t>
            </a:r>
            <a:endParaRPr kumimoji="0" lang="it-IT" sz="1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ella 6"/>
          <p:cNvGraphicFramePr>
            <a:graphicFrameLocks noGrp="1"/>
          </p:cNvGraphicFramePr>
          <p:nvPr/>
        </p:nvGraphicFramePr>
        <p:xfrm>
          <a:off x="4714876" y="1571612"/>
          <a:ext cx="4140000" cy="1323924"/>
        </p:xfrm>
        <a:graphic>
          <a:graphicData uri="http://schemas.openxmlformats.org/drawingml/2006/table">
            <a:tbl>
              <a:tblPr/>
              <a:tblGrid>
                <a:gridCol w="2117534"/>
                <a:gridCol w="2022466"/>
              </a:tblGrid>
              <a:tr h="185436">
                <a:tc>
                  <a:txBody>
                    <a:bodyPr/>
                    <a:lstStyle/>
                    <a:p>
                      <a:pPr algn="ctr">
                        <a:spcAft>
                          <a:spcPts val="0"/>
                        </a:spcAft>
                      </a:pPr>
                      <a:r>
                        <a:rPr lang="it-IT" sz="1400" b="1" dirty="0">
                          <a:latin typeface="Times New Roman"/>
                          <a:ea typeface="Times New Roman"/>
                          <a:cs typeface="Times New Roman"/>
                        </a:rPr>
                        <a:t>CARATTERISTICHE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1400" b="1" dirty="0">
                          <a:latin typeface="Times New Roman"/>
                          <a:ea typeface="Times New Roman"/>
                          <a:cs typeface="Times New Roman"/>
                        </a:rPr>
                        <a:t>VIGNETTE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PERMALOSO</a:t>
                      </a: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INFANTILE</a:t>
                      </a: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IRASCIBILE</a:t>
                      </a: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ttangolo 7"/>
          <p:cNvSpPr/>
          <p:nvPr/>
        </p:nvSpPr>
        <p:spPr>
          <a:xfrm>
            <a:off x="6357950" y="1214422"/>
            <a:ext cx="885179" cy="307777"/>
          </a:xfrm>
          <a:prstGeom prst="rect">
            <a:avLst/>
          </a:prstGeom>
          <a:solidFill>
            <a:schemeClr val="bg1"/>
          </a:solidFill>
          <a:ln>
            <a:solidFill>
              <a:schemeClr val="tx1"/>
            </a:solidFill>
          </a:ln>
        </p:spPr>
        <p:txBody>
          <a:bodyPr wrap="none">
            <a:spAutoFit/>
          </a:bodyPr>
          <a:lstStyle/>
          <a:p>
            <a:r>
              <a:rPr lang="it-IT" sz="1400" b="1" dirty="0" smtClean="0">
                <a:latin typeface="Times New Roman" pitchFamily="18" charset="0"/>
                <a:cs typeface="Times New Roman" pitchFamily="18" charset="0"/>
              </a:rPr>
              <a:t>OBELIX</a:t>
            </a:r>
            <a:endParaRPr lang="it-IT" sz="1400" b="1" dirty="0">
              <a:latin typeface="Times New Roman" pitchFamily="18" charset="0"/>
              <a:cs typeface="Times New Roman" pitchFamily="18" charset="0"/>
            </a:endParaRPr>
          </a:p>
        </p:txBody>
      </p:sp>
      <p:sp>
        <p:nvSpPr>
          <p:cNvPr id="171011" name="Rectangle 3"/>
          <p:cNvSpPr>
            <a:spLocks noChangeArrowheads="1"/>
          </p:cNvSpPr>
          <p:nvPr/>
        </p:nvSpPr>
        <p:spPr bwMode="auto">
          <a:xfrm>
            <a:off x="1571604" y="3143248"/>
            <a:ext cx="1785950" cy="307777"/>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GIULIO CESARE</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8961" name="Rectangle 1"/>
          <p:cNvSpPr>
            <a:spLocks noChangeArrowheads="1"/>
          </p:cNvSpPr>
          <p:nvPr/>
        </p:nvSpPr>
        <p:spPr bwMode="auto">
          <a:xfrm>
            <a:off x="5429256" y="3143248"/>
            <a:ext cx="3071834" cy="261610"/>
          </a:xfrm>
          <a:prstGeom prst="rect">
            <a:avLst/>
          </a:prstGeom>
          <a:solidFill>
            <a:schemeClr val="bg1"/>
          </a:solidFill>
          <a:ln w="9525">
            <a:solidFill>
              <a:schemeClr val="tx1"/>
            </a:solid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Times New Roman" pitchFamily="18" charset="0"/>
                <a:cs typeface="Times New Roman" pitchFamily="18" charset="0"/>
              </a:rPr>
              <a:t>AMMIRAGLIO</a:t>
            </a: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it-IT" sz="1400" b="1" i="0" u="none" strike="noStrike" cap="none" normalizeH="0" baseline="0" dirty="0" smtClean="0">
                <a:ln>
                  <a:noFill/>
                </a:ln>
                <a:solidFill>
                  <a:schemeClr val="tx1"/>
                </a:solidFill>
                <a:effectLst/>
                <a:latin typeface="Times New Roman" pitchFamily="18" charset="0"/>
                <a:cs typeface="Times New Roman" pitchFamily="18" charset="0"/>
              </a:rPr>
              <a:t>TACITACCORDUS</a:t>
            </a:r>
            <a:endParaRPr lang="it-IT" sz="1400" dirty="0" smtClean="0">
              <a:latin typeface="Arial" pitchFamily="34" charset="0"/>
              <a:cs typeface="Arial" pitchFamily="34" charset="0"/>
            </a:endParaRPr>
          </a:p>
        </p:txBody>
      </p:sp>
      <p:sp>
        <p:nvSpPr>
          <p:cNvPr id="168962" name="Rectangle 2"/>
          <p:cNvSpPr>
            <a:spLocks noChangeArrowheads="1"/>
          </p:cNvSpPr>
          <p:nvPr/>
        </p:nvSpPr>
        <p:spPr bwMode="auto">
          <a:xfrm>
            <a:off x="1500166" y="4643446"/>
            <a:ext cx="2143140" cy="307777"/>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SOLDATI ROMANI</a:t>
            </a:r>
            <a:endParaRPr kumimoji="0" lang="it-IT"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8963" name="Rectangle 3"/>
          <p:cNvSpPr>
            <a:spLocks noChangeArrowheads="1"/>
          </p:cNvSpPr>
          <p:nvPr/>
        </p:nvSpPr>
        <p:spPr bwMode="auto">
          <a:xfrm>
            <a:off x="6500826" y="4857760"/>
            <a:ext cx="785818" cy="261610"/>
          </a:xfrm>
          <a:prstGeom prst="rect">
            <a:avLst/>
          </a:prstGeom>
          <a:solidFill>
            <a:schemeClr val="bg1"/>
          </a:solidFill>
          <a:ln w="9525">
            <a:solidFill>
              <a:schemeClr val="tx1"/>
            </a:solid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latin typeface="Times New Roman" pitchFamily="18" charset="0"/>
                <a:cs typeface="Times New Roman" pitchFamily="18" charset="0"/>
              </a:rPr>
              <a:t>GALLI</a:t>
            </a:r>
          </a:p>
        </p:txBody>
      </p:sp>
      <p:graphicFrame>
        <p:nvGraphicFramePr>
          <p:cNvPr id="15" name="Tabella 14"/>
          <p:cNvGraphicFramePr>
            <a:graphicFrameLocks noGrp="1"/>
          </p:cNvGraphicFramePr>
          <p:nvPr/>
        </p:nvGraphicFramePr>
        <p:xfrm>
          <a:off x="428596" y="1571612"/>
          <a:ext cx="4140000" cy="1323924"/>
        </p:xfrm>
        <a:graphic>
          <a:graphicData uri="http://schemas.openxmlformats.org/drawingml/2006/table">
            <a:tbl>
              <a:tblPr/>
              <a:tblGrid>
                <a:gridCol w="2117534"/>
                <a:gridCol w="2022466"/>
              </a:tblGrid>
              <a:tr h="185436">
                <a:tc>
                  <a:txBody>
                    <a:bodyPr/>
                    <a:lstStyle/>
                    <a:p>
                      <a:pPr algn="ctr">
                        <a:spcAft>
                          <a:spcPts val="0"/>
                        </a:spcAft>
                      </a:pPr>
                      <a:r>
                        <a:rPr lang="it-IT" sz="1400" b="1" dirty="0">
                          <a:latin typeface="Times New Roman"/>
                          <a:ea typeface="Times New Roman"/>
                          <a:cs typeface="Times New Roman"/>
                        </a:rPr>
                        <a:t>CARATTERISTICHE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1400" b="1" dirty="0">
                          <a:latin typeface="Times New Roman"/>
                          <a:ea typeface="Times New Roman"/>
                          <a:cs typeface="Times New Roman"/>
                        </a:rPr>
                        <a:t>VIGNETTE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dirty="0" smtClean="0">
                          <a:latin typeface="Times New Roman"/>
                          <a:ea typeface="Times New Roman"/>
                          <a:cs typeface="Times New Roman"/>
                        </a:rPr>
                        <a:t>IRONICO</a:t>
                      </a:r>
                    </a:p>
                  </a:txBody>
                  <a:tcPr marL="50905" marR="509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dirty="0" smtClean="0">
                          <a:latin typeface="Times New Roman"/>
                          <a:ea typeface="Times New Roman"/>
                          <a:cs typeface="Times New Roman"/>
                        </a:rPr>
                        <a:t>IRASCIBILE</a:t>
                      </a:r>
                    </a:p>
                  </a:txBody>
                  <a:tcPr marL="50905" marR="509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dirty="0" smtClean="0">
                          <a:latin typeface="Times New Roman"/>
                          <a:ea typeface="Times New Roman"/>
                          <a:cs typeface="Times New Roman"/>
                        </a:rPr>
                        <a:t>SAGGIO</a:t>
                      </a:r>
                    </a:p>
                  </a:txBody>
                  <a:tcPr marL="50905" marR="509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6" name="Tabella 15"/>
          <p:cNvGraphicFramePr>
            <a:graphicFrameLocks noGrp="1"/>
          </p:cNvGraphicFramePr>
          <p:nvPr/>
        </p:nvGraphicFramePr>
        <p:xfrm>
          <a:off x="4786314" y="3429000"/>
          <a:ext cx="4140000" cy="1323924"/>
        </p:xfrm>
        <a:graphic>
          <a:graphicData uri="http://schemas.openxmlformats.org/drawingml/2006/table">
            <a:tbl>
              <a:tblPr/>
              <a:tblGrid>
                <a:gridCol w="2117534"/>
                <a:gridCol w="2022466"/>
              </a:tblGrid>
              <a:tr h="185436">
                <a:tc>
                  <a:txBody>
                    <a:bodyPr/>
                    <a:lstStyle/>
                    <a:p>
                      <a:pPr algn="ctr">
                        <a:spcAft>
                          <a:spcPts val="0"/>
                        </a:spcAft>
                      </a:pPr>
                      <a:r>
                        <a:rPr lang="it-IT" sz="1400" b="1" dirty="0">
                          <a:latin typeface="Times New Roman"/>
                          <a:ea typeface="Times New Roman"/>
                          <a:cs typeface="Times New Roman"/>
                        </a:rPr>
                        <a:t>CARATTERISTICHE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1400" b="1" dirty="0">
                          <a:latin typeface="Times New Roman"/>
                          <a:ea typeface="Times New Roman"/>
                          <a:cs typeface="Times New Roman"/>
                        </a:rPr>
                        <a:t>VIGNETTE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SERVILE</a:t>
                      </a:r>
                    </a:p>
                  </a:txBody>
                  <a:tcPr marL="48177" marR="481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ARROGANTE</a:t>
                      </a:r>
                    </a:p>
                  </a:txBody>
                  <a:tcPr marL="48177" marR="481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ADULATORE</a:t>
                      </a:r>
                    </a:p>
                  </a:txBody>
                  <a:tcPr marL="48177" marR="481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7" name="Tabella 16"/>
          <p:cNvGraphicFramePr>
            <a:graphicFrameLocks noGrp="1"/>
          </p:cNvGraphicFramePr>
          <p:nvPr/>
        </p:nvGraphicFramePr>
        <p:xfrm>
          <a:off x="428596" y="3500438"/>
          <a:ext cx="4140000" cy="953736"/>
        </p:xfrm>
        <a:graphic>
          <a:graphicData uri="http://schemas.openxmlformats.org/drawingml/2006/table">
            <a:tbl>
              <a:tblPr/>
              <a:tblGrid>
                <a:gridCol w="2117534"/>
                <a:gridCol w="2022466"/>
              </a:tblGrid>
              <a:tr h="185436">
                <a:tc>
                  <a:txBody>
                    <a:bodyPr/>
                    <a:lstStyle/>
                    <a:p>
                      <a:pPr algn="ctr">
                        <a:spcAft>
                          <a:spcPts val="0"/>
                        </a:spcAft>
                      </a:pPr>
                      <a:r>
                        <a:rPr lang="it-IT" sz="1400" b="1" dirty="0">
                          <a:latin typeface="Times New Roman"/>
                          <a:ea typeface="Times New Roman"/>
                          <a:cs typeface="Times New Roman"/>
                        </a:rPr>
                        <a:t>CARATTERISTICHE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1400" b="1" dirty="0">
                          <a:latin typeface="Times New Roman"/>
                          <a:ea typeface="Times New Roman"/>
                          <a:cs typeface="Times New Roman"/>
                        </a:rPr>
                        <a:t>VIGNETTE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IRASCIBILE</a:t>
                      </a:r>
                    </a:p>
                  </a:txBody>
                  <a:tcPr marL="49991" marR="4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PERMALOSO</a:t>
                      </a:r>
                    </a:p>
                  </a:txBody>
                  <a:tcPr marL="49991" marR="499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8" name="Tabella 17"/>
          <p:cNvGraphicFramePr>
            <a:graphicFrameLocks noGrp="1"/>
          </p:cNvGraphicFramePr>
          <p:nvPr/>
        </p:nvGraphicFramePr>
        <p:xfrm>
          <a:off x="500034" y="5000636"/>
          <a:ext cx="4140000" cy="953736"/>
        </p:xfrm>
        <a:graphic>
          <a:graphicData uri="http://schemas.openxmlformats.org/drawingml/2006/table">
            <a:tbl>
              <a:tblPr/>
              <a:tblGrid>
                <a:gridCol w="2117534"/>
                <a:gridCol w="2022466"/>
              </a:tblGrid>
              <a:tr h="185436">
                <a:tc>
                  <a:txBody>
                    <a:bodyPr/>
                    <a:lstStyle/>
                    <a:p>
                      <a:pPr algn="ctr">
                        <a:spcAft>
                          <a:spcPts val="0"/>
                        </a:spcAft>
                      </a:pPr>
                      <a:r>
                        <a:rPr lang="it-IT" sz="1400" b="1" dirty="0">
                          <a:latin typeface="Times New Roman"/>
                          <a:ea typeface="Times New Roman"/>
                          <a:cs typeface="Times New Roman"/>
                        </a:rPr>
                        <a:t>CARATTERISTICHE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1400" b="1" dirty="0">
                          <a:latin typeface="Times New Roman"/>
                          <a:ea typeface="Times New Roman"/>
                          <a:cs typeface="Times New Roman"/>
                        </a:rPr>
                        <a:t>VIGNETTE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FIFONI</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RAMMOLLITI</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9" name="Tabella 18"/>
          <p:cNvGraphicFramePr>
            <a:graphicFrameLocks noGrp="1"/>
          </p:cNvGraphicFramePr>
          <p:nvPr/>
        </p:nvGraphicFramePr>
        <p:xfrm>
          <a:off x="4857752" y="5143512"/>
          <a:ext cx="4140000" cy="953736"/>
        </p:xfrm>
        <a:graphic>
          <a:graphicData uri="http://schemas.openxmlformats.org/drawingml/2006/table">
            <a:tbl>
              <a:tblPr/>
              <a:tblGrid>
                <a:gridCol w="2117534"/>
                <a:gridCol w="2022466"/>
              </a:tblGrid>
              <a:tr h="185436">
                <a:tc>
                  <a:txBody>
                    <a:bodyPr/>
                    <a:lstStyle/>
                    <a:p>
                      <a:pPr algn="ctr">
                        <a:spcAft>
                          <a:spcPts val="0"/>
                        </a:spcAft>
                      </a:pPr>
                      <a:r>
                        <a:rPr lang="it-IT" sz="1400" b="1" dirty="0">
                          <a:latin typeface="Times New Roman"/>
                          <a:ea typeface="Times New Roman"/>
                          <a:cs typeface="Times New Roman"/>
                        </a:rPr>
                        <a:t>CARATTERISTICHE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1400" b="1" dirty="0">
                          <a:latin typeface="Times New Roman"/>
                          <a:ea typeface="Times New Roman"/>
                          <a:cs typeface="Times New Roman"/>
                        </a:rPr>
                        <a:t>VIGNETTE</a:t>
                      </a: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BUONTEMPONI</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188">
                <a:tc>
                  <a:txBody>
                    <a:bodyPr/>
                    <a:lstStyle/>
                    <a:p>
                      <a:pPr algn="ctr">
                        <a:spcAft>
                          <a:spcPts val="0"/>
                        </a:spcAft>
                      </a:pPr>
                      <a:r>
                        <a:rPr lang="it-IT" sz="1400" b="0" dirty="0" smtClean="0">
                          <a:latin typeface="Times New Roman"/>
                          <a:ea typeface="Times New Roman"/>
                          <a:cs typeface="Times New Roman"/>
                        </a:rPr>
                        <a:t>CORAGGIOSI</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a:ea typeface="Times New Roman"/>
                        <a:cs typeface="Times New Roman"/>
                      </a:endParaRPr>
                    </a:p>
                  </a:txBody>
                  <a:tcPr marL="41049" marR="41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21" name="Rectangle 2"/>
          <p:cNvSpPr>
            <a:spLocks noChangeArrowheads="1"/>
          </p:cNvSpPr>
          <p:nvPr/>
        </p:nvSpPr>
        <p:spPr bwMode="auto">
          <a:xfrm>
            <a:off x="2143108" y="6215082"/>
            <a:ext cx="500066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dirty="0" smtClean="0">
                <a:latin typeface="Times New Roman" pitchFamily="18" charset="0"/>
                <a:cs typeface="Times New Roman" pitchFamily="18" charset="0"/>
              </a:rPr>
              <a:t>ANALIZZIAMO LE  CARATTERISTICHE DEL </a:t>
            </a:r>
            <a:r>
              <a:rPr lang="it-IT" sz="1400" dirty="0" err="1" smtClean="0">
                <a:latin typeface="Times New Roman" pitchFamily="18" charset="0"/>
                <a:cs typeface="Times New Roman" pitchFamily="18" charset="0"/>
              </a:rPr>
              <a:t>FUMETTO…</a:t>
            </a:r>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Compila la scheda finale di riepilogo</a:t>
            </a:r>
            <a:endParaRPr lang="it-IT" sz="1400" dirty="0">
              <a:latin typeface="Times New Roman" pitchFamily="18" charset="0"/>
              <a:cs typeface="Times New Roman"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1928802"/>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I supereroi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928662" y="3286124"/>
            <a:ext cx="7358114" cy="156966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Dotati </a:t>
            </a:r>
            <a:r>
              <a:rPr lang="it-IT" sz="1600" dirty="0" smtClean="0">
                <a:latin typeface="Times New Roman" pitchFamily="18" charset="0"/>
                <a:cs typeface="Times New Roman" pitchFamily="18" charset="0"/>
              </a:rPr>
              <a:t>di poteri sovrumani che nascondono dietro una doppia identità, i supereroi dei fumetti lottano con successo contro il male. Nonostante i loro superpoteri, hanno problemi simili a quelli degli uomini comuni e spesso sono colti da momenti di sconforto.</a:t>
            </a:r>
          </a:p>
          <a:p>
            <a:pPr algn="just"/>
            <a:r>
              <a:rPr lang="it-IT" sz="1600" dirty="0" smtClean="0">
                <a:latin typeface="Times New Roman" pitchFamily="18" charset="0"/>
                <a:cs typeface="Times New Roman" pitchFamily="18" charset="0"/>
              </a:rPr>
              <a:t>Capostipite dei supereroi è </a:t>
            </a:r>
            <a:r>
              <a:rPr lang="it-IT" sz="1600" dirty="0" err="1" smtClean="0">
                <a:latin typeface="Times New Roman" pitchFamily="18" charset="0"/>
                <a:cs typeface="Times New Roman" pitchFamily="18" charset="0"/>
              </a:rPr>
              <a:t>Supernan</a:t>
            </a:r>
            <a:r>
              <a:rPr lang="it-IT" sz="1600" dirty="0" smtClean="0">
                <a:latin typeface="Times New Roman" pitchFamily="18" charset="0"/>
                <a:cs typeface="Times New Roman" pitchFamily="18" charset="0"/>
              </a:rPr>
              <a:t>, nato nel 1938 negli Stati Uniti, a lui ne sono seguiti numerosi altri: Batman, </a:t>
            </a:r>
            <a:r>
              <a:rPr lang="it-IT" sz="1600" dirty="0" err="1" smtClean="0">
                <a:latin typeface="Times New Roman" pitchFamily="18" charset="0"/>
                <a:cs typeface="Times New Roman" pitchFamily="18" charset="0"/>
              </a:rPr>
              <a:t>Wonder</a:t>
            </a:r>
            <a:r>
              <a:rPr lang="it-IT" sz="1600" dirty="0" smtClean="0">
                <a:latin typeface="Times New Roman" pitchFamily="18" charset="0"/>
                <a:cs typeface="Times New Roman" pitchFamily="18" charset="0"/>
              </a:rPr>
              <a:t> Woman, Flash, l’Uomo Ragno </a:t>
            </a:r>
            <a:r>
              <a:rPr lang="it-IT" sz="1600" dirty="0" err="1" smtClean="0">
                <a:latin typeface="Times New Roman" pitchFamily="18" charset="0"/>
                <a:cs typeface="Times New Roman" pitchFamily="18" charset="0"/>
              </a:rPr>
              <a:t>ecc</a:t>
            </a:r>
            <a:r>
              <a:rPr lang="it-IT" sz="1600" dirty="0" err="1" smtClean="0">
                <a:latin typeface="Times New Roman" pitchFamily="18" charset="0"/>
                <a:cs typeface="Times New Roman" pitchFamily="18" charset="0"/>
              </a:rPr>
              <a:t>…</a:t>
            </a:r>
            <a:endParaRPr lang="it-IT" sz="1600" dirty="0" smtClean="0">
              <a:latin typeface="Times New Roman" pitchFamily="18" charset="0"/>
              <a:cs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i\immagini\sup_1.JPG"/>
          <p:cNvPicPr>
            <a:picLocks noChangeAspect="1" noChangeArrowheads="1"/>
          </p:cNvPicPr>
          <p:nvPr/>
        </p:nvPicPr>
        <p:blipFill>
          <a:blip r:embed="rId2" r:link="rId3" cstate="print"/>
          <a:srcRect/>
          <a:stretch>
            <a:fillRect/>
          </a:stretch>
        </p:blipFill>
        <p:spPr bwMode="auto">
          <a:xfrm>
            <a:off x="3714744" y="214290"/>
            <a:ext cx="1462087" cy="600075"/>
          </a:xfrm>
          <a:prstGeom prst="rect">
            <a:avLst/>
          </a:prstGeom>
          <a:noFill/>
          <a:ln w="9525">
            <a:solidFill>
              <a:schemeClr val="tx1"/>
            </a:solidFill>
            <a:miter lim="800000"/>
            <a:headEnd/>
            <a:tailEnd/>
          </a:ln>
        </p:spPr>
      </p:pic>
      <p:sp>
        <p:nvSpPr>
          <p:cNvPr id="4" name="Rectangle 2"/>
          <p:cNvSpPr>
            <a:spLocks noChangeArrowheads="1"/>
          </p:cNvSpPr>
          <p:nvPr/>
        </p:nvSpPr>
        <p:spPr bwMode="auto">
          <a:xfrm>
            <a:off x="1000100" y="928670"/>
            <a:ext cx="7358114" cy="584775"/>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600" dirty="0" smtClean="0">
                <a:latin typeface="Times New Roman" pitchFamily="18" charset="0"/>
                <a:cs typeface="Times New Roman" pitchFamily="18" charset="0"/>
              </a:rPr>
              <a:t>Unico </a:t>
            </a:r>
            <a:r>
              <a:rPr lang="it-IT" sz="1600" dirty="0" smtClean="0">
                <a:latin typeface="Times New Roman" pitchFamily="18" charset="0"/>
                <a:cs typeface="Times New Roman" pitchFamily="18" charset="0"/>
              </a:rPr>
              <a:t>superstite del pianeta Krypton. Superman vive nella città americana di </a:t>
            </a:r>
            <a:r>
              <a:rPr lang="it-IT" sz="1600" dirty="0" err="1" smtClean="0">
                <a:latin typeface="Times New Roman" pitchFamily="18" charset="0"/>
                <a:cs typeface="Times New Roman" pitchFamily="18" charset="0"/>
              </a:rPr>
              <a:t>Metroplis</a:t>
            </a:r>
            <a:r>
              <a:rPr lang="it-IT" sz="1600" dirty="0" smtClean="0">
                <a:latin typeface="Times New Roman" pitchFamily="18" charset="0"/>
                <a:cs typeface="Times New Roman" pitchFamily="18" charset="0"/>
              </a:rPr>
              <a:t>, dove è continuamente impegnato nella lotta contro le forze del male. </a:t>
            </a:r>
            <a:r>
              <a:rPr lang="it-IT" sz="1600" dirty="0" smtClean="0">
                <a:latin typeface="Times New Roman" pitchFamily="18" charset="0"/>
                <a:cs typeface="Times New Roman" pitchFamily="18" charset="0"/>
              </a:rPr>
              <a:t> </a:t>
            </a:r>
            <a:endParaRPr lang="it-IT" sz="1600" dirty="0">
              <a:latin typeface="Times New Roman" pitchFamily="18" charset="0"/>
              <a:cs typeface="Times New Roman" pitchFamily="18" charset="0"/>
            </a:endParaRPr>
          </a:p>
        </p:txBody>
      </p:sp>
      <p:grpSp>
        <p:nvGrpSpPr>
          <p:cNvPr id="175106" name="Group 2"/>
          <p:cNvGrpSpPr>
            <a:grpSpLocks/>
          </p:cNvGrpSpPr>
          <p:nvPr/>
        </p:nvGrpSpPr>
        <p:grpSpPr bwMode="auto">
          <a:xfrm>
            <a:off x="142844" y="1928802"/>
            <a:ext cx="2851150" cy="4732337"/>
            <a:chOff x="1161" y="7204"/>
            <a:chExt cx="4490" cy="7452"/>
          </a:xfrm>
        </p:grpSpPr>
        <p:pic>
          <p:nvPicPr>
            <p:cNvPr id="175107" name="Picture 3" descr="C:\documenti\immagini\sup_2.JPG"/>
            <p:cNvPicPr>
              <a:picLocks noChangeAspect="1" noChangeArrowheads="1"/>
            </p:cNvPicPr>
            <p:nvPr/>
          </p:nvPicPr>
          <p:blipFill>
            <a:blip r:embed="rId4" r:link="rId5"/>
            <a:srcRect/>
            <a:stretch>
              <a:fillRect/>
            </a:stretch>
          </p:blipFill>
          <p:spPr bwMode="auto">
            <a:xfrm>
              <a:off x="1161" y="7204"/>
              <a:ext cx="4490" cy="7002"/>
            </a:xfrm>
            <a:prstGeom prst="rect">
              <a:avLst/>
            </a:prstGeom>
            <a:noFill/>
            <a:ln w="9525">
              <a:noFill/>
              <a:miter lim="800000"/>
              <a:headEnd/>
              <a:tailEnd/>
            </a:ln>
          </p:spPr>
        </p:pic>
        <p:sp>
          <p:nvSpPr>
            <p:cNvPr id="175108" name="Text Box 4"/>
            <p:cNvSpPr txBox="1">
              <a:spLocks noChangeArrowheads="1"/>
            </p:cNvSpPr>
            <p:nvPr/>
          </p:nvSpPr>
          <p:spPr bwMode="auto">
            <a:xfrm>
              <a:off x="1161" y="14224"/>
              <a:ext cx="1008" cy="432"/>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1</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75109" name="Group 5"/>
          <p:cNvGrpSpPr>
            <a:grpSpLocks/>
          </p:cNvGrpSpPr>
          <p:nvPr/>
        </p:nvGrpSpPr>
        <p:grpSpPr bwMode="auto">
          <a:xfrm>
            <a:off x="3071802" y="1928802"/>
            <a:ext cx="2921000" cy="4822825"/>
            <a:chOff x="6201" y="6844"/>
            <a:chExt cx="4598" cy="7596"/>
          </a:xfrm>
        </p:grpSpPr>
        <p:pic>
          <p:nvPicPr>
            <p:cNvPr id="175110" name="Picture 6" descr="C:\documenti\immagini\sup_3.JPG"/>
            <p:cNvPicPr>
              <a:picLocks noChangeAspect="1" noChangeArrowheads="1"/>
            </p:cNvPicPr>
            <p:nvPr/>
          </p:nvPicPr>
          <p:blipFill>
            <a:blip r:embed="rId6" r:link="rId7"/>
            <a:srcRect/>
            <a:stretch>
              <a:fillRect/>
            </a:stretch>
          </p:blipFill>
          <p:spPr bwMode="auto">
            <a:xfrm>
              <a:off x="6201" y="6844"/>
              <a:ext cx="4598" cy="7197"/>
            </a:xfrm>
            <a:prstGeom prst="rect">
              <a:avLst/>
            </a:prstGeom>
            <a:noFill/>
            <a:ln w="9525">
              <a:noFill/>
              <a:miter lim="800000"/>
              <a:headEnd/>
              <a:tailEnd/>
            </a:ln>
          </p:spPr>
        </p:pic>
        <p:sp>
          <p:nvSpPr>
            <p:cNvPr id="175111" name="Text Box 7"/>
            <p:cNvSpPr txBox="1">
              <a:spLocks noChangeArrowheads="1"/>
            </p:cNvSpPr>
            <p:nvPr/>
          </p:nvSpPr>
          <p:spPr bwMode="auto">
            <a:xfrm>
              <a:off x="6381" y="13864"/>
              <a:ext cx="1008" cy="576"/>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2</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75112" name="Group 8"/>
          <p:cNvGrpSpPr>
            <a:grpSpLocks/>
          </p:cNvGrpSpPr>
          <p:nvPr/>
        </p:nvGrpSpPr>
        <p:grpSpPr bwMode="auto">
          <a:xfrm>
            <a:off x="6215074" y="1928802"/>
            <a:ext cx="2841625" cy="4845050"/>
            <a:chOff x="1161" y="1264"/>
            <a:chExt cx="4473" cy="7632"/>
          </a:xfrm>
        </p:grpSpPr>
        <p:pic>
          <p:nvPicPr>
            <p:cNvPr id="175113" name="Picture 9" descr="C:\documenti\immagini\sup_4.JPG"/>
            <p:cNvPicPr>
              <a:picLocks noChangeAspect="1" noChangeArrowheads="1"/>
            </p:cNvPicPr>
            <p:nvPr/>
          </p:nvPicPr>
          <p:blipFill>
            <a:blip r:embed="rId8" r:link="rId9"/>
            <a:srcRect/>
            <a:stretch>
              <a:fillRect/>
            </a:stretch>
          </p:blipFill>
          <p:spPr bwMode="auto">
            <a:xfrm>
              <a:off x="1161" y="1264"/>
              <a:ext cx="4473" cy="7209"/>
            </a:xfrm>
            <a:prstGeom prst="rect">
              <a:avLst/>
            </a:prstGeom>
            <a:noFill/>
            <a:ln w="9525">
              <a:noFill/>
              <a:miter lim="800000"/>
              <a:headEnd/>
              <a:tailEnd/>
            </a:ln>
          </p:spPr>
        </p:pic>
        <p:sp>
          <p:nvSpPr>
            <p:cNvPr id="175114" name="Text Box 10"/>
            <p:cNvSpPr txBox="1">
              <a:spLocks noChangeArrowheads="1"/>
            </p:cNvSpPr>
            <p:nvPr/>
          </p:nvSpPr>
          <p:spPr bwMode="auto">
            <a:xfrm>
              <a:off x="1161" y="8464"/>
              <a:ext cx="1152" cy="432"/>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3</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3" name="Group 3"/>
          <p:cNvGrpSpPr>
            <a:grpSpLocks/>
          </p:cNvGrpSpPr>
          <p:nvPr/>
        </p:nvGrpSpPr>
        <p:grpSpPr bwMode="auto">
          <a:xfrm>
            <a:off x="285720" y="785794"/>
            <a:ext cx="2851150" cy="4845050"/>
            <a:chOff x="6201" y="1264"/>
            <a:chExt cx="4490" cy="7632"/>
          </a:xfrm>
        </p:grpSpPr>
        <p:pic>
          <p:nvPicPr>
            <p:cNvPr id="174084" name="Picture 4" descr="C:\documenti\immagini\sup_5.JPG"/>
            <p:cNvPicPr>
              <a:picLocks noChangeAspect="1" noChangeArrowheads="1"/>
            </p:cNvPicPr>
            <p:nvPr/>
          </p:nvPicPr>
          <p:blipFill>
            <a:blip r:embed="rId2" r:link="rId3"/>
            <a:srcRect/>
            <a:stretch>
              <a:fillRect/>
            </a:stretch>
          </p:blipFill>
          <p:spPr bwMode="auto">
            <a:xfrm>
              <a:off x="6201" y="1264"/>
              <a:ext cx="4490" cy="7245"/>
            </a:xfrm>
            <a:prstGeom prst="rect">
              <a:avLst/>
            </a:prstGeom>
            <a:noFill/>
            <a:ln w="9525">
              <a:noFill/>
              <a:miter lim="800000"/>
              <a:headEnd/>
              <a:tailEnd/>
            </a:ln>
          </p:spPr>
        </p:pic>
        <p:sp>
          <p:nvSpPr>
            <p:cNvPr id="174085" name="Text Box 5"/>
            <p:cNvSpPr txBox="1">
              <a:spLocks noChangeArrowheads="1"/>
            </p:cNvSpPr>
            <p:nvPr/>
          </p:nvSpPr>
          <p:spPr bwMode="auto">
            <a:xfrm>
              <a:off x="6201" y="8464"/>
              <a:ext cx="1296" cy="432"/>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4</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74086" name="Group 6"/>
          <p:cNvGrpSpPr>
            <a:grpSpLocks/>
          </p:cNvGrpSpPr>
          <p:nvPr/>
        </p:nvGrpSpPr>
        <p:grpSpPr bwMode="auto">
          <a:xfrm>
            <a:off x="3214678" y="1000108"/>
            <a:ext cx="2830513" cy="4630737"/>
            <a:chOff x="1161" y="9004"/>
            <a:chExt cx="4456" cy="7294"/>
          </a:xfrm>
        </p:grpSpPr>
        <p:pic>
          <p:nvPicPr>
            <p:cNvPr id="174087" name="Picture 7" descr="C:\documenti\immagini\sup_6.JPG"/>
            <p:cNvPicPr>
              <a:picLocks noChangeAspect="1" noChangeArrowheads="1"/>
            </p:cNvPicPr>
            <p:nvPr/>
          </p:nvPicPr>
          <p:blipFill>
            <a:blip r:embed="rId4" r:link="rId5"/>
            <a:srcRect/>
            <a:stretch>
              <a:fillRect/>
            </a:stretch>
          </p:blipFill>
          <p:spPr bwMode="auto">
            <a:xfrm>
              <a:off x="1161" y="9004"/>
              <a:ext cx="4456" cy="6895"/>
            </a:xfrm>
            <a:prstGeom prst="rect">
              <a:avLst/>
            </a:prstGeom>
            <a:noFill/>
            <a:ln w="9525">
              <a:noFill/>
              <a:miter lim="800000"/>
              <a:headEnd/>
              <a:tailEnd/>
            </a:ln>
          </p:spPr>
        </p:pic>
        <p:sp>
          <p:nvSpPr>
            <p:cNvPr id="174088" name="Text Box 8"/>
            <p:cNvSpPr txBox="1">
              <a:spLocks noChangeArrowheads="1"/>
            </p:cNvSpPr>
            <p:nvPr/>
          </p:nvSpPr>
          <p:spPr bwMode="auto">
            <a:xfrm>
              <a:off x="1161" y="15844"/>
              <a:ext cx="1008" cy="454"/>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5</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74089" name="Group 9"/>
          <p:cNvGrpSpPr>
            <a:grpSpLocks/>
          </p:cNvGrpSpPr>
          <p:nvPr/>
        </p:nvGrpSpPr>
        <p:grpSpPr bwMode="auto">
          <a:xfrm>
            <a:off x="6143636" y="1000108"/>
            <a:ext cx="2813050" cy="4708525"/>
            <a:chOff x="6201" y="9004"/>
            <a:chExt cx="4428" cy="7416"/>
          </a:xfrm>
        </p:grpSpPr>
        <p:pic>
          <p:nvPicPr>
            <p:cNvPr id="174090" name="Picture 10" descr="C:\documenti\immagini\sup_7.JPG"/>
            <p:cNvPicPr>
              <a:picLocks noChangeAspect="1" noChangeArrowheads="1"/>
            </p:cNvPicPr>
            <p:nvPr/>
          </p:nvPicPr>
          <p:blipFill>
            <a:blip r:embed="rId6" r:link="rId7"/>
            <a:srcRect/>
            <a:stretch>
              <a:fillRect/>
            </a:stretch>
          </p:blipFill>
          <p:spPr bwMode="auto">
            <a:xfrm>
              <a:off x="6201" y="9004"/>
              <a:ext cx="4428" cy="6897"/>
            </a:xfrm>
            <a:prstGeom prst="rect">
              <a:avLst/>
            </a:prstGeom>
            <a:noFill/>
            <a:ln w="9525">
              <a:noFill/>
              <a:miter lim="800000"/>
              <a:headEnd/>
              <a:tailEnd/>
            </a:ln>
          </p:spPr>
        </p:pic>
        <p:sp>
          <p:nvSpPr>
            <p:cNvPr id="174091" name="Text Box 11"/>
            <p:cNvSpPr txBox="1">
              <a:spLocks noChangeArrowheads="1"/>
            </p:cNvSpPr>
            <p:nvPr/>
          </p:nvSpPr>
          <p:spPr bwMode="auto">
            <a:xfrm>
              <a:off x="6273" y="15844"/>
              <a:ext cx="1008" cy="576"/>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6</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30" name="Group 2"/>
          <p:cNvGrpSpPr>
            <a:grpSpLocks/>
          </p:cNvGrpSpPr>
          <p:nvPr/>
        </p:nvGrpSpPr>
        <p:grpSpPr bwMode="auto">
          <a:xfrm>
            <a:off x="285720" y="857232"/>
            <a:ext cx="5741988" cy="4448175"/>
            <a:chOff x="1161" y="1084"/>
            <a:chExt cx="9041" cy="7007"/>
          </a:xfrm>
        </p:grpSpPr>
        <p:pic>
          <p:nvPicPr>
            <p:cNvPr id="176131" name="Picture 3" descr="C:\documenti\immagini\sup_8.JPG"/>
            <p:cNvPicPr>
              <a:picLocks noChangeAspect="1" noChangeArrowheads="1"/>
            </p:cNvPicPr>
            <p:nvPr/>
          </p:nvPicPr>
          <p:blipFill>
            <a:blip r:embed="rId2" r:link="rId3"/>
            <a:srcRect/>
            <a:stretch>
              <a:fillRect/>
            </a:stretch>
          </p:blipFill>
          <p:spPr bwMode="auto">
            <a:xfrm>
              <a:off x="1161" y="1084"/>
              <a:ext cx="4569" cy="7007"/>
            </a:xfrm>
            <a:prstGeom prst="rect">
              <a:avLst/>
            </a:prstGeom>
            <a:noFill/>
            <a:ln w="9525">
              <a:noFill/>
              <a:miter lim="800000"/>
              <a:headEnd/>
              <a:tailEnd/>
            </a:ln>
          </p:spPr>
        </p:pic>
        <p:pic>
          <p:nvPicPr>
            <p:cNvPr id="176132" name="Picture 4" descr="C:\documenti\immagini\sup_9.JPG"/>
            <p:cNvPicPr>
              <a:picLocks noChangeAspect="1" noChangeArrowheads="1"/>
            </p:cNvPicPr>
            <p:nvPr/>
          </p:nvPicPr>
          <p:blipFill>
            <a:blip r:embed="rId4" r:link="rId5"/>
            <a:srcRect/>
            <a:stretch>
              <a:fillRect/>
            </a:stretch>
          </p:blipFill>
          <p:spPr bwMode="auto">
            <a:xfrm>
              <a:off x="5661" y="1084"/>
              <a:ext cx="4541" cy="6951"/>
            </a:xfrm>
            <a:prstGeom prst="rect">
              <a:avLst/>
            </a:prstGeom>
            <a:noFill/>
            <a:ln w="9525">
              <a:noFill/>
              <a:miter lim="800000"/>
              <a:headEnd/>
              <a:tailEnd/>
            </a:ln>
          </p:spPr>
        </p:pic>
      </p:grpSp>
      <p:sp>
        <p:nvSpPr>
          <p:cNvPr id="176133" name="Text Box 5"/>
          <p:cNvSpPr txBox="1">
            <a:spLocks noChangeArrowheads="1"/>
          </p:cNvSpPr>
          <p:nvPr/>
        </p:nvSpPr>
        <p:spPr bwMode="auto">
          <a:xfrm>
            <a:off x="285720" y="5286388"/>
            <a:ext cx="731838" cy="365125"/>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smtClean="0">
                <a:ln>
                  <a:noFill/>
                </a:ln>
                <a:solidFill>
                  <a:schemeClr val="tx1"/>
                </a:solidFill>
                <a:effectLst/>
                <a:latin typeface="Times New Roman" pitchFamily="18" charset="0"/>
                <a:cs typeface="Arial" pitchFamily="34" charset="0"/>
              </a:rPr>
              <a:t>Tav. 7</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76134" name="Group 6"/>
          <p:cNvGrpSpPr>
            <a:grpSpLocks/>
          </p:cNvGrpSpPr>
          <p:nvPr/>
        </p:nvGrpSpPr>
        <p:grpSpPr bwMode="auto">
          <a:xfrm>
            <a:off x="6143636" y="714356"/>
            <a:ext cx="2898775" cy="4937125"/>
            <a:chOff x="1161" y="8464"/>
            <a:chExt cx="4564" cy="7776"/>
          </a:xfrm>
        </p:grpSpPr>
        <p:pic>
          <p:nvPicPr>
            <p:cNvPr id="176135" name="Picture 7" descr="C:\documenti\immagini\sup_10.JPG"/>
            <p:cNvPicPr>
              <a:picLocks noChangeAspect="1" noChangeArrowheads="1"/>
            </p:cNvPicPr>
            <p:nvPr/>
          </p:nvPicPr>
          <p:blipFill>
            <a:blip r:embed="rId6" r:link="rId7"/>
            <a:srcRect/>
            <a:stretch>
              <a:fillRect/>
            </a:stretch>
          </p:blipFill>
          <p:spPr bwMode="auto">
            <a:xfrm>
              <a:off x="1161" y="8464"/>
              <a:ext cx="4564" cy="7211"/>
            </a:xfrm>
            <a:prstGeom prst="rect">
              <a:avLst/>
            </a:prstGeom>
            <a:noFill/>
            <a:ln w="9525">
              <a:noFill/>
              <a:miter lim="800000"/>
              <a:headEnd/>
              <a:tailEnd/>
            </a:ln>
          </p:spPr>
        </p:pic>
        <p:sp>
          <p:nvSpPr>
            <p:cNvPr id="176136" name="Text Box 8"/>
            <p:cNvSpPr txBox="1">
              <a:spLocks noChangeArrowheads="1"/>
            </p:cNvSpPr>
            <p:nvPr/>
          </p:nvSpPr>
          <p:spPr bwMode="auto">
            <a:xfrm>
              <a:off x="1161" y="15664"/>
              <a:ext cx="1152" cy="576"/>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8</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documenti\immagini\pt_13.BMP"/>
          <p:cNvPicPr>
            <a:picLocks noChangeAspect="1" noChangeArrowheads="1"/>
          </p:cNvPicPr>
          <p:nvPr/>
        </p:nvPicPr>
        <p:blipFill>
          <a:blip r:embed="rId2" r:link="rId3" cstate="print"/>
          <a:srcRect/>
          <a:stretch>
            <a:fillRect/>
          </a:stretch>
        </p:blipFill>
        <p:spPr bwMode="auto">
          <a:xfrm>
            <a:off x="285720" y="285728"/>
            <a:ext cx="3321050" cy="2438400"/>
          </a:xfrm>
          <a:prstGeom prst="rect">
            <a:avLst/>
          </a:prstGeom>
          <a:noFill/>
          <a:ln w="57150">
            <a:solidFill>
              <a:srgbClr val="C00000"/>
            </a:solidFill>
            <a:miter lim="800000"/>
            <a:headEnd/>
            <a:tailEnd/>
          </a:ln>
        </p:spPr>
      </p:pic>
      <p:sp>
        <p:nvSpPr>
          <p:cNvPr id="83971" name="Rectangle 3"/>
          <p:cNvSpPr>
            <a:spLocks noChangeArrowheads="1"/>
          </p:cNvSpPr>
          <p:nvPr/>
        </p:nvSpPr>
        <p:spPr bwMode="auto">
          <a:xfrm>
            <a:off x="3714744" y="285728"/>
            <a:ext cx="2143140" cy="830997"/>
          </a:xfrm>
          <a:prstGeom prst="rect">
            <a:avLst/>
          </a:prstGeom>
          <a:solidFill>
            <a:schemeClr val="accent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Fig. 10</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Stampa inglese dell’800. In essa viene raffigurato, in modo caricaturale, Napoleone.</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397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180918" tIns="45720" rIns="91440" bIns="45720" numCol="1" anchor="ctr" anchorCtr="0" compatLnSpc="1">
            <a:prstTxWarp prst="textNoShape">
              <a:avLst/>
            </a:prstTxWarp>
            <a:spAutoFit/>
          </a:bodyPr>
          <a:lstStyle/>
          <a:p>
            <a:endParaRPr lang="it-IT"/>
          </a:p>
        </p:txBody>
      </p:sp>
      <p:sp>
        <p:nvSpPr>
          <p:cNvPr id="83974" name="Rectangle 6"/>
          <p:cNvSpPr>
            <a:spLocks noChangeArrowheads="1"/>
          </p:cNvSpPr>
          <p:nvPr/>
        </p:nvSpPr>
        <p:spPr bwMode="auto">
          <a:xfrm>
            <a:off x="428596" y="3000372"/>
            <a:ext cx="4786346" cy="353943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Tutti gli esempi che abbiamo visto finora hanno in comune il fatto che rispondono ad un’esigenza precisa: una comunicazione immediata e diretta ad un vasto pubblico. Essi presentano, come abbiamo visto, alcune caratteristiche che saranno del fumetto, ma  possono certo definirsi fumetti.</a:t>
            </a: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33400" algn="l"/>
              </a:tabLst>
            </a:pP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Nel </a:t>
            </a:r>
            <a:r>
              <a:rPr kumimoji="0" lang="it-IT"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1859</a:t>
            </a: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su un settimanale tedesco, comparvero le storie di due bambini terribili, Max e Moritz, disegnate dall’umorista W. </a:t>
            </a:r>
            <a:r>
              <a:rPr kumimoji="0" lang="it-IT"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Busch</a:t>
            </a:r>
            <a:r>
              <a:rPr kumimoji="0" lang="it-IT"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Tali storie erano illustrate con vere e proprie vignette disposte secondo una precisa sequenza narrativa e commentate  da una didascalia in versi. Max e Moritz possono essere considerati, per le caratteristiche dei personaggi e per la tecnica del racconto, i precursori del fumetto moderno (fig. 11).</a:t>
            </a:r>
            <a:endParaRPr kumimoji="0" lang="it-IT"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3976" name="Picture 8" descr="C:\documenti\immagini\max_1.JPG"/>
          <p:cNvPicPr>
            <a:picLocks noChangeAspect="1" noChangeArrowheads="1"/>
          </p:cNvPicPr>
          <p:nvPr/>
        </p:nvPicPr>
        <p:blipFill>
          <a:blip r:embed="rId4" r:link="rId5"/>
          <a:srcRect/>
          <a:stretch>
            <a:fillRect/>
          </a:stretch>
        </p:blipFill>
        <p:spPr bwMode="auto">
          <a:xfrm>
            <a:off x="5857884" y="1571612"/>
            <a:ext cx="2738438" cy="3840162"/>
          </a:xfrm>
          <a:prstGeom prst="rect">
            <a:avLst/>
          </a:prstGeom>
          <a:noFill/>
          <a:ln w="57150">
            <a:solidFill>
              <a:srgbClr val="C00000"/>
            </a:solidFill>
            <a:miter lim="800000"/>
            <a:headEnd/>
            <a:tailEnd/>
          </a:ln>
        </p:spPr>
      </p:pic>
      <p:sp>
        <p:nvSpPr>
          <p:cNvPr id="83977" name="Rectangle 9"/>
          <p:cNvSpPr>
            <a:spLocks noChangeArrowheads="1"/>
          </p:cNvSpPr>
          <p:nvPr/>
        </p:nvSpPr>
        <p:spPr bwMode="auto">
          <a:xfrm>
            <a:off x="5857884" y="5572140"/>
            <a:ext cx="2714644" cy="830997"/>
          </a:xfrm>
          <a:prstGeom prst="rect">
            <a:avLst/>
          </a:prstGeom>
          <a:solidFill>
            <a:schemeClr val="accent2">
              <a:lumMod val="40000"/>
              <a:lumOff val="6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Fig. 11</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33400" algn="l"/>
              </a:tabLst>
            </a:pPr>
            <a:r>
              <a:rPr kumimoji="0" lang="it-IT"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Pagina tratta da una delle  storie di Max e Moritz, in una riedizione degli anni ‘70.</a:t>
            </a:r>
            <a:endParaRPr kumimoji="0" lang="it-IT"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4" name="Group 2"/>
          <p:cNvGrpSpPr>
            <a:grpSpLocks/>
          </p:cNvGrpSpPr>
          <p:nvPr/>
        </p:nvGrpSpPr>
        <p:grpSpPr bwMode="auto">
          <a:xfrm>
            <a:off x="214282" y="642918"/>
            <a:ext cx="2867025" cy="4937125"/>
            <a:chOff x="6201" y="8464"/>
            <a:chExt cx="4513" cy="7776"/>
          </a:xfrm>
        </p:grpSpPr>
        <p:pic>
          <p:nvPicPr>
            <p:cNvPr id="177155" name="Picture 3" descr="C:\documenti\immagini\sup_11.JPG"/>
            <p:cNvPicPr>
              <a:picLocks noChangeAspect="1" noChangeArrowheads="1"/>
            </p:cNvPicPr>
            <p:nvPr/>
          </p:nvPicPr>
          <p:blipFill>
            <a:blip r:embed="rId2" r:link="rId3"/>
            <a:srcRect/>
            <a:stretch>
              <a:fillRect/>
            </a:stretch>
          </p:blipFill>
          <p:spPr bwMode="auto">
            <a:xfrm>
              <a:off x="6201" y="8464"/>
              <a:ext cx="4513" cy="7215"/>
            </a:xfrm>
            <a:prstGeom prst="rect">
              <a:avLst/>
            </a:prstGeom>
            <a:noFill/>
            <a:ln w="9525">
              <a:noFill/>
              <a:miter lim="800000"/>
              <a:headEnd/>
              <a:tailEnd/>
            </a:ln>
          </p:spPr>
        </p:pic>
        <p:sp>
          <p:nvSpPr>
            <p:cNvPr id="177156" name="Text Box 4"/>
            <p:cNvSpPr txBox="1">
              <a:spLocks noChangeArrowheads="1"/>
            </p:cNvSpPr>
            <p:nvPr/>
          </p:nvSpPr>
          <p:spPr bwMode="auto">
            <a:xfrm>
              <a:off x="6201" y="15664"/>
              <a:ext cx="1152" cy="576"/>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9</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77157" name="Group 5"/>
          <p:cNvGrpSpPr>
            <a:grpSpLocks/>
          </p:cNvGrpSpPr>
          <p:nvPr/>
        </p:nvGrpSpPr>
        <p:grpSpPr bwMode="auto">
          <a:xfrm>
            <a:off x="3214678" y="642918"/>
            <a:ext cx="2801938" cy="4994275"/>
            <a:chOff x="1161" y="635"/>
            <a:chExt cx="4411" cy="7865"/>
          </a:xfrm>
        </p:grpSpPr>
        <p:pic>
          <p:nvPicPr>
            <p:cNvPr id="177158" name="Picture 6" descr="C:\documenti\immagini\sup_12.JPG"/>
            <p:cNvPicPr>
              <a:picLocks noChangeAspect="1" noChangeArrowheads="1"/>
            </p:cNvPicPr>
            <p:nvPr/>
          </p:nvPicPr>
          <p:blipFill>
            <a:blip r:embed="rId4" r:link="rId5"/>
            <a:srcRect/>
            <a:stretch>
              <a:fillRect/>
            </a:stretch>
          </p:blipFill>
          <p:spPr bwMode="auto">
            <a:xfrm>
              <a:off x="1161" y="635"/>
              <a:ext cx="4411" cy="7208"/>
            </a:xfrm>
            <a:prstGeom prst="rect">
              <a:avLst/>
            </a:prstGeom>
            <a:noFill/>
            <a:ln w="9525">
              <a:noFill/>
              <a:miter lim="800000"/>
              <a:headEnd/>
              <a:tailEnd/>
            </a:ln>
          </p:spPr>
        </p:pic>
        <p:sp>
          <p:nvSpPr>
            <p:cNvPr id="177159" name="Text Box 7"/>
            <p:cNvSpPr txBox="1">
              <a:spLocks noChangeArrowheads="1"/>
            </p:cNvSpPr>
            <p:nvPr/>
          </p:nvSpPr>
          <p:spPr bwMode="auto">
            <a:xfrm>
              <a:off x="1161" y="7924"/>
              <a:ext cx="1152" cy="576"/>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10</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77160" name="Group 8"/>
          <p:cNvGrpSpPr>
            <a:grpSpLocks/>
          </p:cNvGrpSpPr>
          <p:nvPr/>
        </p:nvGrpSpPr>
        <p:grpSpPr bwMode="auto">
          <a:xfrm>
            <a:off x="6143636" y="642918"/>
            <a:ext cx="2901950" cy="4937125"/>
            <a:chOff x="6021" y="904"/>
            <a:chExt cx="4570" cy="7776"/>
          </a:xfrm>
        </p:grpSpPr>
        <p:pic>
          <p:nvPicPr>
            <p:cNvPr id="177161" name="Picture 9" descr="C:\documenti\immagini\sup_13.JPG"/>
            <p:cNvPicPr>
              <a:picLocks noChangeAspect="1" noChangeArrowheads="1"/>
            </p:cNvPicPr>
            <p:nvPr/>
          </p:nvPicPr>
          <p:blipFill>
            <a:blip r:embed="rId6" r:link="rId7"/>
            <a:srcRect/>
            <a:stretch>
              <a:fillRect/>
            </a:stretch>
          </p:blipFill>
          <p:spPr bwMode="auto">
            <a:xfrm>
              <a:off x="6021" y="904"/>
              <a:ext cx="4570" cy="7208"/>
            </a:xfrm>
            <a:prstGeom prst="rect">
              <a:avLst/>
            </a:prstGeom>
            <a:noFill/>
            <a:ln w="9525">
              <a:noFill/>
              <a:miter lim="800000"/>
              <a:headEnd/>
              <a:tailEnd/>
            </a:ln>
          </p:spPr>
        </p:pic>
        <p:sp>
          <p:nvSpPr>
            <p:cNvPr id="177162" name="Text Box 10"/>
            <p:cNvSpPr txBox="1">
              <a:spLocks noChangeArrowheads="1"/>
            </p:cNvSpPr>
            <p:nvPr/>
          </p:nvSpPr>
          <p:spPr bwMode="auto">
            <a:xfrm>
              <a:off x="6021" y="8104"/>
              <a:ext cx="1152" cy="576"/>
            </a:xfrm>
            <a:prstGeom prst="rect">
              <a:avLst/>
            </a:prstGeom>
            <a:solidFill>
              <a:schemeClr val="tx2">
                <a:lumMod val="20000"/>
                <a:lumOff val="80000"/>
              </a:schemeClr>
            </a:solidFill>
            <a:ln w="9525">
              <a:solidFill>
                <a:schemeClr val="accent1">
                  <a:lumMod val="7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Times New Roman" pitchFamily="18" charset="0"/>
                  <a:cs typeface="Arial" pitchFamily="34" charset="0"/>
                </a:rPr>
                <a:t>Tav. 11</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14414" y="285728"/>
            <a:ext cx="6786610" cy="73866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r>
              <a:rPr lang="it-IT" sz="1400" dirty="0" smtClean="0">
                <a:latin typeface="Times New Roman" pitchFamily="18" charset="0"/>
                <a:cs typeface="Times New Roman" pitchFamily="18" charset="0"/>
              </a:rPr>
              <a:t>ANALIZZIAMO </a:t>
            </a:r>
            <a:r>
              <a:rPr lang="it-IT" sz="1400" dirty="0" smtClean="0">
                <a:latin typeface="Times New Roman" pitchFamily="18" charset="0"/>
                <a:cs typeface="Times New Roman" pitchFamily="18" charset="0"/>
              </a:rPr>
              <a:t>IL </a:t>
            </a:r>
            <a:r>
              <a:rPr lang="it-IT" sz="1400" dirty="0" err="1" smtClean="0">
                <a:latin typeface="Times New Roman" pitchFamily="18" charset="0"/>
                <a:cs typeface="Times New Roman" pitchFamily="18" charset="0"/>
              </a:rPr>
              <a:t>PERSONAGGIO…</a:t>
            </a:r>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Indica, accanto a ciascuna delle caratteristiche di Superman, </a:t>
            </a:r>
            <a:r>
              <a:rPr lang="it-IT" sz="1400" dirty="0" smtClean="0">
                <a:latin typeface="Times New Roman" pitchFamily="18" charset="0"/>
                <a:cs typeface="Times New Roman" pitchFamily="18" charset="0"/>
              </a:rPr>
              <a:t>la </a:t>
            </a:r>
            <a:r>
              <a:rPr lang="it-IT" sz="1400" dirty="0" smtClean="0">
                <a:latin typeface="Times New Roman" pitchFamily="18" charset="0"/>
                <a:cs typeface="Times New Roman" pitchFamily="18" charset="0"/>
              </a:rPr>
              <a:t>tavola </a:t>
            </a:r>
            <a:r>
              <a:rPr lang="it-IT" sz="1400" dirty="0" smtClean="0">
                <a:latin typeface="Times New Roman" pitchFamily="18" charset="0"/>
                <a:cs typeface="Times New Roman" pitchFamily="18" charset="0"/>
              </a:rPr>
              <a:t>o la serie di </a:t>
            </a:r>
            <a:r>
              <a:rPr lang="it-IT" sz="1400" dirty="0" smtClean="0">
                <a:latin typeface="Times New Roman" pitchFamily="18" charset="0"/>
                <a:cs typeface="Times New Roman" pitchFamily="18" charset="0"/>
              </a:rPr>
              <a:t>tavole in cui essa emerge (considera </a:t>
            </a:r>
            <a:r>
              <a:rPr lang="it-IT" sz="1400" dirty="0" smtClean="0">
                <a:latin typeface="Times New Roman" pitchFamily="18" charset="0"/>
                <a:cs typeface="Times New Roman" pitchFamily="18" charset="0"/>
              </a:rPr>
              <a:t>sia i dialoghi che le immagini).</a:t>
            </a:r>
            <a:endParaRPr lang="it-IT" sz="1400" dirty="0">
              <a:latin typeface="Times New Roman" pitchFamily="18" charset="0"/>
              <a:cs typeface="Times New Roman" pitchFamily="18" charset="0"/>
            </a:endParaRPr>
          </a:p>
        </p:txBody>
      </p:sp>
      <p:graphicFrame>
        <p:nvGraphicFramePr>
          <p:cNvPr id="3" name="Tabella 2"/>
          <p:cNvGraphicFramePr>
            <a:graphicFrameLocks noGrp="1"/>
          </p:cNvGraphicFramePr>
          <p:nvPr/>
        </p:nvGraphicFramePr>
        <p:xfrm>
          <a:off x="1643042" y="1714488"/>
          <a:ext cx="6003511" cy="2447997"/>
        </p:xfrm>
        <a:graphic>
          <a:graphicData uri="http://schemas.openxmlformats.org/drawingml/2006/table">
            <a:tbl>
              <a:tblPr/>
              <a:tblGrid>
                <a:gridCol w="3064835"/>
                <a:gridCol w="2938676"/>
              </a:tblGrid>
              <a:tr h="328467">
                <a:tc>
                  <a:txBody>
                    <a:bodyPr/>
                    <a:lstStyle/>
                    <a:p>
                      <a:pPr algn="ctr">
                        <a:spcAft>
                          <a:spcPts val="0"/>
                        </a:spcAft>
                      </a:pPr>
                      <a:r>
                        <a:rPr lang="it-IT" sz="1400" b="1" dirty="0">
                          <a:latin typeface="Times New Roman" pitchFamily="18" charset="0"/>
                          <a:ea typeface="Times New Roman"/>
                          <a:cs typeface="Times New Roman" pitchFamily="18" charset="0"/>
                        </a:rPr>
                        <a:t>CARATTERISTICHE</a:t>
                      </a:r>
                      <a:endParaRPr lang="it-IT" sz="1400" dirty="0">
                        <a:latin typeface="Times New Roman" pitchFamily="18" charset="0"/>
                        <a:ea typeface="Times New Roman"/>
                        <a:cs typeface="Times New Roman" pitchFamily="18" charset="0"/>
                      </a:endParaRP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1400" b="1" dirty="0" smtClean="0">
                          <a:latin typeface="Times New Roman" pitchFamily="18" charset="0"/>
                          <a:ea typeface="Times New Roman"/>
                          <a:cs typeface="Times New Roman" pitchFamily="18" charset="0"/>
                        </a:rPr>
                        <a:t>TAVOLE</a:t>
                      </a:r>
                      <a:endParaRPr lang="it-IT" sz="1400" dirty="0">
                        <a:latin typeface="Times New Roman" pitchFamily="18" charset="0"/>
                        <a:ea typeface="Times New Roman"/>
                        <a:cs typeface="Times New Roman" pitchFamily="18" charset="0"/>
                      </a:endParaRP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790">
                <a:tc>
                  <a:txBody>
                    <a:bodyPr/>
                    <a:lstStyle/>
                    <a:p>
                      <a:pPr algn="ctr">
                        <a:spcAft>
                          <a:spcPts val="0"/>
                        </a:spcAft>
                      </a:pPr>
                      <a:r>
                        <a:rPr lang="it-IT" sz="1400" dirty="0">
                          <a:latin typeface="Times New Roman" pitchFamily="18" charset="0"/>
                          <a:ea typeface="Times New Roman"/>
                          <a:cs typeface="Times New Roman" pitchFamily="18" charset="0"/>
                        </a:rPr>
                        <a:t>ALTRUISTA</a:t>
                      </a: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pitchFamily="18" charset="0"/>
                        <a:ea typeface="Times New Roman"/>
                        <a:cs typeface="Times New Roman" pitchFamily="18" charset="0"/>
                      </a:endParaRP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790">
                <a:tc>
                  <a:txBody>
                    <a:bodyPr/>
                    <a:lstStyle/>
                    <a:p>
                      <a:pPr algn="ctr">
                        <a:spcAft>
                          <a:spcPts val="0"/>
                        </a:spcAft>
                      </a:pPr>
                      <a:r>
                        <a:rPr lang="it-IT" sz="1400" dirty="0">
                          <a:latin typeface="Times New Roman" pitchFamily="18" charset="0"/>
                          <a:ea typeface="Times New Roman"/>
                          <a:cs typeface="Times New Roman" pitchFamily="18" charset="0"/>
                        </a:rPr>
                        <a:t>CORAGGIOSO</a:t>
                      </a: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pitchFamily="18" charset="0"/>
                        <a:ea typeface="Times New Roman"/>
                        <a:cs typeface="Times New Roman" pitchFamily="18" charset="0"/>
                      </a:endParaRP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790">
                <a:tc>
                  <a:txBody>
                    <a:bodyPr/>
                    <a:lstStyle/>
                    <a:p>
                      <a:pPr algn="ctr">
                        <a:spcAft>
                          <a:spcPts val="0"/>
                        </a:spcAft>
                      </a:pPr>
                      <a:r>
                        <a:rPr lang="it-IT" sz="1400" dirty="0">
                          <a:latin typeface="Times New Roman" pitchFamily="18" charset="0"/>
                          <a:ea typeface="Times New Roman"/>
                          <a:cs typeface="Times New Roman" pitchFamily="18" charset="0"/>
                        </a:rPr>
                        <a:t>PREOCCUPATO</a:t>
                      </a: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pitchFamily="18" charset="0"/>
                        <a:ea typeface="Times New Roman"/>
                        <a:cs typeface="Times New Roman" pitchFamily="18" charset="0"/>
                      </a:endParaRP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790">
                <a:tc>
                  <a:txBody>
                    <a:bodyPr/>
                    <a:lstStyle/>
                    <a:p>
                      <a:pPr algn="ctr">
                        <a:spcAft>
                          <a:spcPts val="0"/>
                        </a:spcAft>
                      </a:pPr>
                      <a:r>
                        <a:rPr lang="it-IT" sz="1400" dirty="0">
                          <a:latin typeface="Times New Roman" pitchFamily="18" charset="0"/>
                          <a:ea typeface="Times New Roman"/>
                          <a:cs typeface="Times New Roman" pitchFamily="18" charset="0"/>
                        </a:rPr>
                        <a:t>DETERMINATO</a:t>
                      </a: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pitchFamily="18" charset="0"/>
                        <a:ea typeface="Times New Roman"/>
                        <a:cs typeface="Times New Roman" pitchFamily="18" charset="0"/>
                      </a:endParaRP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790">
                <a:tc>
                  <a:txBody>
                    <a:bodyPr/>
                    <a:lstStyle/>
                    <a:p>
                      <a:pPr algn="ctr">
                        <a:spcAft>
                          <a:spcPts val="0"/>
                        </a:spcAft>
                      </a:pPr>
                      <a:r>
                        <a:rPr lang="it-IT" sz="1400" dirty="0">
                          <a:latin typeface="Times New Roman" pitchFamily="18" charset="0"/>
                          <a:ea typeface="Times New Roman"/>
                          <a:cs typeface="Times New Roman" pitchFamily="18" charset="0"/>
                        </a:rPr>
                        <a:t>AMAREGGIATO</a:t>
                      </a: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pitchFamily="18" charset="0"/>
                        <a:ea typeface="Times New Roman"/>
                        <a:cs typeface="Times New Roman" pitchFamily="18" charset="0"/>
                      </a:endParaRP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790">
                <a:tc>
                  <a:txBody>
                    <a:bodyPr/>
                    <a:lstStyle/>
                    <a:p>
                      <a:pPr algn="ctr">
                        <a:spcAft>
                          <a:spcPts val="0"/>
                        </a:spcAft>
                      </a:pPr>
                      <a:r>
                        <a:rPr lang="it-IT" sz="1400" dirty="0">
                          <a:latin typeface="Times New Roman" pitchFamily="18" charset="0"/>
                          <a:ea typeface="Times New Roman"/>
                          <a:cs typeface="Times New Roman" pitchFamily="18" charset="0"/>
                        </a:rPr>
                        <a:t>OTTIMISTA</a:t>
                      </a: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pitchFamily="18" charset="0"/>
                        <a:ea typeface="Times New Roman"/>
                        <a:cs typeface="Times New Roman" pitchFamily="18" charset="0"/>
                      </a:endParaRP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790">
                <a:tc>
                  <a:txBody>
                    <a:bodyPr/>
                    <a:lstStyle/>
                    <a:p>
                      <a:pPr algn="ctr">
                        <a:spcAft>
                          <a:spcPts val="0"/>
                        </a:spcAft>
                      </a:pPr>
                      <a:r>
                        <a:rPr lang="it-IT" sz="1400" dirty="0">
                          <a:latin typeface="Times New Roman" pitchFamily="18" charset="0"/>
                          <a:ea typeface="Times New Roman"/>
                          <a:cs typeface="Times New Roman" pitchFamily="18" charset="0"/>
                        </a:rPr>
                        <a:t>CAPARBIO</a:t>
                      </a: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it-IT" sz="1400" dirty="0">
                        <a:latin typeface="Times New Roman" pitchFamily="18" charset="0"/>
                        <a:ea typeface="Times New Roman"/>
                        <a:cs typeface="Times New Roman" pitchFamily="18" charset="0"/>
                      </a:endParaRPr>
                    </a:p>
                  </a:txBody>
                  <a:tcPr marL="63088" marR="63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4" name="Rectangle 2"/>
          <p:cNvSpPr>
            <a:spLocks noChangeArrowheads="1"/>
          </p:cNvSpPr>
          <p:nvPr/>
        </p:nvSpPr>
        <p:spPr bwMode="auto">
          <a:xfrm>
            <a:off x="2285984" y="5000636"/>
            <a:ext cx="5000660" cy="523220"/>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dirty="0" smtClean="0">
                <a:latin typeface="Times New Roman" pitchFamily="18" charset="0"/>
                <a:cs typeface="Times New Roman" pitchFamily="18" charset="0"/>
              </a:rPr>
              <a:t>ANALIZZIAMO LE  CARATTERISTICHE DEL </a:t>
            </a:r>
            <a:r>
              <a:rPr lang="it-IT" sz="1400" dirty="0" err="1" smtClean="0">
                <a:latin typeface="Times New Roman" pitchFamily="18" charset="0"/>
                <a:cs typeface="Times New Roman" pitchFamily="18" charset="0"/>
              </a:rPr>
              <a:t>FUMETTO…</a:t>
            </a:r>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Compila la scheda finale di riepilogo</a:t>
            </a:r>
            <a:endParaRPr lang="it-IT" sz="1400" dirty="0">
              <a:latin typeface="Times New Roman" pitchFamily="18" charset="0"/>
              <a:cs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500034" y="1000108"/>
          <a:ext cx="8143932" cy="5655346"/>
        </p:xfrm>
        <a:graphic>
          <a:graphicData uri="http://schemas.openxmlformats.org/drawingml/2006/table">
            <a:tbl>
              <a:tblPr/>
              <a:tblGrid>
                <a:gridCol w="4490580"/>
                <a:gridCol w="837227"/>
                <a:gridCol w="913338"/>
                <a:gridCol w="1065561"/>
                <a:gridCol w="837226"/>
              </a:tblGrid>
              <a:tr h="377372">
                <a:tc>
                  <a:txBody>
                    <a:bodyPr/>
                    <a:lstStyle/>
                    <a:p>
                      <a:pPr algn="ctr">
                        <a:spcAft>
                          <a:spcPts val="0"/>
                        </a:spcAft>
                      </a:pPr>
                      <a:r>
                        <a:rPr lang="it-IT" sz="1400" b="1" dirty="0">
                          <a:latin typeface="Times New Roman"/>
                          <a:ea typeface="Times New Roman"/>
                          <a:cs typeface="Times New Roman"/>
                        </a:rPr>
                        <a:t>CARATTERISTICHE</a:t>
                      </a:r>
                      <a:endParaRPr lang="it-IT" sz="1400" b="1"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it-IT" sz="1200" b="1" dirty="0">
                          <a:latin typeface="Times New Roman"/>
                          <a:ea typeface="Times New Roman"/>
                          <a:cs typeface="Times New Roman"/>
                        </a:rPr>
                        <a:t>Corto</a:t>
                      </a:r>
                      <a:endParaRPr lang="it-IT" sz="1200" b="1" dirty="0">
                        <a:latin typeface="Century Gothic"/>
                        <a:ea typeface="Times New Roman"/>
                        <a:cs typeface="Times New Roman"/>
                      </a:endParaRPr>
                    </a:p>
                    <a:p>
                      <a:pPr algn="ctr">
                        <a:spcAft>
                          <a:spcPts val="0"/>
                        </a:spcAft>
                      </a:pPr>
                      <a:r>
                        <a:rPr lang="it-IT" sz="1200" b="1" dirty="0">
                          <a:latin typeface="Times New Roman"/>
                          <a:ea typeface="Times New Roman"/>
                          <a:cs typeface="Times New Roman"/>
                        </a:rPr>
                        <a:t>Maltese</a:t>
                      </a:r>
                      <a:endParaRPr lang="it-IT" sz="1200" b="1"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GB" sz="1200" b="1" dirty="0" err="1">
                          <a:latin typeface="Times New Roman"/>
                          <a:ea typeface="Times New Roman"/>
                          <a:cs typeface="Times New Roman"/>
                        </a:rPr>
                        <a:t>Asterix</a:t>
                      </a:r>
                      <a:endParaRPr lang="it-IT" sz="1200" b="1"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GB" sz="1200" b="1" dirty="0">
                          <a:latin typeface="Times New Roman"/>
                          <a:ea typeface="Times New Roman"/>
                          <a:cs typeface="Times New Roman"/>
                        </a:rPr>
                        <a:t>Superman</a:t>
                      </a:r>
                      <a:endParaRPr lang="it-IT" sz="1200" b="1"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GB" sz="1200" b="1" dirty="0" err="1" smtClean="0">
                          <a:latin typeface="Times New Roman"/>
                          <a:ea typeface="Times New Roman"/>
                          <a:cs typeface="Times New Roman"/>
                        </a:rPr>
                        <a:t>Diabolik</a:t>
                      </a:r>
                      <a:endParaRPr lang="it-IT" sz="1200" b="1"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5570">
                <a:tc>
                  <a:txBody>
                    <a:bodyPr/>
                    <a:lstStyle/>
                    <a:p>
                      <a:pPr algn="just">
                        <a:spcAft>
                          <a:spcPts val="0"/>
                        </a:spcAft>
                      </a:pPr>
                      <a:r>
                        <a:rPr lang="it-IT" sz="1400" dirty="0">
                          <a:latin typeface="Times New Roman"/>
                          <a:ea typeface="Times New Roman"/>
                          <a:cs typeface="Times New Roman"/>
                        </a:rPr>
                        <a:t>Le vignette sono della stessa forma e dimensione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5752">
                <a:tc>
                  <a:txBody>
                    <a:bodyPr/>
                    <a:lstStyle/>
                    <a:p>
                      <a:pPr algn="just">
                        <a:spcAft>
                          <a:spcPts val="0"/>
                        </a:spcAft>
                      </a:pPr>
                      <a:r>
                        <a:rPr lang="it-IT" sz="1400" dirty="0">
                          <a:latin typeface="Times New Roman"/>
                          <a:ea typeface="Times New Roman"/>
                          <a:cs typeface="Times New Roman"/>
                        </a:rPr>
                        <a:t>Le vignette sono della stessa forma ma varia la dimensione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5752">
                <a:tc>
                  <a:txBody>
                    <a:bodyPr/>
                    <a:lstStyle/>
                    <a:p>
                      <a:pPr algn="just">
                        <a:spcAft>
                          <a:spcPts val="0"/>
                        </a:spcAft>
                      </a:pPr>
                      <a:r>
                        <a:rPr lang="it-IT" sz="1400" dirty="0">
                          <a:latin typeface="Times New Roman"/>
                          <a:ea typeface="Times New Roman"/>
                          <a:cs typeface="Times New Roman"/>
                        </a:rPr>
                        <a:t>Le vignette variano spesso la forma e la dimensione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Le nuvolette sono tutte </a:t>
                      </a:r>
                      <a:r>
                        <a:rPr lang="it-IT" sz="1400" dirty="0" smtClean="0">
                          <a:latin typeface="Times New Roman"/>
                          <a:ea typeface="Times New Roman"/>
                          <a:cs typeface="Times New Roman"/>
                        </a:rPr>
                        <a:t>uguali</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2406">
                <a:tc>
                  <a:txBody>
                    <a:bodyPr/>
                    <a:lstStyle/>
                    <a:p>
                      <a:pPr algn="just">
                        <a:spcAft>
                          <a:spcPts val="0"/>
                        </a:spcAft>
                      </a:pPr>
                      <a:r>
                        <a:rPr lang="it-IT" sz="1400" dirty="0">
                          <a:latin typeface="Times New Roman"/>
                          <a:ea typeface="Times New Roman"/>
                          <a:cs typeface="Times New Roman"/>
                        </a:rPr>
                        <a:t>Le didascalie sono </a:t>
                      </a:r>
                      <a:r>
                        <a:rPr lang="it-IT" sz="1400" dirty="0" smtClean="0">
                          <a:latin typeface="Times New Roman"/>
                          <a:ea typeface="Times New Roman"/>
                          <a:cs typeface="Times New Roman"/>
                        </a:rPr>
                        <a:t>rare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6222">
                <a:tc>
                  <a:txBody>
                    <a:bodyPr/>
                    <a:lstStyle/>
                    <a:p>
                      <a:pPr algn="just">
                        <a:spcAft>
                          <a:spcPts val="0"/>
                        </a:spcAft>
                      </a:pPr>
                      <a:r>
                        <a:rPr lang="it-IT" sz="1400" dirty="0">
                          <a:latin typeface="Times New Roman"/>
                          <a:ea typeface="Times New Roman"/>
                          <a:cs typeface="Times New Roman"/>
                        </a:rPr>
                        <a:t>Le didascalie sono </a:t>
                      </a:r>
                      <a:r>
                        <a:rPr lang="it-IT" sz="1400" dirty="0" smtClean="0">
                          <a:latin typeface="Times New Roman"/>
                          <a:ea typeface="Times New Roman"/>
                          <a:cs typeface="Times New Roman"/>
                        </a:rPr>
                        <a:t>frequenti</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Il </a:t>
                      </a:r>
                      <a:r>
                        <a:rPr lang="it-IT" sz="1400" dirty="0" err="1">
                          <a:latin typeface="Times New Roman"/>
                          <a:ea typeface="Times New Roman"/>
                          <a:cs typeface="Times New Roman"/>
                        </a:rPr>
                        <a:t>lettering</a:t>
                      </a:r>
                      <a:r>
                        <a:rPr lang="it-IT" sz="1400" dirty="0">
                          <a:latin typeface="Times New Roman"/>
                          <a:ea typeface="Times New Roman"/>
                          <a:cs typeface="Times New Roman"/>
                        </a:rPr>
                        <a:t>, nella nuvoletta, non cambia quasi mai</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Il </a:t>
                      </a:r>
                      <a:r>
                        <a:rPr lang="it-IT" sz="1400" dirty="0" err="1">
                          <a:latin typeface="Times New Roman"/>
                          <a:ea typeface="Times New Roman"/>
                          <a:cs typeface="Times New Roman"/>
                        </a:rPr>
                        <a:t>lettering</a:t>
                      </a:r>
                      <a:r>
                        <a:rPr lang="it-IT" sz="1400" dirty="0">
                          <a:latin typeface="Times New Roman"/>
                          <a:ea typeface="Times New Roman"/>
                          <a:cs typeface="Times New Roman"/>
                        </a:rPr>
                        <a:t>, nella nuvoletta, cambia </a:t>
                      </a:r>
                      <a:r>
                        <a:rPr lang="it-IT" sz="1400" dirty="0" smtClean="0">
                          <a:latin typeface="Times New Roman"/>
                          <a:ea typeface="Times New Roman"/>
                          <a:cs typeface="Times New Roman"/>
                        </a:rPr>
                        <a:t>spesso</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972">
                <a:tc>
                  <a:txBody>
                    <a:bodyPr/>
                    <a:lstStyle/>
                    <a:p>
                      <a:pPr algn="just">
                        <a:spcAft>
                          <a:spcPts val="0"/>
                        </a:spcAft>
                      </a:pPr>
                      <a:r>
                        <a:rPr lang="it-IT" sz="1400" dirty="0">
                          <a:latin typeface="Times New Roman"/>
                          <a:ea typeface="Times New Roman"/>
                          <a:cs typeface="Times New Roman"/>
                        </a:rPr>
                        <a:t>Vi sono poche </a:t>
                      </a:r>
                      <a:r>
                        <a:rPr lang="it-IT" sz="1400" dirty="0" smtClean="0">
                          <a:latin typeface="Times New Roman"/>
                          <a:ea typeface="Times New Roman"/>
                          <a:cs typeface="Times New Roman"/>
                        </a:rPr>
                        <a:t>onomatopee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3656">
                <a:tc>
                  <a:txBody>
                    <a:bodyPr/>
                    <a:lstStyle/>
                    <a:p>
                      <a:pPr algn="just">
                        <a:spcAft>
                          <a:spcPts val="0"/>
                        </a:spcAft>
                      </a:pPr>
                      <a:r>
                        <a:rPr lang="it-IT" sz="1400" dirty="0">
                          <a:latin typeface="Times New Roman"/>
                          <a:ea typeface="Times New Roman"/>
                          <a:cs typeface="Times New Roman"/>
                        </a:rPr>
                        <a:t>Vi sono molte </a:t>
                      </a:r>
                      <a:r>
                        <a:rPr lang="it-IT" sz="1400" dirty="0" smtClean="0">
                          <a:latin typeface="Times New Roman"/>
                          <a:ea typeface="Times New Roman"/>
                          <a:cs typeface="Times New Roman"/>
                        </a:rPr>
                        <a:t>onomatopee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Non vi sono segni convenzionali</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Vi sono molti segni convenzionali</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Vi sono pochi segni di movimento</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Vi sono molti segni di movimento</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Il disegno è essenziale e realistico</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Il disegno è realistico e particolareggiato</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Il disegno è caricaturale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8692">
                <a:tc>
                  <a:txBody>
                    <a:bodyPr/>
                    <a:lstStyle/>
                    <a:p>
                      <a:pPr algn="just">
                        <a:spcAft>
                          <a:spcPts val="0"/>
                        </a:spcAft>
                      </a:pPr>
                      <a:r>
                        <a:rPr lang="it-IT" sz="1400" dirty="0">
                          <a:latin typeface="Times New Roman"/>
                          <a:ea typeface="Times New Roman"/>
                          <a:cs typeface="Times New Roman"/>
                        </a:rPr>
                        <a:t>I colori sono forti e con poche sfumature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68498">
                <a:tc>
                  <a:txBody>
                    <a:bodyPr/>
                    <a:lstStyle/>
                    <a:p>
                      <a:pPr algn="just">
                        <a:spcAft>
                          <a:spcPts val="0"/>
                        </a:spcAft>
                      </a:pPr>
                      <a:r>
                        <a:rPr lang="it-IT" sz="1400" dirty="0">
                          <a:latin typeface="Times New Roman"/>
                          <a:ea typeface="Times New Roman"/>
                          <a:cs typeface="Times New Roman"/>
                        </a:rPr>
                        <a:t>I colori sono forti e con ombreggiature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9932">
                <a:tc>
                  <a:txBody>
                    <a:bodyPr/>
                    <a:lstStyle/>
                    <a:p>
                      <a:pPr algn="just">
                        <a:spcAft>
                          <a:spcPts val="0"/>
                        </a:spcAft>
                      </a:pPr>
                      <a:r>
                        <a:rPr lang="it-IT" sz="1400" dirty="0">
                          <a:latin typeface="Times New Roman"/>
                          <a:ea typeface="Times New Roman"/>
                          <a:cs typeface="Times New Roman"/>
                        </a:rPr>
                        <a:t>I colori sono forti e senza sfumature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In ogni sequenza vi è un colore prevalente</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314">
                <a:tc>
                  <a:txBody>
                    <a:bodyPr/>
                    <a:lstStyle/>
                    <a:p>
                      <a:pPr algn="just">
                        <a:spcAft>
                          <a:spcPts val="0"/>
                        </a:spcAft>
                      </a:pPr>
                      <a:r>
                        <a:rPr lang="it-IT" sz="1400" dirty="0">
                          <a:latin typeface="Times New Roman"/>
                          <a:ea typeface="Times New Roman"/>
                          <a:cs typeface="Times New Roman"/>
                        </a:rPr>
                        <a:t>Vi sono molte variazioni di inquadratura</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842">
                <a:tc>
                  <a:txBody>
                    <a:bodyPr/>
                    <a:lstStyle/>
                    <a:p>
                      <a:pPr algn="just">
                        <a:spcAft>
                          <a:spcPts val="0"/>
                        </a:spcAft>
                      </a:pPr>
                      <a:r>
                        <a:rPr lang="it-IT" sz="1400" dirty="0">
                          <a:latin typeface="Times New Roman"/>
                          <a:ea typeface="Times New Roman"/>
                          <a:cs typeface="Times New Roman"/>
                        </a:rPr>
                        <a:t>Vi sono poche variazioni di inquadratura</a:t>
                      </a:r>
                      <a:endParaRPr lang="it-IT" sz="1400" dirty="0">
                        <a:latin typeface="Century Gothic"/>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it-IT" sz="900" dirty="0">
                        <a:latin typeface="Times New Roman"/>
                        <a:ea typeface="Times New Roman"/>
                        <a:cs typeface="Times New Roman"/>
                      </a:endParaRPr>
                    </a:p>
                  </a:txBody>
                  <a:tcPr marL="44041" marR="44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Rectangle 2"/>
          <p:cNvSpPr>
            <a:spLocks noChangeArrowheads="1"/>
          </p:cNvSpPr>
          <p:nvPr/>
        </p:nvSpPr>
        <p:spPr bwMode="auto">
          <a:xfrm>
            <a:off x="1285852" y="142852"/>
            <a:ext cx="6572296" cy="738664"/>
          </a:xfrm>
          <a:prstGeom prst="rect">
            <a:avLst/>
          </a:prstGeom>
          <a:solidFill>
            <a:schemeClr val="tx2">
              <a:lumMod val="20000"/>
              <a:lumOff val="80000"/>
            </a:schemeClr>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400" dirty="0" smtClean="0">
                <a:latin typeface="Times New Roman" pitchFamily="18" charset="0"/>
                <a:cs typeface="Times New Roman" pitchFamily="18" charset="0"/>
              </a:rPr>
              <a:t>RIEPILOGHIAMO LE CARATTERISTICHE DEI GENERI DEL </a:t>
            </a:r>
            <a:r>
              <a:rPr lang="it-IT" sz="1400" dirty="0" err="1" smtClean="0">
                <a:latin typeface="Times New Roman" pitchFamily="18" charset="0"/>
                <a:cs typeface="Times New Roman" pitchFamily="18" charset="0"/>
              </a:rPr>
              <a:t>FUMETTO</a:t>
            </a:r>
            <a:r>
              <a:rPr lang="it-IT" sz="1400" dirty="0" err="1" smtClean="0">
                <a:latin typeface="Times New Roman" pitchFamily="18" charset="0"/>
                <a:cs typeface="Times New Roman" pitchFamily="18" charset="0"/>
              </a:rPr>
              <a:t>…</a:t>
            </a:r>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Compila la seguente tabella </a:t>
            </a:r>
            <a:r>
              <a:rPr lang="it-IT" sz="1400" dirty="0" err="1" smtClean="0">
                <a:latin typeface="Times New Roman" pitchFamily="18" charset="0"/>
                <a:cs typeface="Times New Roman" pitchFamily="18" charset="0"/>
              </a:rPr>
              <a:t>crocettando</a:t>
            </a:r>
            <a:r>
              <a:rPr lang="it-IT" sz="1400"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per ogni </a:t>
            </a:r>
            <a:r>
              <a:rPr lang="it-IT" sz="1400" dirty="0" smtClean="0">
                <a:latin typeface="Times New Roman" pitchFamily="18" charset="0"/>
                <a:cs typeface="Times New Roman" pitchFamily="18" charset="0"/>
              </a:rPr>
              <a:t>fumetto, </a:t>
            </a:r>
            <a:r>
              <a:rPr lang="it-IT" sz="1400" dirty="0" smtClean="0">
                <a:latin typeface="Times New Roman" pitchFamily="18" charset="0"/>
                <a:cs typeface="Times New Roman" pitchFamily="18" charset="0"/>
              </a:rPr>
              <a:t>le caratteristiche che gli </a:t>
            </a:r>
            <a:r>
              <a:rPr lang="it-IT" sz="1400" dirty="0" smtClean="0">
                <a:latin typeface="Times New Roman" pitchFamily="18" charset="0"/>
                <a:cs typeface="Times New Roman" pitchFamily="18" charset="0"/>
              </a:rPr>
              <a:t>corrispondono.</a:t>
            </a:r>
            <a:endParaRPr lang="it-IT" sz="1400" dirty="0">
              <a:latin typeface="Times New Roman" pitchFamily="18"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3185</TotalTime>
  <Words>4965</Words>
  <Application>Microsoft Office PowerPoint</Application>
  <PresentationFormat>Presentazione su schermo (4:3)</PresentationFormat>
  <Paragraphs>886</Paragraphs>
  <Slides>92</Slides>
  <Notes>1</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92</vt:i4>
      </vt:variant>
    </vt:vector>
  </HeadingPairs>
  <TitlesOfParts>
    <vt:vector size="94" baseType="lpstr">
      <vt:lpstr>Terra</vt:lpstr>
      <vt:lpstr>Picture</vt:lpstr>
      <vt:lpstr>  </vt:lpstr>
      <vt:lpstr>INDICE</vt:lpstr>
      <vt:lpstr>LA STORIA  DEL  FUMETTO </vt:lpstr>
      <vt:lpstr>Diapositiva 4</vt:lpstr>
      <vt:lpstr> </vt:lpstr>
      <vt:lpstr>Diapositiva 6</vt:lpstr>
      <vt:lpstr>Diapositiva 7</vt:lpstr>
      <vt:lpstr>Diapositiva 8</vt:lpstr>
      <vt:lpstr>Diapositiva 9</vt:lpstr>
      <vt:lpstr>Diapositiva 10</vt:lpstr>
      <vt:lpstr>Diapositiva 11</vt:lpstr>
      <vt:lpstr>Diapositiva 12</vt:lpstr>
      <vt:lpstr>Diapositiva 13</vt:lpstr>
      <vt:lpstr>Il linguaggio DEL  FUMETTO</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I GENERI DEL  FUMETTO </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342</cp:revision>
  <dcterms:created xsi:type="dcterms:W3CDTF">2021-02-01T13:54:03Z</dcterms:created>
  <dcterms:modified xsi:type="dcterms:W3CDTF">2021-02-13T20:00:56Z</dcterms:modified>
</cp:coreProperties>
</file>