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413" r:id="rId2"/>
    <p:sldId id="412" r:id="rId3"/>
    <p:sldId id="258" r:id="rId4"/>
    <p:sldId id="263" r:id="rId5"/>
    <p:sldId id="385" r:id="rId6"/>
    <p:sldId id="386" r:id="rId7"/>
    <p:sldId id="387" r:id="rId8"/>
    <p:sldId id="388" r:id="rId9"/>
    <p:sldId id="389" r:id="rId10"/>
    <p:sldId id="391" r:id="rId11"/>
    <p:sldId id="390" r:id="rId12"/>
    <p:sldId id="392" r:id="rId13"/>
    <p:sldId id="393" r:id="rId14"/>
    <p:sldId id="394" r:id="rId15"/>
    <p:sldId id="396" r:id="rId16"/>
    <p:sldId id="395" r:id="rId17"/>
    <p:sldId id="397" r:id="rId18"/>
    <p:sldId id="398" r:id="rId19"/>
    <p:sldId id="399" r:id="rId20"/>
    <p:sldId id="400" r:id="rId21"/>
    <p:sldId id="401" r:id="rId22"/>
    <p:sldId id="403" r:id="rId23"/>
    <p:sldId id="402" r:id="rId24"/>
    <p:sldId id="404" r:id="rId25"/>
    <p:sldId id="405" r:id="rId26"/>
    <p:sldId id="406" r:id="rId27"/>
    <p:sldId id="407" r:id="rId28"/>
    <p:sldId id="408" r:id="rId29"/>
    <p:sldId id="379" r:id="rId30"/>
    <p:sldId id="409" r:id="rId31"/>
    <p:sldId id="410"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741" autoAdjust="0"/>
    <p:restoredTop sz="91988" autoAdjust="0"/>
  </p:normalViewPr>
  <p:slideViewPr>
    <p:cSldViewPr>
      <p:cViewPr>
        <p:scale>
          <a:sx n="120" d="100"/>
          <a:sy n="120" d="100"/>
        </p:scale>
        <p:origin x="-1374" y="18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02/02/2022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a:pPr>
            <a:r>
              <a:rPr lang="it-IT" i="0" baseline="0" dirty="0" smtClean="0">
                <a:latin typeface="Times New Roman" pitchFamily="18" charset="0"/>
                <a:cs typeface="Times New Roman" pitchFamily="18" charset="0"/>
              </a:rPr>
              <a:t>popolato  2) densità di popolazione  3) presenza di vaste pianure  4) clima temperato  5) omogeneo  6) pianeggianti  7) montuose  8) temperato  9) freddo  10) caldo  11) molto lentamente  12) discontinuo  13) guerre         </a:t>
            </a:r>
          </a:p>
          <a:p>
            <a:pPr marL="228600" indent="-228600">
              <a:buFont typeface="+mj-lt"/>
              <a:buNone/>
            </a:pPr>
            <a:r>
              <a:rPr lang="it-IT" i="0" baseline="0" dirty="0" smtClean="0">
                <a:latin typeface="Times New Roman" pitchFamily="18" charset="0"/>
                <a:cs typeface="Times New Roman" pitchFamily="18" charset="0"/>
              </a:rPr>
              <a:t>14) Epidemie  15) carestie  16) mortalità  17) natalità  18) demografica  19) incremento demografico  20) mortalità</a:t>
            </a:r>
            <a:endParaRPr lang="it-IT" i="0" dirty="0" smtClean="0">
              <a:latin typeface="Times New Roman" pitchFamily="18" charset="0"/>
              <a:cs typeface="Times New Roman" pitchFamily="18" charset="0"/>
            </a:endParaRPr>
          </a:p>
          <a:p>
            <a:pPr marL="228600" indent="-228600">
              <a:buFont typeface="+mj-lt"/>
              <a:buNone/>
            </a:pPr>
            <a:endParaRPr lang="it-IT" i="1" dirty="0" smtClean="0">
              <a:latin typeface="Times New Roman" pitchFamily="18" charset="0"/>
              <a:cs typeface="Times New Roman" pitchFamily="18" charset="0"/>
            </a:endParaRPr>
          </a:p>
        </p:txBody>
      </p:sp>
      <p:sp>
        <p:nvSpPr>
          <p:cNvPr id="4" name="Segnaposto numero diapositiva 3"/>
          <p:cNvSpPr>
            <a:spLocks noGrp="1"/>
          </p:cNvSpPr>
          <p:nvPr>
            <p:ph type="sldNum" sz="quarter" idx="10"/>
          </p:nvPr>
        </p:nvSpPr>
        <p:spPr/>
        <p:txBody>
          <a:bodyPr/>
          <a:lstStyle/>
          <a:p>
            <a:fld id="{49E5320F-4656-4F53-92FD-42CAD2B2DB8C}" type="slidenum">
              <a:rPr lang="it-IT" smtClean="0"/>
              <a:pPr/>
              <a:t>29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21) tecniche agricole  22) medicina  23) natalità  24) mortalità  25)</a:t>
            </a:r>
            <a:r>
              <a:rPr lang="it-IT" baseline="0" dirty="0" smtClean="0"/>
              <a:t> saldo naturale  26) zero  27) nati  28) morti  29) natalità  30) fecondità  31) non diminuire  32) fecondità  33) lavorano fuori casa  34) alla laurea  </a:t>
            </a:r>
          </a:p>
          <a:p>
            <a:r>
              <a:rPr lang="it-IT" baseline="0" dirty="0" smtClean="0"/>
              <a:t>35) sposano  36) hanno il primo figlio  37) laureate con figli  38) senza figli  39) più costoso</a:t>
            </a:r>
            <a:endParaRPr lang="it-IT" dirty="0" smtClean="0"/>
          </a:p>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mtClean="0"/>
              <a:t>40) Durata media della vita  41) giovani  42) anziani  43)</a:t>
            </a:r>
            <a:r>
              <a:rPr lang="it-IT" baseline="0" smtClean="0"/>
              <a:t> pensionistica  44) sanitaria  45) per le pensioni  46) l’età pensionabile  47) contributo</a:t>
            </a:r>
            <a:endParaRPr lang="it-IT" smtClean="0"/>
          </a:p>
          <a:p>
            <a:endParaRPr lang="it-IT"/>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02/02/2022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02/02/2022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3.xml"/><Relationship Id="rId7"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6.xml"/><Relationship Id="rId10" Type="http://schemas.openxmlformats.org/officeDocument/2006/relationships/slide" Target="slide21.xml"/><Relationship Id="rId4" Type="http://schemas.openxmlformats.org/officeDocument/2006/relationships/slide" Target="slide14.xml"/><Relationship Id="rId9" Type="http://schemas.openxmlformats.org/officeDocument/2006/relationships/slide" Target="slide20.xml"/></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500174"/>
            <a:ext cx="8786842" cy="3693319"/>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sz="2000" dirty="0" smtClean="0">
                <a:latin typeface="Times New Roman" pitchFamily="18" charset="0"/>
                <a:ea typeface="Times New Roman" pitchFamily="18" charset="0"/>
                <a:cs typeface="Times New Roman" pitchFamily="18" charset="0"/>
              </a:rPr>
              <a:t>	</a:t>
            </a:r>
            <a:r>
              <a:rPr lang="it-IT" altLang="zh-CN" sz="2000" b="1" dirty="0" smtClean="0">
                <a:latin typeface="Times New Roman" pitchFamily="18" charset="0"/>
                <a:ea typeface="Times New Roman" pitchFamily="18" charset="0"/>
                <a:cs typeface="Times New Roman" pitchFamily="18" charset="0"/>
              </a:rPr>
              <a:t>PRESENTAZIONE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realizzare </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attività </a:t>
            </a:r>
            <a:r>
              <a:rPr kumimoji="0" lang="it-IT" altLang="zh-CN"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laboratoriale</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bisogna fornire agli alunni il</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it-IT" altLang="zh-CN" dirty="0" smtClean="0">
                <a:latin typeface="Times New Roman" pitchFamily="18" charset="0"/>
                <a:ea typeface="Times New Roman" pitchFamily="18" charset="0"/>
                <a:cs typeface="Times New Roman" pitchFamily="18" charset="0"/>
              </a:rPr>
              <a:t>P</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owerPoint riservato a loro. </a:t>
            </a:r>
            <a:r>
              <a:rPr lang="it-IT" altLang="zh-CN" dirty="0" smtClean="0">
                <a:latin typeface="Times New Roman" pitchFamily="18" charset="0"/>
                <a:ea typeface="Times New Roman" pitchFamily="18" charset="0"/>
                <a:cs typeface="Times New Roman" pitchFamily="18" charset="0"/>
              </a:rPr>
              <a:t>Il lavoro può essere svolto al computer a scuola (se c'è la possibilità) oppure a casa, individualmente oppure in gruppo. In sede di correzione del lavoro svolto, possono essere utilizzate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slide </a:t>
            </a:r>
            <a:r>
              <a:rPr lang="it-IT" altLang="zh-CN" dirty="0" smtClean="0">
                <a:latin typeface="Times New Roman" pitchFamily="18" charset="0"/>
                <a:ea typeface="Times New Roman" pitchFamily="18" charset="0"/>
                <a:cs typeface="Times New Roman" pitchFamily="18" charset="0"/>
              </a:rPr>
              <a:t>riservate al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docente: esse</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contengono</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risposte che gli alunni dovrebbero dare (parole in azzurro).</a:t>
            </a: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Nel caso in cui il docente decidesse di non far svolgere l’attività </a:t>
            </a:r>
            <a:r>
              <a:rPr lang="it-IT" altLang="zh-CN" dirty="0" err="1" smtClean="0">
                <a:latin typeface="Times New Roman" pitchFamily="18" charset="0"/>
                <a:ea typeface="Times New Roman" pitchFamily="18" charset="0"/>
                <a:cs typeface="Times New Roman" pitchFamily="18" charset="0"/>
              </a:rPr>
              <a:t>laboratoriale</a:t>
            </a:r>
            <a:r>
              <a:rPr lang="it-IT" altLang="zh-CN" dirty="0" smtClean="0">
                <a:latin typeface="Times New Roman" pitchFamily="18" charset="0"/>
                <a:ea typeface="Times New Roman" pitchFamily="18" charset="0"/>
                <a:cs typeface="Times New Roman" pitchFamily="18" charset="0"/>
              </a:rPr>
              <a:t>, il PowerPoint a lui riservato (ma, volendo, anche quello per gli alunni) può essere utilizzato per una </a:t>
            </a:r>
            <a:r>
              <a:rPr lang="it-IT" altLang="zh-CN" b="1" dirty="0" smtClean="0">
                <a:latin typeface="Times New Roman" pitchFamily="18" charset="0"/>
                <a:ea typeface="Times New Roman" pitchFamily="18" charset="0"/>
                <a:cs typeface="Times New Roman" pitchFamily="18" charset="0"/>
              </a:rPr>
              <a:t>lezione frontale.</a:t>
            </a:r>
          </a:p>
          <a:p>
            <a:pPr lvl="0" algn="just" fontAlgn="base">
              <a:spcBef>
                <a:spcPct val="0"/>
              </a:spcBef>
              <a:spcAft>
                <a:spcPct val="0"/>
              </a:spcAft>
            </a:pP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     Sito: </a:t>
            </a:r>
            <a:r>
              <a:rPr lang="it-IT" altLang="zh-CN" dirty="0" err="1" smtClean="0">
                <a:latin typeface="Times New Roman" pitchFamily="18" charset="0"/>
                <a:ea typeface="Times New Roman" pitchFamily="18" charset="0"/>
                <a:cs typeface="Times New Roman" pitchFamily="18" charset="0"/>
              </a:rPr>
              <a:t>c</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lasseattiva.jimdofree.com</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Alberto </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Staderini</a:t>
            </a:r>
            <a:endPar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2</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Come sta cambiando la popolazione in Europa e in Italia</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0"/>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questa lezione osserveremo come la popolazione europea si sia evoluta nel corso della storia e in particolare come sta cambiando negli ultimi anni. Leggi con attenzione i grafici seguenti e svolgi poi i relativi esercizi.</a:t>
            </a:r>
            <a:endParaRPr kumimoji="0" lang="it-IT"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magine 2"/>
          <p:cNvPicPr>
            <a:picLocks noChangeAspect="1"/>
          </p:cNvPicPr>
          <p:nvPr/>
        </p:nvPicPr>
        <p:blipFill>
          <a:blip r:embed="rId2" cstate="print"/>
          <a:srcRect/>
          <a:stretch>
            <a:fillRect/>
          </a:stretch>
        </p:blipFill>
        <p:spPr bwMode="auto">
          <a:xfrm>
            <a:off x="357158" y="2643182"/>
            <a:ext cx="8192775" cy="3419689"/>
          </a:xfrm>
          <a:prstGeom prst="rect">
            <a:avLst/>
          </a:prstGeom>
          <a:noFill/>
          <a:ln w="9525">
            <a:noFill/>
            <a:miter lim="800000"/>
            <a:headEnd/>
            <a:tailEnd/>
          </a:ln>
        </p:spPr>
      </p:pic>
      <p:sp>
        <p:nvSpPr>
          <p:cNvPr id="59394" name="Rectangle 2"/>
          <p:cNvSpPr>
            <a:spLocks noChangeArrowheads="1"/>
          </p:cNvSpPr>
          <p:nvPr/>
        </p:nvSpPr>
        <p:spPr bwMode="auto">
          <a:xfrm>
            <a:off x="2000232" y="2786058"/>
            <a:ext cx="67151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L'evoluzione della popolazione europea dal 400 ai nostri giorni</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714348" y="2071678"/>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6</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357158" y="1428736"/>
          <a:ext cx="8501122" cy="4847290"/>
        </p:xfrm>
        <a:graphic>
          <a:graphicData uri="http://schemas.openxmlformats.org/drawingml/2006/table">
            <a:tbl>
              <a:tblPr/>
              <a:tblGrid>
                <a:gridCol w="6626667"/>
                <a:gridCol w="1874455"/>
              </a:tblGrid>
              <a:tr h="355679">
                <a:tc>
                  <a:txBody>
                    <a:bodyPr/>
                    <a:lstStyle/>
                    <a:p>
                      <a:pPr algn="ctr">
                        <a:lnSpc>
                          <a:spcPct val="115000"/>
                        </a:lnSpc>
                        <a:spcAft>
                          <a:spcPts val="1000"/>
                        </a:spcAft>
                      </a:pPr>
                      <a:r>
                        <a:rPr lang="it-IT" sz="2000" b="1" dirty="0">
                          <a:latin typeface="Times New Roman"/>
                          <a:ea typeface="Times New Roman"/>
                          <a:cs typeface="Times New Roman"/>
                        </a:rPr>
                        <a:t>AVVENIMENTI</a:t>
                      </a:r>
                      <a:endParaRPr lang="it-IT" sz="20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2000" b="1" dirty="0">
                          <a:latin typeface="Times New Roman"/>
                          <a:ea typeface="Times New Roman"/>
                          <a:cs typeface="Times New Roman"/>
                        </a:rPr>
                        <a:t>PERIODO</a:t>
                      </a:r>
                      <a:endParaRPr lang="it-IT" sz="2000" b="1"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7614">
                <a:tc>
                  <a:txBody>
                    <a:bodyPr/>
                    <a:lstStyle/>
                    <a:p>
                      <a:pPr algn="just">
                        <a:lnSpc>
                          <a:spcPct val="115000"/>
                        </a:lnSpc>
                        <a:spcAft>
                          <a:spcPts val="1000"/>
                        </a:spcAft>
                      </a:pPr>
                      <a:r>
                        <a:rPr lang="it-IT" sz="1800" dirty="0">
                          <a:latin typeface="Times New Roman"/>
                          <a:ea typeface="Times New Roman"/>
                          <a:cs typeface="Times New Roman"/>
                        </a:rPr>
                        <a:t>Le popolazioni germaniche invadono l’Impero Romano causando guerre, devastazioni, crisi economiche, carestie e pestilenze. Tutto ciò provoca una forte diminuzione della popolazione</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it-IT" sz="1800">
                        <a:solidFill>
                          <a:srgbClr val="00B0F0"/>
                        </a:solidFill>
                        <a:latin typeface="Times New Roman"/>
                        <a:ea typeface="Times New Roman"/>
                        <a:cs typeface="Times New Roman"/>
                      </a:endParaRPr>
                    </a:p>
                    <a:p>
                      <a:pPr algn="ctr">
                        <a:lnSpc>
                          <a:spcPct val="115000"/>
                        </a:lnSpc>
                        <a:spcAft>
                          <a:spcPts val="1000"/>
                        </a:spcAft>
                      </a:pPr>
                      <a:r>
                        <a:rPr lang="it-IT" sz="1800">
                          <a:latin typeface="Times New Roman"/>
                          <a:ea typeface="Times New Roman"/>
                          <a:cs typeface="Times New Roman"/>
                        </a:rPr>
                        <a:t>200</a:t>
                      </a:r>
                      <a:r>
                        <a:rPr lang="it-IT" sz="1800">
                          <a:solidFill>
                            <a:srgbClr val="00B0F0"/>
                          </a:solidFill>
                          <a:latin typeface="Times New Roman"/>
                          <a:ea typeface="Times New Roman"/>
                          <a:cs typeface="Times New Roman"/>
                        </a:rPr>
                        <a:t> </a:t>
                      </a:r>
                      <a:r>
                        <a:rPr lang="it-IT" sz="1800">
                          <a:latin typeface="Times New Roman"/>
                          <a:ea typeface="Times New Roman"/>
                          <a:cs typeface="Times New Roman"/>
                        </a:rPr>
                        <a:t>-</a:t>
                      </a:r>
                      <a:r>
                        <a:rPr lang="it-IT" sz="1800">
                          <a:solidFill>
                            <a:srgbClr val="00B0F0"/>
                          </a:solidFill>
                          <a:latin typeface="Times New Roman"/>
                          <a:ea typeface="Times New Roman"/>
                          <a:cs typeface="Times New Roman"/>
                        </a:rPr>
                        <a:t> 600</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98409">
                <a:tc>
                  <a:txBody>
                    <a:bodyPr/>
                    <a:lstStyle/>
                    <a:p>
                      <a:pPr algn="just">
                        <a:lnSpc>
                          <a:spcPct val="115000"/>
                        </a:lnSpc>
                        <a:spcAft>
                          <a:spcPts val="1000"/>
                        </a:spcAft>
                      </a:pPr>
                      <a:r>
                        <a:rPr lang="it-IT" sz="1800" dirty="0">
                          <a:latin typeface="Times New Roman"/>
                          <a:ea typeface="Times New Roman"/>
                          <a:cs typeface="Times New Roman"/>
                        </a:rPr>
                        <a:t>Con la fine delle invasioni barbariche la popolazione riprende lentamente ad aumentare</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a:solidFill>
                            <a:srgbClr val="00B0F0"/>
                          </a:solidFill>
                          <a:latin typeface="Times New Roman"/>
                          <a:ea typeface="Times New Roman"/>
                          <a:cs typeface="Times New Roman"/>
                        </a:rPr>
                        <a:t>600 - 1000</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1359">
                <a:tc>
                  <a:txBody>
                    <a:bodyPr/>
                    <a:lstStyle/>
                    <a:p>
                      <a:pPr algn="just">
                        <a:lnSpc>
                          <a:spcPct val="115000"/>
                        </a:lnSpc>
                        <a:spcAft>
                          <a:spcPts val="1000"/>
                        </a:spcAft>
                      </a:pPr>
                      <a:r>
                        <a:rPr lang="it-IT" sz="1800" dirty="0">
                          <a:latin typeface="Times New Roman"/>
                          <a:ea typeface="Times New Roman"/>
                          <a:cs typeface="Times New Roman"/>
                        </a:rPr>
                        <a:t>Il miglioramento delle tecniche agricole e la ripresa dei commerci provocano un netto aumento della popolazione</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solidFill>
                            <a:srgbClr val="00B0F0"/>
                          </a:solidFill>
                          <a:latin typeface="Times New Roman"/>
                          <a:ea typeface="Times New Roman"/>
                          <a:cs typeface="Times New Roman"/>
                        </a:rPr>
                        <a:t>1000 - 1300</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5679">
                <a:tc>
                  <a:txBody>
                    <a:bodyPr/>
                    <a:lstStyle/>
                    <a:p>
                      <a:pPr algn="just">
                        <a:lnSpc>
                          <a:spcPct val="115000"/>
                        </a:lnSpc>
                        <a:spcAft>
                          <a:spcPts val="1000"/>
                        </a:spcAft>
                      </a:pPr>
                      <a:r>
                        <a:rPr lang="it-IT" sz="1800" dirty="0">
                          <a:latin typeface="Times New Roman"/>
                          <a:ea typeface="Times New Roman"/>
                          <a:cs typeface="Times New Roman"/>
                        </a:rPr>
                        <a:t>Una epidemia di peste provoca una brusca diminuzione della popolazione</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solidFill>
                            <a:srgbClr val="00B0F0"/>
                          </a:solidFill>
                          <a:latin typeface="Times New Roman"/>
                          <a:ea typeface="Times New Roman"/>
                          <a:cs typeface="Times New Roman"/>
                        </a:rPr>
                        <a:t>1300 - 1400</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5679">
                <a:tc>
                  <a:txBody>
                    <a:bodyPr/>
                    <a:lstStyle/>
                    <a:p>
                      <a:pPr algn="just">
                        <a:lnSpc>
                          <a:spcPct val="115000"/>
                        </a:lnSpc>
                        <a:spcAft>
                          <a:spcPts val="1000"/>
                        </a:spcAft>
                      </a:pPr>
                      <a:r>
                        <a:rPr lang="it-IT" sz="1800">
                          <a:latin typeface="Times New Roman"/>
                          <a:ea typeface="Times New Roman"/>
                          <a:cs typeface="Times New Roman"/>
                        </a:rPr>
                        <a:t>La popolazione ritorna a crescere gradualmente</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solidFill>
                            <a:srgbClr val="00B0F0"/>
                          </a:solidFill>
                          <a:latin typeface="Times New Roman"/>
                          <a:ea typeface="Times New Roman"/>
                          <a:cs typeface="Times New Roman"/>
                        </a:rPr>
                        <a:t>1400 - 1700</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7614">
                <a:tc>
                  <a:txBody>
                    <a:bodyPr/>
                    <a:lstStyle/>
                    <a:p>
                      <a:pPr algn="just">
                        <a:lnSpc>
                          <a:spcPct val="115000"/>
                        </a:lnSpc>
                        <a:spcAft>
                          <a:spcPts val="1000"/>
                        </a:spcAft>
                      </a:pPr>
                      <a:r>
                        <a:rPr lang="it-IT" sz="1800">
                          <a:latin typeface="Times New Roman"/>
                          <a:ea typeface="Times New Roman"/>
                          <a:cs typeface="Times New Roman"/>
                        </a:rPr>
                        <a:t>La rivoluzione industriale, i miglioramenti in campo agricolo e i progressi della medicina fanno aumentare la popolazione rapidamente e senza interruzioni</a:t>
                      </a:r>
                      <a:endParaRPr lang="it-IT" sz="180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it-IT" sz="1800" dirty="0">
                          <a:solidFill>
                            <a:srgbClr val="00B0F0"/>
                          </a:solidFill>
                          <a:latin typeface="Times New Roman"/>
                          <a:ea typeface="Times New Roman"/>
                          <a:cs typeface="Times New Roman"/>
                        </a:rPr>
                        <a:t>1700 - 2000</a:t>
                      </a:r>
                      <a:endParaRPr lang="it-IT" sz="1800" dirty="0">
                        <a:latin typeface="Calibri"/>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0417" name="Rectangle 1"/>
          <p:cNvSpPr>
            <a:spLocks noChangeArrowheads="1"/>
          </p:cNvSpPr>
          <p:nvPr/>
        </p:nvSpPr>
        <p:spPr bwMode="auto">
          <a:xfrm>
            <a:off x="0" y="214290"/>
            <a:ext cx="87868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Osserva il grafico sull'evoluzione della popolazione europea e completa la seguente tabella scrivendo, accanto agli avvenimenti, il periodo in cui si verificano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2</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Secondo te, in che modo gli avvenimenti elencati nella tabella hanno influenzato il saldo naturale della popolazione? (pensa a quello che succede quando c'</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una pestilenza oppure quando la medicina compie dei progressi)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500034" y="1285860"/>
            <a:ext cx="55006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Hanno fatto aumentare o diminuire la mortalit</a:t>
            </a:r>
            <a:r>
              <a:rPr kumimoji="0" lang="it-IT" b="0" i="0" u="none" strike="noStrike" cap="none" normalizeH="0" baseline="0" dirty="0" smtClean="0">
                <a:ln>
                  <a:noFill/>
                </a:ln>
                <a:solidFill>
                  <a:srgbClr val="00B0F0"/>
                </a:solidFill>
                <a:effectLst/>
                <a:latin typeface="Calibri"/>
                <a:ea typeface="Times New Roman" pitchFamily="18" charset="0"/>
                <a:cs typeface="Times New Roman" pitchFamily="18" charset="0"/>
              </a:rPr>
              <a:t>à</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85720" y="1071546"/>
            <a:ext cx="8358246"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dirty="0" smtClean="0">
              <a:solidFill>
                <a:srgbClr val="00B0F0"/>
              </a:solidFill>
              <a:latin typeface="Times New Roman" pitchFamily="18" charset="0"/>
              <a:cs typeface="Times New Roman" pitchFamily="18" charset="0"/>
            </a:endParaRPr>
          </a:p>
        </p:txBody>
      </p:sp>
      <p:sp>
        <p:nvSpPr>
          <p:cNvPr id="61443" name="Rectangle 3"/>
          <p:cNvSpPr>
            <a:spLocks noChangeArrowheads="1"/>
          </p:cNvSpPr>
          <p:nvPr/>
        </p:nvSpPr>
        <p:spPr bwMode="auto">
          <a:xfrm>
            <a:off x="500034" y="1142984"/>
            <a:ext cx="71437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Hanno fatto aumentare o diminuire la mortalità</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Immagine 5"/>
          <p:cNvPicPr/>
          <p:nvPr/>
        </p:nvPicPr>
        <p:blipFill>
          <a:blip r:embed="rId2"/>
          <a:srcRect/>
          <a:stretch>
            <a:fillRect/>
          </a:stretch>
        </p:blipFill>
        <p:spPr bwMode="auto">
          <a:xfrm>
            <a:off x="1500166" y="1857364"/>
            <a:ext cx="6115050" cy="3327400"/>
          </a:xfrm>
          <a:prstGeom prst="rect">
            <a:avLst/>
          </a:prstGeom>
          <a:noFill/>
          <a:ln w="9525">
            <a:noFill/>
            <a:miter lim="800000"/>
            <a:headEnd/>
            <a:tailEnd/>
          </a:ln>
        </p:spPr>
      </p:pic>
      <p:sp>
        <p:nvSpPr>
          <p:cNvPr id="61444" name="Rectangle 4"/>
          <p:cNvSpPr>
            <a:spLocks noChangeArrowheads="1"/>
          </p:cNvSpPr>
          <p:nvPr/>
        </p:nvSpPr>
        <p:spPr bwMode="auto">
          <a:xfrm>
            <a:off x="0" y="5286388"/>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Come si è andato modificando il saldo naturale della popolazione europea dal 1960 ad oggi? Perch</a:t>
            </a:r>
            <a:r>
              <a:rPr lang="it-IT" dirty="0" smtClean="0">
                <a:latin typeface="Times New Roman" pitchFamily="18" charset="0"/>
                <a:ea typeface="Times New Roman" pitchFamily="18" charset="0"/>
                <a:cs typeface="Times New Roman" pitchFamily="18" charset="0"/>
              </a:rPr>
              <a:t>é</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ttangolo arrotondato 7"/>
          <p:cNvSpPr/>
          <p:nvPr/>
        </p:nvSpPr>
        <p:spPr>
          <a:xfrm>
            <a:off x="500034" y="5929330"/>
            <a:ext cx="828680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1445" name="Rectangle 5"/>
          <p:cNvSpPr>
            <a:spLocks noChangeArrowheads="1"/>
          </p:cNvSpPr>
          <p:nvPr/>
        </p:nvSpPr>
        <p:spPr bwMode="auto">
          <a:xfrm>
            <a:off x="571472" y="6000768"/>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È progressivamente diminuito fino a diventare negativo. Ciò è dovuto al rapido calo delle nascite e al</a:t>
            </a:r>
            <a:r>
              <a:rPr lang="it-IT" baseline="0" dirty="0" smtClean="0">
                <a:solidFill>
                  <a:srgbClr val="00B0F0"/>
                </a:solidFill>
                <a:latin typeface="Times New Roman" pitchFamily="18" charset="0"/>
                <a:ea typeface="Times New Roman" pitchFamily="18" charset="0"/>
                <a:cs typeface="Times New Roman" pitchFamily="18" charset="0"/>
              </a:rPr>
              <a:t>l’</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aumento dei decessi.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ttangolo 9"/>
          <p:cNvSpPr/>
          <p:nvPr/>
        </p:nvSpPr>
        <p:spPr>
          <a:xfrm>
            <a:off x="714348" y="2071678"/>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7</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714348" y="285728"/>
            <a:ext cx="5019557" cy="3662921"/>
          </a:xfrm>
          <a:prstGeom prst="rect">
            <a:avLst/>
          </a:prstGeom>
          <a:noFill/>
          <a:ln w="9525">
            <a:noFill/>
            <a:miter lim="800000"/>
            <a:headEnd/>
            <a:tailEnd/>
          </a:ln>
        </p:spPr>
      </p:pic>
      <p:sp>
        <p:nvSpPr>
          <p:cNvPr id="62465" name="Rectangle 1"/>
          <p:cNvSpPr>
            <a:spLocks noChangeArrowheads="1"/>
          </p:cNvSpPr>
          <p:nvPr/>
        </p:nvSpPr>
        <p:spPr bwMode="auto">
          <a:xfrm>
            <a:off x="142844" y="4286256"/>
            <a:ext cx="88583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Esaminando il grafico si può capire perché in Europa vi è un basso indice di natalità. Qual è il motivo?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428596" y="5143512"/>
            <a:ext cx="828680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2466" name="Rectangle 2"/>
          <p:cNvSpPr>
            <a:spLocks noChangeArrowheads="1"/>
          </p:cNvSpPr>
          <p:nvPr/>
        </p:nvSpPr>
        <p:spPr bwMode="auto">
          <a:xfrm>
            <a:off x="642910" y="5357826"/>
            <a:ext cx="77867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Perché le donne hanno meno di due figli a testa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6000760" y="357166"/>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3</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Cambiamenti sociali e bassa natalità nell’Italia di oggi</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rcRect/>
          <a:stretch>
            <a:fillRect/>
          </a:stretch>
        </p:blipFill>
        <p:spPr bwMode="auto">
          <a:xfrm>
            <a:off x="785786" y="214290"/>
            <a:ext cx="6349460" cy="4018217"/>
          </a:xfrm>
          <a:prstGeom prst="rect">
            <a:avLst/>
          </a:prstGeom>
          <a:noFill/>
          <a:ln w="9525">
            <a:noFill/>
            <a:miter lim="800000"/>
            <a:headEnd/>
            <a:tailEnd/>
          </a:ln>
        </p:spPr>
      </p:pic>
      <p:sp>
        <p:nvSpPr>
          <p:cNvPr id="64513" name="Rectangle 1"/>
          <p:cNvSpPr>
            <a:spLocks noChangeArrowheads="1"/>
          </p:cNvSpPr>
          <p:nvPr/>
        </p:nvSpPr>
        <p:spPr bwMode="auto">
          <a:xfrm>
            <a:off x="142844" y="4500570"/>
            <a:ext cx="87154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Quale informazione riguardante l’andamento dell'indice di fecondità dell'Italia si può ricavare dalla lettura del grafico?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500034" y="5286388"/>
            <a:ext cx="828680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4514" name="Rectangle 2"/>
          <p:cNvSpPr>
            <a:spLocks noChangeArrowheads="1"/>
          </p:cNvSpPr>
          <p:nvPr/>
        </p:nvSpPr>
        <p:spPr bwMode="auto">
          <a:xfrm>
            <a:off x="571472" y="5357826"/>
            <a:ext cx="87154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 partire dal 1976 l'indice di fecondità si è mantenuto al disotto della soglia minima che evita una diminuzione della popolazione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7358082" y="42860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9</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rcRect/>
          <a:stretch>
            <a:fillRect/>
          </a:stretch>
        </p:blipFill>
        <p:spPr bwMode="auto">
          <a:xfrm>
            <a:off x="1285852" y="428604"/>
            <a:ext cx="7589254" cy="2697142"/>
          </a:xfrm>
          <a:prstGeom prst="rect">
            <a:avLst/>
          </a:prstGeom>
          <a:noFill/>
          <a:ln w="9525">
            <a:noFill/>
            <a:miter lim="800000"/>
            <a:headEnd/>
            <a:tailEnd/>
          </a:ln>
        </p:spPr>
      </p:pic>
      <p:sp>
        <p:nvSpPr>
          <p:cNvPr id="65537" name="Rectangle 1"/>
          <p:cNvSpPr>
            <a:spLocks noChangeArrowheads="1"/>
          </p:cNvSpPr>
          <p:nvPr/>
        </p:nvSpPr>
        <p:spPr bwMode="auto">
          <a:xfrm>
            <a:off x="142844" y="3643314"/>
            <a:ext cx="87154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grafico è possibile dedurre una delle cause dell'abbassamento dell'indice di fecondità in Italia: quale?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357158" y="4643446"/>
            <a:ext cx="828680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5538" name="Rectangle 2"/>
          <p:cNvSpPr>
            <a:spLocks noChangeArrowheads="1"/>
          </p:cNvSpPr>
          <p:nvPr/>
        </p:nvSpPr>
        <p:spPr bwMode="auto">
          <a:xfrm>
            <a:off x="428596" y="4714884"/>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L'aumento della percentuale di donne che lavorano fuori casa e che, di conseguenza, hanno meno tempo da dedicare alla cura dei figli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642918"/>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10</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rcRect/>
          <a:stretch>
            <a:fillRect/>
          </a:stretch>
        </p:blipFill>
        <p:spPr bwMode="auto">
          <a:xfrm>
            <a:off x="285720" y="785794"/>
            <a:ext cx="8648000" cy="1774286"/>
          </a:xfrm>
          <a:prstGeom prst="rect">
            <a:avLst/>
          </a:prstGeom>
          <a:noFill/>
          <a:ln w="9525">
            <a:noFill/>
            <a:miter lim="800000"/>
            <a:headEnd/>
            <a:tailEnd/>
          </a:ln>
        </p:spPr>
      </p:pic>
      <p:sp>
        <p:nvSpPr>
          <p:cNvPr id="66561" name="Rectangle 1"/>
          <p:cNvSpPr>
            <a:spLocks noChangeArrowheads="1"/>
          </p:cNvSpPr>
          <p:nvPr/>
        </p:nvSpPr>
        <p:spPr bwMode="auto">
          <a:xfrm>
            <a:off x="714348" y="2571744"/>
            <a:ext cx="685801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Variazione in percentuale del numero dei laureati in Italia a partire dal 2004</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142844" y="3571876"/>
            <a:ext cx="85725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Com’è cambiata la percentuale dei laureati, con età compresa fra i 25 e i 34 anni, in Italia fra il 2004 e il 2018? (considera anche la differenza fra uomini e donne)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ttangolo arrotondato 4"/>
          <p:cNvSpPr/>
          <p:nvPr/>
        </p:nvSpPr>
        <p:spPr>
          <a:xfrm>
            <a:off x="357158" y="4500570"/>
            <a:ext cx="828680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6563" name="Rectangle 3"/>
          <p:cNvSpPr>
            <a:spLocks noChangeArrowheads="1"/>
          </p:cNvSpPr>
          <p:nvPr/>
        </p:nvSpPr>
        <p:spPr bwMode="auto">
          <a:xfrm>
            <a:off x="500034" y="4572008"/>
            <a:ext cx="82867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C’è stato un aumento progressivo della percentuale di laureati che ha riguardato più le donne che gli uomini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ttangolo 6"/>
          <p:cNvSpPr/>
          <p:nvPr/>
        </p:nvSpPr>
        <p:spPr>
          <a:xfrm>
            <a:off x="642910" y="285728"/>
            <a:ext cx="778803"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rcRect/>
          <a:stretch>
            <a:fillRect/>
          </a:stretch>
        </p:blipFill>
        <p:spPr bwMode="auto">
          <a:xfrm>
            <a:off x="1285852" y="142852"/>
            <a:ext cx="7700001" cy="3276000"/>
          </a:xfrm>
          <a:prstGeom prst="rect">
            <a:avLst/>
          </a:prstGeom>
          <a:noFill/>
          <a:ln w="9525">
            <a:noFill/>
            <a:miter lim="800000"/>
            <a:headEnd/>
            <a:tailEnd/>
          </a:ln>
        </p:spPr>
      </p:pic>
      <p:sp>
        <p:nvSpPr>
          <p:cNvPr id="1025" name="Rectangle 1"/>
          <p:cNvSpPr>
            <a:spLocks noChangeArrowheads="1"/>
          </p:cNvSpPr>
          <p:nvPr/>
        </p:nvSpPr>
        <p:spPr bwMode="auto">
          <a:xfrm>
            <a:off x="142844" y="3786190"/>
            <a:ext cx="87868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Confronta questi due grafici con quello precedente: secondo te, che rapporto c'è fra i fenomeni che essi rappresentano?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357158" y="4572008"/>
            <a:ext cx="828680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1026" name="Rectangle 2"/>
          <p:cNvSpPr>
            <a:spLocks noChangeArrowheads="1"/>
          </p:cNvSpPr>
          <p:nvPr/>
        </p:nvSpPr>
        <p:spPr bwMode="auto">
          <a:xfrm>
            <a:off x="500034" y="4572008"/>
            <a:ext cx="82153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Si </a:t>
            </a:r>
            <a:r>
              <a:rPr kumimoji="0" lang="it-IT" b="0" i="0" u="none" strike="noStrike" cap="none" normalizeH="0" baseline="0" dirty="0" smtClean="0">
                <a:ln>
                  <a:noFill/>
                </a:ln>
                <a:solidFill>
                  <a:srgbClr val="00B0F0"/>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allungato il periodo in cui le donne studiano e, di conseguenza, si </a:t>
            </a:r>
            <a:r>
              <a:rPr kumimoji="0" lang="it-IT" b="0" i="0" u="none" strike="noStrike" cap="none" normalizeH="0" baseline="0" dirty="0" smtClean="0">
                <a:ln>
                  <a:noFill/>
                </a:ln>
                <a:solidFill>
                  <a:srgbClr val="00B0F0"/>
                </a:solidFill>
                <a:effectLst/>
                <a:latin typeface="Calibri"/>
                <a:ea typeface="Times New Roman" pitchFamily="18" charset="0"/>
                <a:cs typeface="Times New Roman" pitchFamily="18" charset="0"/>
              </a:rPr>
              <a:t>è</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alzata l'et</a:t>
            </a:r>
            <a:r>
              <a:rPr kumimoji="0" lang="it-IT" b="0" i="0" u="none" strike="noStrike" cap="none" normalizeH="0" baseline="0" dirty="0" smtClean="0">
                <a:ln>
                  <a:noFill/>
                </a:ln>
                <a:solidFill>
                  <a:srgbClr val="00B0F0"/>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in cui si sposano e hanno il primo figlio.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35716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12</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357158" y="1214422"/>
            <a:ext cx="8686800" cy="3900494"/>
          </a:xfrm>
        </p:spPr>
        <p:txBody>
          <a:bodyPr>
            <a:normAutofit/>
          </a:bodyPr>
          <a:lstStyle/>
          <a:p>
            <a:pPr algn="ctr"/>
            <a:r>
              <a:rPr lang="it-IT" sz="6600" b="1" dirty="0" smtClean="0">
                <a:solidFill>
                  <a:srgbClr val="7030A0"/>
                </a:solidFill>
              </a:rPr>
              <a:t>LA POPOLAZIONE IN EUROPA E IN ITALIA</a:t>
            </a:r>
            <a:endParaRPr lang="it-IT" sz="6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srcRect/>
          <a:stretch>
            <a:fillRect/>
          </a:stretch>
        </p:blipFill>
        <p:spPr bwMode="auto">
          <a:xfrm>
            <a:off x="785786" y="214290"/>
            <a:ext cx="3346450" cy="2819400"/>
          </a:xfrm>
          <a:prstGeom prst="rect">
            <a:avLst/>
          </a:prstGeom>
          <a:noFill/>
          <a:ln w="9525">
            <a:noFill/>
            <a:miter lim="800000"/>
            <a:headEnd/>
            <a:tailEnd/>
          </a:ln>
        </p:spPr>
      </p:pic>
      <p:sp>
        <p:nvSpPr>
          <p:cNvPr id="64513" name="Rectangle 1"/>
          <p:cNvSpPr>
            <a:spLocks noChangeArrowheads="1"/>
          </p:cNvSpPr>
          <p:nvPr/>
        </p:nvSpPr>
        <p:spPr bwMode="auto">
          <a:xfrm>
            <a:off x="142844" y="3071810"/>
            <a:ext cx="478634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ED7D31"/>
                </a:solidFill>
                <a:effectLst/>
                <a:latin typeface="Times New Roman" pitchFamily="18" charset="0"/>
                <a:ea typeface="Times New Roman" pitchFamily="18" charset="0"/>
                <a:cs typeface="Times New Roman" pitchFamily="18" charset="0"/>
              </a:rPr>
              <a:t> </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Percentuale dei laureati che lavorano, con e senza figli, in Italia, oggi.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71406" y="3714752"/>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cosa si può dedurre dalla lettura di questo grafico? In che modo tale fenomeno incide sull'indice di fecondità?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ttangolo arrotondato 4"/>
          <p:cNvSpPr/>
          <p:nvPr/>
        </p:nvSpPr>
        <p:spPr>
          <a:xfrm>
            <a:off x="285720" y="4572008"/>
            <a:ext cx="8429684"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4515" name="Rectangle 3"/>
          <p:cNvSpPr>
            <a:spLocks noChangeArrowheads="1"/>
          </p:cNvSpPr>
          <p:nvPr/>
        </p:nvSpPr>
        <p:spPr bwMode="auto">
          <a:xfrm>
            <a:off x="357158" y="4572008"/>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Le donne laureate con figli hanno maggiore difficoltà a trovare lavoro rispetto a quelle senza figli. Per gli uomini invece è il contrario. Ciò scoraggia le donne laureate ad avere figli.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ttangolo 6"/>
          <p:cNvSpPr/>
          <p:nvPr/>
        </p:nvSpPr>
        <p:spPr>
          <a:xfrm>
            <a:off x="4286248" y="35716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13</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ansione0003"/>
          <p:cNvPicPr>
            <a:picLocks noChangeAspect="1"/>
          </p:cNvPicPr>
          <p:nvPr/>
        </p:nvPicPr>
        <p:blipFill>
          <a:blip r:embed="rId2"/>
          <a:srcRect/>
          <a:stretch>
            <a:fillRect/>
          </a:stretch>
        </p:blipFill>
        <p:spPr bwMode="auto">
          <a:xfrm>
            <a:off x="214282" y="142852"/>
            <a:ext cx="7401154" cy="3955694"/>
          </a:xfrm>
          <a:prstGeom prst="rect">
            <a:avLst/>
          </a:prstGeom>
          <a:noFill/>
          <a:ln w="9525">
            <a:noFill/>
            <a:miter lim="800000"/>
            <a:headEnd/>
            <a:tailEnd/>
          </a:ln>
        </p:spPr>
      </p:pic>
      <p:sp>
        <p:nvSpPr>
          <p:cNvPr id="65537" name="Rectangle 1"/>
          <p:cNvSpPr>
            <a:spLocks noChangeArrowheads="1"/>
          </p:cNvSpPr>
          <p:nvPr/>
        </p:nvSpPr>
        <p:spPr bwMode="auto">
          <a:xfrm>
            <a:off x="3500430" y="285728"/>
            <a:ext cx="400052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Andamento dei consumi pro-capite in Italia dal 1901 al 2015, calcolato in euro, senza tenere conto dell</a:t>
            </a:r>
            <a:r>
              <a:rPr kumimoji="0" lang="it-IT"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inflazione.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38" name="Rectangle 2"/>
          <p:cNvSpPr>
            <a:spLocks noChangeArrowheads="1"/>
          </p:cNvSpPr>
          <p:nvPr/>
        </p:nvSpPr>
        <p:spPr bwMode="auto">
          <a:xfrm>
            <a:off x="214282" y="428625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Dalla lettura di questo grafico possiamo dedurre uno dei motivi per cui oggi si fanno meno figli che in passato. Qual è questo motivo?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ttangolo arrotondato 4"/>
          <p:cNvSpPr/>
          <p:nvPr/>
        </p:nvSpPr>
        <p:spPr>
          <a:xfrm>
            <a:off x="285720" y="5143512"/>
            <a:ext cx="8429684"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5539" name="Rectangle 3"/>
          <p:cNvSpPr>
            <a:spLocks noChangeArrowheads="1"/>
          </p:cNvSpPr>
          <p:nvPr/>
        </p:nvSpPr>
        <p:spPr bwMode="auto">
          <a:xfrm>
            <a:off x="500034" y="5357826"/>
            <a:ext cx="728276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Mantenere un figlio è diventato molto più costoso e quindi se ne fanno pochi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ttangolo 6"/>
          <p:cNvSpPr/>
          <p:nvPr/>
        </p:nvSpPr>
        <p:spPr>
          <a:xfrm>
            <a:off x="7786710" y="285728"/>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14</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714488"/>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4</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685800" y="2786058"/>
            <a:ext cx="8458200" cy="2000264"/>
          </a:xfrm>
          <a:prstGeom prst="rect">
            <a:avLst/>
          </a:prstGeom>
        </p:spPr>
        <p:txBody>
          <a:bodyPr>
            <a:normAutofit/>
          </a:bodyPr>
          <a:lstStyle/>
          <a:p>
            <a:r>
              <a:rPr lang="it-IT" sz="3600" b="1" dirty="0" smtClean="0">
                <a:latin typeface="Times New Roman" pitchFamily="18" charset="0"/>
                <a:cs typeface="Times New Roman" pitchFamily="18" charset="0"/>
              </a:rPr>
              <a:t>Invecchiamento della popolazione e politiche demografiche in Italia</a:t>
            </a:r>
            <a:endParaRPr lang="it-IT"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r="55298" b="9056"/>
          <a:stretch>
            <a:fillRect/>
          </a:stretch>
        </p:blipFill>
        <p:spPr bwMode="auto">
          <a:xfrm>
            <a:off x="100942" y="214260"/>
            <a:ext cx="7276340" cy="3396689"/>
          </a:xfrm>
          <a:prstGeom prst="rect">
            <a:avLst/>
          </a:prstGeom>
          <a:noFill/>
          <a:ln w="9525">
            <a:noFill/>
            <a:miter lim="800000"/>
            <a:headEnd/>
            <a:tailEnd/>
          </a:ln>
        </p:spPr>
      </p:pic>
      <p:pic>
        <p:nvPicPr>
          <p:cNvPr id="3" name="Immagine 2"/>
          <p:cNvPicPr>
            <a:picLocks noChangeAspect="1"/>
          </p:cNvPicPr>
          <p:nvPr/>
        </p:nvPicPr>
        <p:blipFill>
          <a:blip r:embed="rId2" cstate="print"/>
          <a:srcRect l="44545"/>
          <a:stretch>
            <a:fillRect/>
          </a:stretch>
        </p:blipFill>
        <p:spPr bwMode="auto">
          <a:xfrm>
            <a:off x="214282" y="3786190"/>
            <a:ext cx="6519249" cy="2697444"/>
          </a:xfrm>
          <a:prstGeom prst="rect">
            <a:avLst/>
          </a:prstGeom>
          <a:noFill/>
          <a:ln w="9525">
            <a:noFill/>
            <a:miter lim="800000"/>
            <a:headEnd/>
            <a:tailEnd/>
          </a:ln>
        </p:spPr>
      </p:pic>
      <p:sp>
        <p:nvSpPr>
          <p:cNvPr id="4" name="Rettangolo 3"/>
          <p:cNvSpPr/>
          <p:nvPr/>
        </p:nvSpPr>
        <p:spPr>
          <a:xfrm>
            <a:off x="7572396" y="285728"/>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15</a:t>
            </a:r>
            <a:endParaRPr lang="it-IT" dirty="0">
              <a:solidFill>
                <a:srgbClr val="FF0000"/>
              </a:solidFill>
              <a:latin typeface="Times New Roman" pitchFamily="18" charset="0"/>
              <a:cs typeface="Times New Roman" pitchFamily="18" charset="0"/>
            </a:endParaRPr>
          </a:p>
        </p:txBody>
      </p:sp>
      <p:sp>
        <p:nvSpPr>
          <p:cNvPr id="5" name="Rettangolo 4"/>
          <p:cNvSpPr/>
          <p:nvPr/>
        </p:nvSpPr>
        <p:spPr>
          <a:xfrm>
            <a:off x="7000892" y="392906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16</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57158" y="857232"/>
            <a:ext cx="691727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cosa si può dedurre dal confronto fra i grafici</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delle fig. 14 e 15?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arrotondato 2"/>
          <p:cNvSpPr/>
          <p:nvPr/>
        </p:nvSpPr>
        <p:spPr>
          <a:xfrm>
            <a:off x="285720" y="1428736"/>
            <a:ext cx="828680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6562" name="Rectangle 2"/>
          <p:cNvSpPr>
            <a:spLocks noChangeArrowheads="1"/>
          </p:cNvSpPr>
          <p:nvPr/>
        </p:nvSpPr>
        <p:spPr bwMode="auto">
          <a:xfrm>
            <a:off x="285720" y="1500174"/>
            <a:ext cx="850109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 durata media della vita si è alzata e, di conseguenza, è aumentata la percentuale di anziani.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492919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cosa si deduce dall'analisi delle due piramidi delle età? Che rapporto c’è fra tale fenomeno e quello illustrato dall’ideogramma della fig.18?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arrotondato 2"/>
          <p:cNvSpPr/>
          <p:nvPr/>
        </p:nvSpPr>
        <p:spPr>
          <a:xfrm>
            <a:off x="357158" y="5715016"/>
            <a:ext cx="8643998"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69634" name="Rectangle 2"/>
          <p:cNvSpPr>
            <a:spLocks noChangeArrowheads="1"/>
          </p:cNvSpPr>
          <p:nvPr/>
        </p:nvSpPr>
        <p:spPr bwMode="auto">
          <a:xfrm>
            <a:off x="571472" y="5786454"/>
            <a:ext cx="81439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Dall'analisi delle due piramidi delle età si deduce che dopo il 1961 in Italia sono aumentati gli anziani e sono diminuiti i giovani. Ciò ha avuto come conseguenza che il rapporto fra pensionati e lavoratori si è modificato a favore dei primi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Immagine 4"/>
          <p:cNvPicPr>
            <a:picLocks noChangeAspect="1"/>
          </p:cNvPicPr>
          <p:nvPr/>
        </p:nvPicPr>
        <p:blipFill>
          <a:blip r:embed="rId2" cstate="print"/>
          <a:srcRect r="54499" b="32343"/>
          <a:stretch>
            <a:fillRect/>
          </a:stretch>
        </p:blipFill>
        <p:spPr bwMode="auto">
          <a:xfrm>
            <a:off x="142844" y="142852"/>
            <a:ext cx="6977459" cy="2537275"/>
          </a:xfrm>
          <a:prstGeom prst="rect">
            <a:avLst/>
          </a:prstGeom>
          <a:noFill/>
          <a:ln w="9525">
            <a:noFill/>
            <a:miter lim="800000"/>
            <a:headEnd/>
            <a:tailEnd/>
          </a:ln>
        </p:spPr>
      </p:pic>
      <p:pic>
        <p:nvPicPr>
          <p:cNvPr id="6" name="Immagine 5"/>
          <p:cNvPicPr/>
          <p:nvPr/>
        </p:nvPicPr>
        <p:blipFill>
          <a:blip r:embed="rId2" cstate="print"/>
          <a:srcRect l="45115"/>
          <a:stretch>
            <a:fillRect/>
          </a:stretch>
        </p:blipFill>
        <p:spPr bwMode="auto">
          <a:xfrm>
            <a:off x="214282" y="3000372"/>
            <a:ext cx="4084614" cy="1822450"/>
          </a:xfrm>
          <a:prstGeom prst="rect">
            <a:avLst/>
          </a:prstGeom>
          <a:noFill/>
          <a:ln w="9525">
            <a:noFill/>
            <a:miter lim="800000"/>
            <a:headEnd/>
            <a:tailEnd/>
          </a:ln>
        </p:spPr>
      </p:pic>
      <p:sp>
        <p:nvSpPr>
          <p:cNvPr id="7" name="Rectangle 3"/>
          <p:cNvSpPr>
            <a:spLocks noChangeArrowheads="1"/>
          </p:cNvSpPr>
          <p:nvPr/>
        </p:nvSpPr>
        <p:spPr bwMode="auto">
          <a:xfrm>
            <a:off x="2357422" y="2643182"/>
            <a:ext cx="421484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1200" b="1" dirty="0" smtClean="0">
                <a:latin typeface="Times New Roman" pitchFamily="18" charset="0"/>
                <a:ea typeface="Times New Roman" pitchFamily="18" charset="0"/>
                <a:cs typeface="Times New Roman" pitchFamily="18" charset="0"/>
              </a:rPr>
              <a:t>L</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piramide delle et</a:t>
            </a:r>
            <a:r>
              <a:rPr kumimoji="0" lang="it-IT"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Italia, nel 1961 e nel 2010.</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tangolo 7"/>
          <p:cNvSpPr/>
          <p:nvPr/>
        </p:nvSpPr>
        <p:spPr>
          <a:xfrm>
            <a:off x="7286644" y="285728"/>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17</a:t>
            </a:r>
            <a:endParaRPr lang="it-IT" dirty="0">
              <a:solidFill>
                <a:srgbClr val="FF0000"/>
              </a:solidFill>
              <a:latin typeface="Times New Roman" pitchFamily="18" charset="0"/>
              <a:cs typeface="Times New Roman" pitchFamily="18" charset="0"/>
            </a:endParaRPr>
          </a:p>
        </p:txBody>
      </p:sp>
      <p:sp>
        <p:nvSpPr>
          <p:cNvPr id="9" name="Rectangle 4"/>
          <p:cNvSpPr>
            <a:spLocks noChangeArrowheads="1"/>
          </p:cNvSpPr>
          <p:nvPr/>
        </p:nvSpPr>
        <p:spPr bwMode="auto">
          <a:xfrm>
            <a:off x="4357686" y="4071942"/>
            <a:ext cx="464347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1200" b="1" dirty="0" smtClean="0">
                <a:latin typeface="Times New Roman" pitchFamily="18" charset="0"/>
                <a:ea typeface="Times New Roman" pitchFamily="18" charset="0"/>
                <a:cs typeface="Times New Roman" pitchFamily="18" charset="0"/>
              </a:rPr>
              <a:t>R</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apporto tra pensionati e lavoratori, in Italia, nel 1960, nel 2015 e nel 2020.</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tangolo 9"/>
          <p:cNvSpPr/>
          <p:nvPr/>
        </p:nvSpPr>
        <p:spPr>
          <a:xfrm>
            <a:off x="4357686" y="3143248"/>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rcRect/>
          <a:stretch>
            <a:fillRect/>
          </a:stretch>
        </p:blipFill>
        <p:spPr bwMode="auto">
          <a:xfrm>
            <a:off x="142844" y="642918"/>
            <a:ext cx="8870953" cy="3206667"/>
          </a:xfrm>
          <a:prstGeom prst="rect">
            <a:avLst/>
          </a:prstGeom>
          <a:noFill/>
          <a:ln w="9525">
            <a:noFill/>
            <a:miter lim="800000"/>
            <a:headEnd/>
            <a:tailEnd/>
          </a:ln>
        </p:spPr>
      </p:pic>
      <p:sp>
        <p:nvSpPr>
          <p:cNvPr id="70657" name="Rectangle 1"/>
          <p:cNvSpPr>
            <a:spLocks noChangeArrowheads="1"/>
          </p:cNvSpPr>
          <p:nvPr/>
        </p:nvSpPr>
        <p:spPr bwMode="auto">
          <a:xfrm>
            <a:off x="285720" y="4143380"/>
            <a:ext cx="83582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Secondo te, che rapporto c’è fra i fenomeni illustrati nei due grafici della fig.19</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quelli illustrati</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n</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ei grafici precedenti?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3"/>
          <p:cNvSpPr/>
          <p:nvPr/>
        </p:nvSpPr>
        <p:spPr>
          <a:xfrm>
            <a:off x="428596" y="14285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19</a:t>
            </a:r>
            <a:endParaRPr lang="it-IT" dirty="0">
              <a:solidFill>
                <a:srgbClr val="FF0000"/>
              </a:solidFill>
              <a:latin typeface="Times New Roman" pitchFamily="18" charset="0"/>
              <a:cs typeface="Times New Roman" pitchFamily="18" charset="0"/>
            </a:endParaRPr>
          </a:p>
        </p:txBody>
      </p:sp>
      <p:sp>
        <p:nvSpPr>
          <p:cNvPr id="5" name="Rettangolo arrotondato 4"/>
          <p:cNvSpPr/>
          <p:nvPr/>
        </p:nvSpPr>
        <p:spPr>
          <a:xfrm>
            <a:off x="357158" y="5000636"/>
            <a:ext cx="828680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70658" name="Rectangle 2"/>
          <p:cNvSpPr>
            <a:spLocks noChangeArrowheads="1"/>
          </p:cNvSpPr>
          <p:nvPr/>
        </p:nvSpPr>
        <p:spPr bwMode="auto">
          <a:xfrm>
            <a:off x="500034" y="5072074"/>
            <a:ext cx="80724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 spesa pensionistica e quella sanitaria sono aumentate perché la popolazione italiana è invecchiata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srcRect/>
          <a:stretch>
            <a:fillRect/>
          </a:stretch>
        </p:blipFill>
        <p:spPr bwMode="auto">
          <a:xfrm>
            <a:off x="285720" y="285728"/>
            <a:ext cx="4127500" cy="2940050"/>
          </a:xfrm>
          <a:prstGeom prst="rect">
            <a:avLst/>
          </a:prstGeom>
          <a:noFill/>
          <a:ln w="9525">
            <a:noFill/>
            <a:miter lim="800000"/>
            <a:headEnd/>
            <a:tailEnd/>
          </a:ln>
        </p:spPr>
      </p:pic>
      <p:sp>
        <p:nvSpPr>
          <p:cNvPr id="71681" name="Rectangle 1"/>
          <p:cNvSpPr>
            <a:spLocks noChangeArrowheads="1"/>
          </p:cNvSpPr>
          <p:nvPr/>
        </p:nvSpPr>
        <p:spPr bwMode="auto">
          <a:xfrm>
            <a:off x="142844" y="3643314"/>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Nel grafico è illustrato un fenomeno, riguardante la spesa pubblica, che si è verificato negli ultimi anni: quale? A cosa è dovuto, secondo te?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14282" y="4572008"/>
            <a:ext cx="8286808"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71682" name="Rectangle 2"/>
          <p:cNvSpPr>
            <a:spLocks noChangeArrowheads="1"/>
          </p:cNvSpPr>
          <p:nvPr/>
        </p:nvSpPr>
        <p:spPr bwMode="auto">
          <a:xfrm>
            <a:off x="357158" y="4643446"/>
            <a:ext cx="81439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Negli ultimi anni è stata elevata l'età in cui si può andare in pensione. In questo modo si è cercato di contenere la spesa pensionistica che, con l'invecchiamento della popolazione, tende ad aumentare.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4572000"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20</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srcRect/>
          <a:stretch>
            <a:fillRect/>
          </a:stretch>
        </p:blipFill>
        <p:spPr bwMode="auto">
          <a:xfrm>
            <a:off x="285720" y="357166"/>
            <a:ext cx="5283200" cy="4419600"/>
          </a:xfrm>
          <a:prstGeom prst="rect">
            <a:avLst/>
          </a:prstGeom>
          <a:noFill/>
          <a:ln w="9525">
            <a:noFill/>
            <a:miter lim="800000"/>
            <a:headEnd/>
            <a:tailEnd/>
          </a:ln>
        </p:spPr>
      </p:pic>
      <p:sp>
        <p:nvSpPr>
          <p:cNvPr id="72705" name="Rectangle 1"/>
          <p:cNvSpPr>
            <a:spLocks noChangeArrowheads="1"/>
          </p:cNvSpPr>
          <p:nvPr/>
        </p:nvSpPr>
        <p:spPr bwMode="auto">
          <a:xfrm>
            <a:off x="5643570" y="3786190"/>
            <a:ext cx="350043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Infografica</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 alcune informazioni su come ottenere l</a:t>
            </a:r>
            <a:r>
              <a:rPr kumimoji="0" lang="it-IT"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assegno di natalit</a:t>
            </a:r>
            <a:r>
              <a:rPr kumimoji="0" lang="it-IT"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previsto dalla legge finanziaria italiana per l</a:t>
            </a:r>
            <a:r>
              <a:rPr kumimoji="0" lang="it-IT" sz="12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anno 2018.</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6" name="Rectangle 2"/>
          <p:cNvSpPr>
            <a:spLocks noChangeArrowheads="1"/>
          </p:cNvSpPr>
          <p:nvPr/>
        </p:nvSpPr>
        <p:spPr bwMode="auto">
          <a:xfrm>
            <a:off x="142844" y="5000636"/>
            <a:ext cx="694613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cos’è l'assegno di natalità? Perché, secondo te, è stato introdotto?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ttangolo arrotondato 4"/>
          <p:cNvSpPr/>
          <p:nvPr/>
        </p:nvSpPr>
        <p:spPr>
          <a:xfrm>
            <a:off x="357158" y="5572140"/>
            <a:ext cx="828680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72707" name="Rectangle 3"/>
          <p:cNvSpPr>
            <a:spLocks noChangeArrowheads="1"/>
          </p:cNvSpPr>
          <p:nvPr/>
        </p:nvSpPr>
        <p:spPr bwMode="auto">
          <a:xfrm>
            <a:off x="428596" y="5643578"/>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L'assegno di natalità è un contributo che lo Stato dà per ogni figlio nato o adottato. E' stato introdotto per sostenere l'aumento delle nascite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ttangolo 6"/>
          <p:cNvSpPr/>
          <p:nvPr/>
        </p:nvSpPr>
        <p:spPr>
          <a:xfrm>
            <a:off x="5786446" y="50004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4282" y="142852"/>
            <a:ext cx="8715436" cy="923330"/>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Completa i testi scrivendo in nota le parti mancanti</a:t>
            </a:r>
            <a:r>
              <a:rPr lang="it-IT" sz="1200" b="1" dirty="0" smtClean="0">
                <a:solidFill>
                  <a:srgbClr val="C00000"/>
                </a:solidFill>
                <a:latin typeface="Times New Roman" pitchFamily="18" charset="0"/>
                <a:ea typeface="Times New Roman" pitchFamily="18" charset="0"/>
                <a:cs typeface="Times New Roman" pitchFamily="18" charset="0"/>
              </a:rPr>
              <a:t> </a:t>
            </a:r>
            <a:r>
              <a:rPr lang="it-IT" b="1" dirty="0" smtClean="0">
                <a:solidFill>
                  <a:srgbClr val="C00000"/>
                </a:solidFill>
                <a:latin typeface="Times New Roman" pitchFamily="18" charset="0"/>
                <a:ea typeface="Times New Roman" pitchFamily="18" charset="0"/>
                <a:cs typeface="Times New Roman" pitchFamily="18" charset="0"/>
              </a:rPr>
              <a:t>(come nell’esempio). Cliccando con</a:t>
            </a:r>
          </a:p>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la destra del mouse sul numero della figura puoi attivare il collegamento ipertestuale, così potrai passare direttamente dal testo all’immagine e viceversa.</a:t>
            </a:r>
            <a:endParaRPr lang="it-IT" b="1" dirty="0" smtClean="0">
              <a:solidFill>
                <a:srgbClr val="C00000"/>
              </a:solidFill>
              <a:latin typeface="Arial" pitchFamily="34" charset="0"/>
              <a:cs typeface="Arial" pitchFamily="34" charset="0"/>
            </a:endParaRPr>
          </a:p>
        </p:txBody>
      </p:sp>
      <p:sp>
        <p:nvSpPr>
          <p:cNvPr id="4" name="Rettangolo 3"/>
          <p:cNvSpPr/>
          <p:nvPr/>
        </p:nvSpPr>
        <p:spPr>
          <a:xfrm>
            <a:off x="214282" y="1214422"/>
            <a:ext cx="8786874"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1</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Clima, ambiente e densità demografica</a:t>
            </a:r>
          </a:p>
        </p:txBody>
      </p:sp>
      <p:sp>
        <p:nvSpPr>
          <p:cNvPr id="13313" name="Rectangle 1"/>
          <p:cNvSpPr>
            <a:spLocks noChangeArrowheads="1"/>
          </p:cNvSpPr>
          <p:nvPr/>
        </p:nvSpPr>
        <p:spPr bwMode="auto">
          <a:xfrm>
            <a:off x="142844" y="1857364"/>
            <a:ext cx="8858312" cy="2031325"/>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 69 abitanti per kmq l’Europa, dopo l’Asia, è il continente più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popolato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 mondo [</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 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Questa elevata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densità di popolazione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è dovuta principalmente alle condizioni ambientali favorevoli presenti su gran parte del territorio europeo: 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presenza di vaste pianure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4" action="ppaction://hlinksldjump"/>
              </a:rPr>
              <a:t>fig</a:t>
            </a:r>
            <a:r>
              <a:rPr lang="it-IT" dirty="0" smtClean="0">
                <a:latin typeface="Times New Roman" pitchFamily="18" charset="0"/>
                <a:ea typeface="Times New Roman" pitchFamily="18" charset="0"/>
                <a:cs typeface="Times New Roman" pitchFamily="18" charset="0"/>
                <a:hlinkClick r:id="rId4" action="ppaction://hlinksldjump"/>
              </a:rPr>
              <a:t>. 2</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ed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clima temperato</a:t>
            </a:r>
            <a:r>
              <a:rPr lang="it-IT" dirty="0" smtClean="0">
                <a:latin typeface="Times New Roman" pitchFamily="18" charset="0"/>
                <a:ea typeface="Times New Roman" pitchFamily="18" charset="0"/>
                <a:cs typeface="Times New Roman" pitchFamily="18" charset="0"/>
              </a:rPr>
              <a:t> [</a:t>
            </a:r>
            <a:r>
              <a:rPr lang="it-IT" dirty="0" err="1" smtClean="0">
                <a:latin typeface="Times New Roman" pitchFamily="18" charset="0"/>
                <a:ea typeface="Times New Roman" pitchFamily="18" charset="0"/>
                <a:cs typeface="Times New Roman" pitchFamily="18" charset="0"/>
                <a:hlinkClick r:id="rId5" action="ppaction://hlinksldjump"/>
              </a:rPr>
              <a:t>fig</a:t>
            </a:r>
            <a:r>
              <a:rPr lang="it-IT" dirty="0" smtClean="0">
                <a:latin typeface="Times New Roman" pitchFamily="18" charset="0"/>
                <a:ea typeface="Times New Roman" pitchFamily="18" charset="0"/>
                <a:cs typeface="Times New Roman" pitchFamily="18" charset="0"/>
                <a:hlinkClick r:id="rId5" action="ppaction://hlinksldjump"/>
              </a:rPr>
              <a:t>. 3</a:t>
            </a:r>
            <a:r>
              <a:rPr lang="it-IT" dirty="0" smtClean="0">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popolazione non è però distribuita in modo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omogeneo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sulla superficie del continente. Le aree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pianeggianti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più popolate di quelle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montuose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6" action="ppaction://hlinksldjump"/>
              </a:rPr>
              <a:t>fig</a:t>
            </a:r>
            <a:r>
              <a:rPr lang="it-IT" dirty="0" smtClean="0">
                <a:latin typeface="Times New Roman" pitchFamily="18" charset="0"/>
                <a:ea typeface="Times New Roman" pitchFamily="18" charset="0"/>
                <a:cs typeface="Times New Roman" pitchFamily="18" charset="0"/>
                <a:hlinkClick r:id="rId6" action="ppaction://hlinksldjump"/>
              </a:rPr>
              <a:t>. 4</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mentre quelle con un clima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temperato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più popolate di quelle con un clima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freddo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oppure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caldo</a:t>
            </a:r>
            <a:r>
              <a:rPr lang="it-IT" dirty="0" smtClean="0">
                <a:latin typeface="Times New Roman" pitchFamily="18" charset="0"/>
                <a:ea typeface="Times New Roman" pitchFamily="18" charset="0"/>
                <a:cs typeface="Times New Roman" pitchFamily="18" charset="0"/>
              </a:rPr>
              <a:t> [</a:t>
            </a:r>
            <a:r>
              <a:rPr lang="it-IT" dirty="0" err="1" smtClean="0">
                <a:latin typeface="Times New Roman" pitchFamily="18" charset="0"/>
                <a:ea typeface="Times New Roman" pitchFamily="18" charset="0"/>
                <a:cs typeface="Times New Roman" pitchFamily="18" charset="0"/>
                <a:hlinkClick r:id="rId7" action="ppaction://hlinksldjump"/>
              </a:rPr>
              <a:t>fig</a:t>
            </a:r>
            <a:r>
              <a:rPr lang="it-IT" dirty="0" smtClean="0">
                <a:latin typeface="Times New Roman" pitchFamily="18" charset="0"/>
                <a:ea typeface="Times New Roman" pitchFamily="18" charset="0"/>
                <a:cs typeface="Times New Roman" pitchFamily="18" charset="0"/>
                <a:hlinkClick r:id="rId7" action="ppaction://hlinksldjump"/>
              </a:rPr>
              <a:t>. 5</a:t>
            </a:r>
            <a:r>
              <a:rPr lang="it-IT" dirty="0" smtClean="0">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285720" y="4214818"/>
            <a:ext cx="8715436"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2</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Come sta cambiando la popolazione in Europa e in Italia</a:t>
            </a:r>
          </a:p>
        </p:txBody>
      </p:sp>
      <p:sp>
        <p:nvSpPr>
          <p:cNvPr id="13314" name="Rectangle 2"/>
          <p:cNvSpPr>
            <a:spLocks noChangeArrowheads="1"/>
          </p:cNvSpPr>
          <p:nvPr/>
        </p:nvSpPr>
        <p:spPr bwMode="auto">
          <a:xfrm>
            <a:off x="214282" y="4929198"/>
            <a:ext cx="8786874" cy="1754326"/>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Fino alla metà del XVIII secolo, la popolazione europea è aumentata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molto lentamente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in modo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discontinuo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err="1" smtClean="0">
                <a:ln>
                  <a:noFill/>
                </a:ln>
                <a:effectLst/>
                <a:latin typeface="Times New Roman" pitchFamily="18" charset="0"/>
                <a:ea typeface="Times New Roman" pitchFamily="18" charset="0"/>
                <a:cs typeface="Times New Roman" pitchFamily="18" charset="0"/>
                <a:hlinkClick r:id="rId8" action="ppaction://hlinksldjump"/>
              </a:rPr>
              <a:t>fig</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8" action="ppaction://hlinksldjump"/>
              </a:rPr>
              <a:t>. 6</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Questo perché, a causa delle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guerre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epidemie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delle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carestie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mortalità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era molto alta, di poco inferiore alla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natalità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era altrettanto alta. A partire dalla seconda metà del XVIII secolo, ha inizio una vera e propria esplosione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demografica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vi è un raddoppio della popolazione ogni cento anni. Il motivo principale di questo altissimo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incremento demografico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è stato il calo della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mortalità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dovuto allo sviluppo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p:spPr>
        <p:txBody>
          <a:bodyPr>
            <a:normAutofit/>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1. come l’ambiente e il clima influiscono sulla densità di popolazione, nel mondo e in Europa [LEZIONE 1]</a:t>
            </a:r>
            <a:br>
              <a:rPr lang="it-IT" sz="1800" dirty="0" smtClean="0"/>
            </a:br>
            <a:r>
              <a:rPr lang="it-IT" sz="1800" dirty="0" smtClean="0"/>
              <a:t> </a:t>
            </a:r>
            <a:br>
              <a:rPr lang="it-IT" sz="1800" dirty="0" smtClean="0"/>
            </a:br>
            <a:r>
              <a:rPr lang="it-IT" sz="1800" dirty="0" smtClean="0"/>
              <a:t>2. come la popolazione, in Europa e in Italia, si è evoluta nel corso dei secoli e come sta cambiando oggi [LEZIONE 2]</a:t>
            </a:r>
            <a:br>
              <a:rPr lang="it-IT" sz="1800" dirty="0" smtClean="0"/>
            </a:br>
            <a:r>
              <a:rPr lang="it-IT" sz="1800" dirty="0" smtClean="0"/>
              <a:t> </a:t>
            </a:r>
            <a:br>
              <a:rPr lang="it-IT" sz="1800" dirty="0" smtClean="0"/>
            </a:br>
            <a:r>
              <a:rPr lang="it-IT" sz="1800" dirty="0" smtClean="0"/>
              <a:t>3. qual è il legame tra bassa natalità e mutamenti sociali nell’Italia di oggi [LEZIONE 3]</a:t>
            </a:r>
            <a:br>
              <a:rPr lang="it-IT" sz="1800" dirty="0" smtClean="0"/>
            </a:br>
            <a:r>
              <a:rPr lang="it-IT" sz="1800" dirty="0" smtClean="0"/>
              <a:t/>
            </a:r>
            <a:br>
              <a:rPr lang="it-IT" sz="1800" dirty="0" smtClean="0"/>
            </a:br>
            <a:r>
              <a:rPr lang="it-IT" sz="1800" dirty="0" smtClean="0"/>
              <a:t>4. come incide l’invecchiamento della popolazione sulle attuali politiche demografiche in Italia [LEZIONE 4]</a:t>
            </a:r>
            <a:br>
              <a:rPr lang="it-IT" sz="1800" dirty="0" smtClean="0"/>
            </a:br>
            <a:r>
              <a:rPr lang="it-IT" sz="1800" dirty="0" smtClean="0"/>
              <a:t/>
            </a:r>
            <a:br>
              <a:rPr lang="it-IT" sz="1800" dirty="0" smtClean="0"/>
            </a:br>
            <a:r>
              <a:rPr lang="it-IT" sz="1800" dirty="0" smtClean="0"/>
              <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0"/>
            <a:ext cx="9072594" cy="2308324"/>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delle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tecniche agricole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fanno aumentare la produzione di cibo, e ai progressi della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medicina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che consentono di combattere le malattie infettive.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partire dagli anni ’60 del secolo scorso, il tasso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natalità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Europa è andato diminuendo mentre è aumentato quello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mortalità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Ciò ha ridotto sempre più il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saldo naturale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della popolazione fino ad arrivare all'attuale situazione di crescita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zero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numero dei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nati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eguaglia quello dei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morti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in alcuni paesi, è addirittura inferiore</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3" action="ppaction://hlinksldjump"/>
              </a:rPr>
              <a:t>fig</a:t>
            </a:r>
            <a:r>
              <a:rPr lang="it-IT" dirty="0" smtClean="0">
                <a:latin typeface="Times New Roman" pitchFamily="18" charset="0"/>
                <a:ea typeface="Times New Roman" pitchFamily="18" charset="0"/>
                <a:cs typeface="Times New Roman" pitchFamily="18" charset="0"/>
                <a:hlinkClick r:id="rId3" action="ppaction://hlinksldjump"/>
              </a:rPr>
              <a:t>. 7</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bassa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natalità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dell'Europa è collegata allo scarso indice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fecondità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donne hanno meno di due figli a testa, quindi sono al disotto della soglia minima che permette alla popolazione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non diminuire</a:t>
            </a:r>
            <a:r>
              <a:rPr lang="it-IT" dirty="0" smtClean="0">
                <a:latin typeface="Times New Roman" pitchFamily="18" charset="0"/>
                <a:ea typeface="Times New Roman" pitchFamily="18" charset="0"/>
                <a:cs typeface="Times New Roman" pitchFamily="18" charset="0"/>
              </a:rPr>
              <a:t> [</a:t>
            </a:r>
            <a:r>
              <a:rPr lang="it-IT" dirty="0" err="1" smtClean="0">
                <a:latin typeface="Times New Roman" pitchFamily="18" charset="0"/>
                <a:ea typeface="Times New Roman" pitchFamily="18" charset="0"/>
                <a:cs typeface="Times New Roman" pitchFamily="18" charset="0"/>
                <a:hlinkClick r:id="rId4" action="ppaction://hlinksldjump"/>
              </a:rPr>
              <a:t>fig</a:t>
            </a:r>
            <a:r>
              <a:rPr lang="it-IT" dirty="0" smtClean="0">
                <a:latin typeface="Times New Roman" pitchFamily="18" charset="0"/>
                <a:ea typeface="Times New Roman" pitchFamily="18" charset="0"/>
                <a:cs typeface="Times New Roman" pitchFamily="18" charset="0"/>
                <a:hlinkClick r:id="rId4" action="ppaction://hlinksldjump"/>
              </a:rPr>
              <a:t>. 8</a:t>
            </a:r>
            <a:r>
              <a:rPr lang="it-IT" dirty="0" smtClean="0">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2"/>
          <p:cNvSpPr/>
          <p:nvPr/>
        </p:nvSpPr>
        <p:spPr>
          <a:xfrm>
            <a:off x="142844" y="2500306"/>
            <a:ext cx="8858312"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3</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Cambiamenti sociali e bassa natalità nell’Italia di oggi</a:t>
            </a:r>
          </a:p>
        </p:txBody>
      </p:sp>
      <p:sp>
        <p:nvSpPr>
          <p:cNvPr id="11265" name="Rectangle 1"/>
          <p:cNvSpPr>
            <a:spLocks noChangeArrowheads="1"/>
          </p:cNvSpPr>
          <p:nvPr/>
        </p:nvSpPr>
        <p:spPr bwMode="auto">
          <a:xfrm>
            <a:off x="142844" y="3143248"/>
            <a:ext cx="8858280" cy="2585323"/>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Italia è dal 1976 che l’indice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fecondità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mantiene al disotto della soglia dei due figli per donna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5" action="ppaction://hlinksldjump"/>
              </a:rPr>
              <a:t>fig</a:t>
            </a:r>
            <a:r>
              <a:rPr lang="it-IT" dirty="0" smtClean="0">
                <a:latin typeface="Times New Roman" pitchFamily="18" charset="0"/>
                <a:ea typeface="Times New Roman" pitchFamily="18" charset="0"/>
                <a:cs typeface="Times New Roman" pitchFamily="18" charset="0"/>
                <a:hlinkClick r:id="rId5" action="ppaction://hlinksldjump"/>
              </a:rPr>
              <a:t>. 9</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Tale fenomeno è da collegarsi principalmente ai cambiamenti avvenuti nella condizione femminile. È aumentata la percentuale di donne che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lavorano fuori casa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quindi hanno meno tempo da dedicare alla cura dei figli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6" action="ppaction://hlinksldjump"/>
              </a:rPr>
              <a:t>fig</a:t>
            </a:r>
            <a:r>
              <a:rPr lang="it-IT" dirty="0" smtClean="0">
                <a:latin typeface="Times New Roman" pitchFamily="18" charset="0"/>
                <a:ea typeface="Times New Roman" pitchFamily="18" charset="0"/>
                <a:cs typeface="Times New Roman" pitchFamily="18" charset="0"/>
                <a:hlinkClick r:id="rId6" action="ppaction://hlinksldjump"/>
              </a:rPr>
              <a:t>. 10</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sempre di più le donne che studiano fino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alla laurea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7" action="ppaction://hlinksldjump"/>
              </a:rPr>
              <a:t>fig</a:t>
            </a:r>
            <a:r>
              <a:rPr lang="it-IT" dirty="0" smtClean="0">
                <a:latin typeface="Times New Roman" pitchFamily="18" charset="0"/>
                <a:ea typeface="Times New Roman" pitchFamily="18" charset="0"/>
                <a:cs typeface="Times New Roman" pitchFamily="18" charset="0"/>
                <a:hlinkClick r:id="rId7" action="ppaction://hlinksldjump"/>
              </a:rPr>
              <a:t>. 11</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che, di conseguenza, si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sposano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più tardi ed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hanno il primo figlio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dopo i trent’anni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8" action="ppaction://hlinksldjump"/>
              </a:rPr>
              <a:t>fig</a:t>
            </a:r>
            <a:r>
              <a:rPr lang="it-IT" dirty="0" smtClean="0">
                <a:latin typeface="Times New Roman" pitchFamily="18" charset="0"/>
                <a:ea typeface="Times New Roman" pitchFamily="18" charset="0"/>
                <a:cs typeface="Times New Roman" pitchFamily="18" charset="0"/>
                <a:hlinkClick r:id="rId8" action="ppaction://hlinksldjump"/>
              </a:rPr>
              <a:t>. 12</a:t>
            </a:r>
            <a:r>
              <a:rPr lang="it-IT" dirty="0" smtClean="0">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Inoltre le donne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laureate con figli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hanno maggiori difficoltà a trovare lavoro rispetto a quelle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senza figli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9" action="ppaction://hlinksldjump"/>
              </a:rPr>
              <a:t>fig</a:t>
            </a:r>
            <a:r>
              <a:rPr lang="it-IT" dirty="0" smtClean="0">
                <a:latin typeface="Times New Roman" pitchFamily="18" charset="0"/>
                <a:ea typeface="Times New Roman" pitchFamily="18" charset="0"/>
                <a:cs typeface="Times New Roman" pitchFamily="18" charset="0"/>
                <a:hlinkClick r:id="rId9" action="ppaction://hlinksldjump"/>
              </a:rPr>
              <a:t>. 13</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generale, il tenore di vita degli Italiani, dagli anni ’50 in poi, è andato progressivamente aumentando, per cui è diventato sempre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più costoso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mantenere un figlio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10" action="ppaction://hlinksldjump"/>
              </a:rPr>
              <a:t>fig</a:t>
            </a:r>
            <a:r>
              <a:rPr lang="it-IT" dirty="0" smtClean="0">
                <a:latin typeface="Times New Roman" pitchFamily="18" charset="0"/>
                <a:ea typeface="Times New Roman" pitchFamily="18" charset="0"/>
                <a:cs typeface="Times New Roman" pitchFamily="18" charset="0"/>
                <a:hlinkClick r:id="rId10" action="ppaction://hlinksldjump"/>
              </a:rPr>
              <a:t>. 14</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285728"/>
            <a:ext cx="8858312" cy="646331"/>
          </a:xfrm>
          <a:prstGeom prst="rect">
            <a:avLst/>
          </a:prstGeom>
          <a:solidFill>
            <a:schemeClr val="accent3">
              <a:lumMod val="20000"/>
              <a:lumOff val="80000"/>
            </a:schemeClr>
          </a:solidFill>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LEZIONE 4</a:t>
            </a:r>
            <a:endParaRPr lang="it-IT" dirty="0" smtClean="0">
              <a:latin typeface="Arial" pitchFamily="34" charset="0"/>
              <a:cs typeface="Arial" pitchFamily="34" charset="0"/>
            </a:endParaRPr>
          </a:p>
          <a:p>
            <a:pPr lvl="0" algn="just" eaLnBrk="0" fontAlgn="base" hangingPunct="0">
              <a:spcBef>
                <a:spcPct val="0"/>
              </a:spcBef>
              <a:spcAft>
                <a:spcPct val="0"/>
              </a:spcAft>
            </a:pPr>
            <a:r>
              <a:rPr lang="it-IT" b="1" dirty="0" smtClean="0">
                <a:latin typeface="Times New Roman" pitchFamily="18" charset="0"/>
                <a:ea typeface="Times New Roman" pitchFamily="18" charset="0"/>
                <a:cs typeface="Times New Roman" pitchFamily="18" charset="0"/>
              </a:rPr>
              <a:t>Invecchiamento della popolazione e politiche demografiche in Italia</a:t>
            </a:r>
          </a:p>
        </p:txBody>
      </p:sp>
      <p:sp>
        <p:nvSpPr>
          <p:cNvPr id="55297" name="Rectangle 1"/>
          <p:cNvSpPr>
            <a:spLocks noChangeArrowheads="1"/>
          </p:cNvSpPr>
          <p:nvPr/>
        </p:nvSpPr>
        <p:spPr bwMode="auto">
          <a:xfrm>
            <a:off x="71406" y="1000108"/>
            <a:ext cx="8929750" cy="2862322"/>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Negli ultimi sessant’anni 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durata media della vita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degli Italiani è passata da 60 a 82 anni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3" action="ppaction://hlinksldjump"/>
              </a:rPr>
              <a:t>fig</a:t>
            </a:r>
            <a:r>
              <a:rPr lang="it-IT" dirty="0" smtClean="0">
                <a:latin typeface="Times New Roman" pitchFamily="18" charset="0"/>
                <a:ea typeface="Times New Roman" pitchFamily="18" charset="0"/>
                <a:cs typeface="Times New Roman" pitchFamily="18" charset="0"/>
                <a:hlinkClick r:id="rId3" action="ppaction://hlinksldjump"/>
              </a:rPr>
              <a:t>. 15</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Così, mentre la percentuale di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giovani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è abbassata a causa della diminuzione delle nascite, quella degli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anziani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è alzata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4" action="ppaction://hlinksldjump"/>
              </a:rPr>
              <a:t>fig</a:t>
            </a:r>
            <a:r>
              <a:rPr lang="it-IT" dirty="0" smtClean="0">
                <a:latin typeface="Times New Roman" pitchFamily="18" charset="0"/>
                <a:ea typeface="Times New Roman" pitchFamily="18" charset="0"/>
                <a:cs typeface="Times New Roman" pitchFamily="18" charset="0"/>
                <a:hlinkClick r:id="rId4" action="ppaction://hlinksldjump"/>
              </a:rPr>
              <a:t>. 17</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Questo ha avuto come conseguenza che, mentre nel 1960 c’erano 3 pensionati ogni 10 lavoratori, oggi ci sono 10 pensionati ogni 10 lavoratori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4" action="ppaction://hlinksldjump"/>
              </a:rPr>
              <a:t>fig</a:t>
            </a:r>
            <a:r>
              <a:rPr lang="it-IT" dirty="0" smtClean="0">
                <a:latin typeface="Times New Roman" pitchFamily="18" charset="0"/>
                <a:ea typeface="Times New Roman" pitchFamily="18" charset="0"/>
                <a:cs typeface="Times New Roman" pitchFamily="18" charset="0"/>
                <a:hlinkClick r:id="rId4" action="ppaction://hlinksldjump"/>
              </a:rPr>
              <a:t>. 18</a:t>
            </a:r>
            <a:r>
              <a:rPr lang="it-IT" dirty="0" smtClean="0">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L’invecchiamento della popolazione ha comportato, per lo Stato italiano, un aumento sia della spesa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pensionistica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sia di quella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sanitaria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5" action="ppaction://hlinksldjump"/>
              </a:rPr>
              <a:t>fig</a:t>
            </a:r>
            <a:r>
              <a:rPr lang="it-IT" dirty="0" smtClean="0">
                <a:latin typeface="Times New Roman" pitchFamily="18" charset="0"/>
                <a:ea typeface="Times New Roman" pitchFamily="18" charset="0"/>
                <a:cs typeface="Times New Roman" pitchFamily="18" charset="0"/>
                <a:hlinkClick r:id="rId5" action="ppaction://hlinksldjump"/>
              </a:rPr>
              <a:t>. 19</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mentre è diminuita la percentuale di popolazione attiva che paga le tasse.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fare fronte a questa situazione, lo Stato ha cercato, da una parte, di limitare la spesa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 le pensioni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innalzando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l'età pensionabile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6" action="ppaction://hlinksldjump"/>
              </a:rPr>
              <a:t>fig</a:t>
            </a:r>
            <a:r>
              <a:rPr lang="it-IT" dirty="0" smtClean="0">
                <a:latin typeface="Times New Roman" pitchFamily="18" charset="0"/>
                <a:ea typeface="Times New Roman" pitchFamily="18" charset="0"/>
                <a:cs typeface="Times New Roman" pitchFamily="18" charset="0"/>
                <a:hlinkClick r:id="rId6" action="ppaction://hlinksldjump"/>
              </a:rPr>
              <a:t>. 20</a:t>
            </a:r>
            <a:r>
              <a:rPr lang="it-IT" dirty="0" smtClean="0">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dall'altra, di sostenere l'aumento delle nascite dando un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contributo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ogni figlio nato </a:t>
            </a:r>
            <a:r>
              <a:rPr lang="it-IT" dirty="0" smtClean="0">
                <a:latin typeface="Times New Roman" pitchFamily="18" charset="0"/>
                <a:ea typeface="Times New Roman" pitchFamily="18" charset="0"/>
                <a:cs typeface="Times New Roman" pitchFamily="18" charset="0"/>
              </a:rPr>
              <a:t>[</a:t>
            </a:r>
            <a:r>
              <a:rPr lang="it-IT" dirty="0" err="1" smtClean="0">
                <a:latin typeface="Times New Roman" pitchFamily="18" charset="0"/>
                <a:ea typeface="Times New Roman" pitchFamily="18" charset="0"/>
                <a:cs typeface="Times New Roman" pitchFamily="18" charset="0"/>
                <a:hlinkClick r:id="rId7" action="ppaction://hlinksldjump"/>
              </a:rPr>
              <a:t>fig</a:t>
            </a:r>
            <a:r>
              <a:rPr lang="it-IT" dirty="0" smtClean="0">
                <a:latin typeface="Times New Roman" pitchFamily="18" charset="0"/>
                <a:ea typeface="Times New Roman" pitchFamily="18" charset="0"/>
                <a:cs typeface="Times New Roman" pitchFamily="18" charset="0"/>
                <a:hlinkClick r:id="rId7" action="ppaction://hlinksldjump"/>
              </a:rPr>
              <a:t>. 21</a:t>
            </a:r>
            <a:r>
              <a:rPr lang="it-IT" dirty="0" smtClean="0">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500034" y="2500306"/>
            <a:ext cx="8458200" cy="1214446"/>
          </a:xfrm>
        </p:spPr>
        <p:txBody>
          <a:bodyPr>
            <a:normAutofit/>
          </a:bodyPr>
          <a:lstStyle/>
          <a:p>
            <a:r>
              <a:rPr lang="it-IT" sz="3600" b="1" dirty="0" smtClean="0">
                <a:latin typeface="Times New Roman" pitchFamily="18" charset="0"/>
                <a:cs typeface="Times New Roman" pitchFamily="18" charset="0"/>
              </a:rPr>
              <a:t>Clima, ambiente e densità demografica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71414"/>
            <a:ext cx="66502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Rispondi alle domande dopo aver osservato attentamente le carte.</a:t>
            </a:r>
            <a:endParaRPr kumimoji="0" lang="it-IT"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magine 2"/>
          <p:cNvPicPr>
            <a:picLocks noChangeAspect="1"/>
          </p:cNvPicPr>
          <p:nvPr/>
        </p:nvPicPr>
        <p:blipFill>
          <a:blip r:embed="rId2" cstate="print"/>
          <a:srcRect/>
          <a:stretch>
            <a:fillRect/>
          </a:stretch>
        </p:blipFill>
        <p:spPr bwMode="auto">
          <a:xfrm>
            <a:off x="785786" y="642918"/>
            <a:ext cx="7595755" cy="3849831"/>
          </a:xfrm>
          <a:prstGeom prst="rect">
            <a:avLst/>
          </a:prstGeom>
          <a:noFill/>
          <a:ln w="9525">
            <a:noFill/>
            <a:miter lim="800000"/>
            <a:headEnd/>
            <a:tailEnd/>
          </a:ln>
        </p:spPr>
      </p:pic>
      <p:sp>
        <p:nvSpPr>
          <p:cNvPr id="1026" name="Rectangle 2"/>
          <p:cNvSpPr>
            <a:spLocks noChangeArrowheads="1"/>
          </p:cNvSpPr>
          <p:nvPr/>
        </p:nvSpPr>
        <p:spPr bwMode="auto">
          <a:xfrm>
            <a:off x="142844" y="4643446"/>
            <a:ext cx="878687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Secondo te, quale posizione occupa l</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Europa fra i sei continenti in quanto a densit</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à</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popolazione?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428596" y="535782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lang="it-IT" dirty="0" err="1" smtClean="0"/>
              <a:t>L</a:t>
            </a:r>
            <a:r>
              <a:rPr lang="it-IT" dirty="0" err="1" smtClean="0">
                <a:solidFill>
                  <a:srgbClr val="00B0F0"/>
                </a:solidFill>
                <a:latin typeface="Times New Roman" pitchFamily="18" charset="0"/>
                <a:cs typeface="Times New Roman" pitchFamily="18" charset="0"/>
              </a:rPr>
              <a:t>La</a:t>
            </a:r>
            <a:r>
              <a:rPr lang="it-IT" dirty="0" smtClean="0">
                <a:solidFill>
                  <a:srgbClr val="00B0F0"/>
                </a:solidFill>
                <a:latin typeface="Times New Roman" pitchFamily="18" charset="0"/>
                <a:cs typeface="Times New Roman" pitchFamily="18" charset="0"/>
              </a:rPr>
              <a:t> seconda posizione</a:t>
            </a:r>
            <a:r>
              <a:rPr lang="it-IT" sz="800" dirty="0" smtClean="0"/>
              <a:t>  </a:t>
            </a:r>
            <a:endParaRPr lang="it-IT" sz="800" dirty="0" smtClean="0">
              <a:solidFill>
                <a:schemeClr val="tx1"/>
              </a:solidFill>
              <a:latin typeface="Arial" pitchFamily="34" charset="0"/>
              <a:cs typeface="Arial" pitchFamily="34" charset="0"/>
            </a:endParaRPr>
          </a:p>
        </p:txBody>
      </p:sp>
      <p:sp>
        <p:nvSpPr>
          <p:cNvPr id="6" name="Rettangolo 5"/>
          <p:cNvSpPr/>
          <p:nvPr/>
        </p:nvSpPr>
        <p:spPr>
          <a:xfrm>
            <a:off x="3401647" y="3244334"/>
            <a:ext cx="2340705" cy="369332"/>
          </a:xfrm>
          <a:prstGeom prst="rect">
            <a:avLst/>
          </a:prstGeom>
        </p:spPr>
        <p:txBody>
          <a:bodyPr wrap="none">
            <a:spAutoFit/>
          </a:bodyPr>
          <a:lstStyle/>
          <a:p>
            <a:r>
              <a:rPr lang="it-IT" dirty="0" smtClean="0"/>
              <a:t>La seconda posizione </a:t>
            </a:r>
            <a:endParaRPr lang="it-IT" dirty="0"/>
          </a:p>
        </p:txBody>
      </p:sp>
      <p:sp>
        <p:nvSpPr>
          <p:cNvPr id="7" name="Rettangolo 6"/>
          <p:cNvSpPr/>
          <p:nvPr/>
        </p:nvSpPr>
        <p:spPr>
          <a:xfrm>
            <a:off x="71406" y="78579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1714480" y="428604"/>
            <a:ext cx="5914340" cy="3666287"/>
          </a:xfrm>
          <a:prstGeom prst="rect">
            <a:avLst/>
          </a:prstGeom>
          <a:noFill/>
          <a:ln w="9525">
            <a:noFill/>
            <a:miter lim="800000"/>
            <a:headEnd/>
            <a:tailEnd/>
          </a:ln>
        </p:spPr>
      </p:pic>
      <p:sp>
        <p:nvSpPr>
          <p:cNvPr id="54273" name="Rectangle 1"/>
          <p:cNvSpPr>
            <a:spLocks noChangeArrowheads="1"/>
          </p:cNvSpPr>
          <p:nvPr/>
        </p:nvSpPr>
        <p:spPr bwMode="auto">
          <a:xfrm>
            <a:off x="0" y="4357694"/>
            <a:ext cx="709681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Quale aspetto del suo territorio ha favorito il popolamento dell</a:t>
            </a:r>
            <a:r>
              <a:rPr kumimoji="0" lang="it-IT"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Europa?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285720" y="500063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lang="it-IT" dirty="0" smtClean="0">
                <a:solidFill>
                  <a:srgbClr val="00B0F0"/>
                </a:solidFill>
                <a:latin typeface="Times New Roman" pitchFamily="18" charset="0"/>
                <a:cs typeface="Times New Roman" pitchFamily="18" charset="0"/>
              </a:rPr>
              <a:t>La presenza di vaste pianure</a:t>
            </a:r>
          </a:p>
        </p:txBody>
      </p:sp>
      <p:sp>
        <p:nvSpPr>
          <p:cNvPr id="6" name="Rettangolo 5"/>
          <p:cNvSpPr/>
          <p:nvPr/>
        </p:nvSpPr>
        <p:spPr>
          <a:xfrm>
            <a:off x="928662" y="50004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2</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714348" y="285728"/>
            <a:ext cx="5270601" cy="4249674"/>
          </a:xfrm>
          <a:prstGeom prst="rect">
            <a:avLst/>
          </a:prstGeom>
          <a:noFill/>
          <a:ln w="9525">
            <a:noFill/>
            <a:miter lim="800000"/>
            <a:headEnd/>
            <a:tailEnd/>
          </a:ln>
        </p:spPr>
      </p:pic>
      <p:sp>
        <p:nvSpPr>
          <p:cNvPr id="55297" name="Rectangle 1"/>
          <p:cNvSpPr>
            <a:spLocks noChangeArrowheads="1"/>
          </p:cNvSpPr>
          <p:nvPr/>
        </p:nvSpPr>
        <p:spPr bwMode="auto">
          <a:xfrm>
            <a:off x="285720" y="4786322"/>
            <a:ext cx="76438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Quale altro aspetto del continente europeo ne ha favorito il popolamento?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85720" y="5286388"/>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lang="it-IT" dirty="0" smtClean="0">
                <a:solidFill>
                  <a:srgbClr val="00B0F0"/>
                </a:solidFill>
                <a:latin typeface="Times New Roman" pitchFamily="18" charset="0"/>
                <a:cs typeface="Times New Roman" pitchFamily="18" charset="0"/>
              </a:rPr>
              <a:t>Il clima temperato</a:t>
            </a:r>
          </a:p>
        </p:txBody>
      </p:sp>
      <p:sp>
        <p:nvSpPr>
          <p:cNvPr id="5" name="Rettangolo 4"/>
          <p:cNvSpPr/>
          <p:nvPr/>
        </p:nvSpPr>
        <p:spPr>
          <a:xfrm>
            <a:off x="6143636" y="357166"/>
            <a:ext cx="671979" cy="369332"/>
          </a:xfrm>
          <a:prstGeom prst="rect">
            <a:avLst/>
          </a:prstGeom>
        </p:spPr>
        <p:txBody>
          <a:bodyPr wrap="none">
            <a:spAutoFit/>
          </a:bodyPr>
          <a:lstStyle/>
          <a:p>
            <a:r>
              <a:rPr lang="it-IT" u="sng" dirty="0" smtClean="0">
                <a:solidFill>
                  <a:srgbClr val="FF0000"/>
                </a:solidFill>
                <a:latin typeface="Times New Roman" pitchFamily="18" charset="0"/>
                <a:cs typeface="Times New Roman" pitchFamily="18" charset="0"/>
                <a:hlinkClick r:id="rId3" action="ppaction://hlinksldjump"/>
              </a:rPr>
              <a:t>fig. 3</a:t>
            </a:r>
            <a:endParaRPr lang="it-IT" u="sng"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178890" y="714356"/>
            <a:ext cx="8891626" cy="3641140"/>
          </a:xfrm>
          <a:prstGeom prst="rect">
            <a:avLst/>
          </a:prstGeom>
          <a:noFill/>
          <a:ln w="9525">
            <a:noFill/>
            <a:miter lim="800000"/>
            <a:headEnd/>
            <a:tailEnd/>
          </a:ln>
        </p:spPr>
      </p:pic>
      <p:sp>
        <p:nvSpPr>
          <p:cNvPr id="56321" name="Rectangle 1"/>
          <p:cNvSpPr>
            <a:spLocks noChangeArrowheads="1"/>
          </p:cNvSpPr>
          <p:nvPr/>
        </p:nvSpPr>
        <p:spPr bwMode="auto">
          <a:xfrm>
            <a:off x="1" y="457200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 rapporto c'è fra la densità di popolazione e l'aspetto del territorio? Quali sono le zone più popolate? Quali quelle meno popolate?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285720" y="5357826"/>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dirty="0" smtClean="0">
              <a:solidFill>
                <a:srgbClr val="00B0F0"/>
              </a:solidFill>
              <a:latin typeface="Times New Roman" pitchFamily="18" charset="0"/>
              <a:cs typeface="Times New Roman" pitchFamily="18" charset="0"/>
            </a:endParaRPr>
          </a:p>
        </p:txBody>
      </p:sp>
      <p:sp>
        <p:nvSpPr>
          <p:cNvPr id="56322" name="Rectangle 2"/>
          <p:cNvSpPr>
            <a:spLocks noChangeArrowheads="1"/>
          </p:cNvSpPr>
          <p:nvPr/>
        </p:nvSpPr>
        <p:spPr bwMode="auto">
          <a:xfrm>
            <a:off x="428596" y="5429264"/>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Le zone più popolate sono le pianure. Quelle meno popolate sono le montagne.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357158" y="214290"/>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4</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142844" y="642918"/>
            <a:ext cx="8858416" cy="3882667"/>
          </a:xfrm>
          <a:prstGeom prst="rect">
            <a:avLst/>
          </a:prstGeom>
          <a:noFill/>
          <a:ln w="9525">
            <a:noFill/>
            <a:miter lim="800000"/>
            <a:headEnd/>
            <a:tailEnd/>
          </a:ln>
        </p:spPr>
      </p:pic>
      <p:sp>
        <p:nvSpPr>
          <p:cNvPr id="57345" name="Rectangle 1"/>
          <p:cNvSpPr>
            <a:spLocks noChangeArrowheads="1"/>
          </p:cNvSpPr>
          <p:nvPr/>
        </p:nvSpPr>
        <p:spPr bwMode="auto">
          <a:xfrm>
            <a:off x="285720" y="4786322"/>
            <a:ext cx="82153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b="1" dirty="0" smtClean="0">
                <a:latin typeface="Times New Roman" pitchFamily="18" charset="0"/>
                <a:ea typeface="Times New Roman" pitchFamily="18" charset="0"/>
                <a:cs typeface="Times New Roman" pitchFamily="18" charset="0"/>
              </a:rPr>
              <a:t>1</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Quali sono le regioni climatiche meno popolate del continente?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428596" y="5357826"/>
            <a:ext cx="828680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it-IT" sz="800" dirty="0" smtClean="0">
              <a:solidFill>
                <a:schemeClr val="tx1"/>
              </a:solidFill>
              <a:latin typeface="Arial" pitchFamily="34" charset="0"/>
              <a:cs typeface="Arial" pitchFamily="34" charset="0"/>
            </a:endParaRPr>
          </a:p>
        </p:txBody>
      </p:sp>
      <p:sp>
        <p:nvSpPr>
          <p:cNvPr id="57346" name="Rectangle 2"/>
          <p:cNvSpPr>
            <a:spLocks noChangeArrowheads="1"/>
          </p:cNvSpPr>
          <p:nvPr/>
        </p:nvSpPr>
        <p:spPr bwMode="auto">
          <a:xfrm>
            <a:off x="428596" y="5429264"/>
            <a:ext cx="79296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clima continentale freddo; clima continentale arido; clima subartico; clima d'alta montagna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71472" y="14285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hlinkClick r:id="rId3" action="ppaction://hlinksldjump"/>
              </a:rPr>
              <a:t>fig. 5</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2744</TotalTime>
  <Words>2131</Words>
  <Application>Microsoft Office PowerPoint</Application>
  <PresentationFormat>Presentazione su schermo (4:3)</PresentationFormat>
  <Paragraphs>128</Paragraphs>
  <Slides>31</Slides>
  <Notes>3</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Terra</vt:lpstr>
      <vt:lpstr>Diapositiva 1</vt:lpstr>
      <vt:lpstr>LA POPOLAZIONE IN EUROPA E IN ITALIA</vt:lpstr>
      <vt:lpstr>In questo capitolo imparerai:     1. come l’ambiente e il clima influiscono sulla densità di popolazione, nel mondo e in Europa [LEZIONE 1]   2. come la popolazione, in Europa e in Italia, si è evoluta nel corso dei secoli e come sta cambiando oggi [LEZIONE 2]   3. qual è il legame tra bassa natalità e mutamenti sociali nell’Italia di oggi [LEZIONE 3]  4. come incide l’invecchiamento della popolazione sulle attuali politiche demografiche in Italia [LEZIONE 4]   </vt:lpstr>
      <vt:lpstr>     Lezione 1</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309</cp:revision>
  <dcterms:created xsi:type="dcterms:W3CDTF">2021-02-01T13:54:03Z</dcterms:created>
  <dcterms:modified xsi:type="dcterms:W3CDTF">2022-02-02T22:08:30Z</dcterms:modified>
</cp:coreProperties>
</file>