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4"/>
  </p:notesMasterIdLst>
  <p:sldIdLst>
    <p:sldId id="257" r:id="rId2"/>
    <p:sldId id="258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7" r:id="rId14"/>
    <p:sldId id="451" r:id="rId15"/>
    <p:sldId id="428" r:id="rId16"/>
    <p:sldId id="430" r:id="rId17"/>
    <p:sldId id="429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50" r:id="rId38"/>
    <p:sldId id="452" r:id="rId39"/>
    <p:sldId id="453" r:id="rId40"/>
    <p:sldId id="454" r:id="rId41"/>
    <p:sldId id="455" r:id="rId42"/>
    <p:sldId id="456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3741" autoAdjust="0"/>
    <p:restoredTop sz="91988" autoAdjust="0"/>
  </p:normalViewPr>
  <p:slideViewPr>
    <p:cSldViewPr>
      <p:cViewPr>
        <p:scale>
          <a:sx n="120" d="100"/>
          <a:sy n="120" d="100"/>
        </p:scale>
        <p:origin x="-13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17/05/2021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5.xml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686800" cy="3900494"/>
          </a:xfrm>
        </p:spPr>
        <p:txBody>
          <a:bodyPr>
            <a:normAutofit/>
          </a:bodyPr>
          <a:lstStyle/>
          <a:p>
            <a:pPr algn="ctr"/>
            <a:r>
              <a:rPr lang="it-IT" sz="6600" b="1" dirty="0" smtClean="0">
                <a:solidFill>
                  <a:srgbClr val="7030A0"/>
                </a:solidFill>
              </a:rPr>
              <a:t>IL POPOLAMENTO DELLE ALPI</a:t>
            </a:r>
            <a:endParaRPr lang="it-IT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 b="2335"/>
          <a:stretch>
            <a:fillRect/>
          </a:stretch>
        </p:blipFill>
        <p:spPr bwMode="auto">
          <a:xfrm>
            <a:off x="214282" y="142852"/>
            <a:ext cx="6237289" cy="563899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5, 6 e 7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643702" y="64291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3363595" cy="4362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1414"/>
            <a:ext cx="5677177" cy="5155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8 e 9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457200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00760" y="528638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406" y="5143512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mesolitico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:\LIBRO GEO\PROPOSTA MANUALE DI GEOGRAFIA\1°\ARCHIVIO\ALPI\STORIA\UTILI\IMMAGINI\6.jpg"/>
          <p:cNvPicPr>
            <a:picLocks noChangeAspect="1"/>
          </p:cNvPicPr>
          <p:nvPr/>
        </p:nvPicPr>
        <p:blipFill>
          <a:blip r:embed="rId2"/>
          <a:srcRect b="4568"/>
          <a:stretch>
            <a:fillRect/>
          </a:stretch>
        </p:blipFill>
        <p:spPr bwMode="auto">
          <a:xfrm>
            <a:off x="285720" y="142852"/>
            <a:ext cx="70142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500958" y="50004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10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5720" y="6000768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la fig. 10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285984" y="5072074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neolitico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4309110" cy="26793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8879780" cy="25073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8143900" y="2786058"/>
            <a:ext cx="77880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00562" y="514351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4282" y="607220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Osserva le fig. 13 e 14 e cerca di ricavare le informazioni da inserire nella tabella.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29256" y="3857628"/>
            <a:ext cx="285752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nell’età del bronzo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rcRect r="44531" b="6375"/>
          <a:stretch>
            <a:fillRect/>
          </a:stretch>
        </p:blipFill>
        <p:spPr bwMode="auto">
          <a:xfrm>
            <a:off x="142844" y="142852"/>
            <a:ext cx="6488904" cy="3816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858016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rcRect l="54471"/>
          <a:stretch>
            <a:fillRect/>
          </a:stretch>
        </p:blipFill>
        <p:spPr bwMode="auto">
          <a:xfrm>
            <a:off x="428596" y="4000504"/>
            <a:ext cx="3579835" cy="27402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214810" y="607220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57158" y="142852"/>
          <a:ext cx="8429686" cy="6592824"/>
        </p:xfrm>
        <a:graphic>
          <a:graphicData uri="http://schemas.openxmlformats.org/drawingml/2006/table">
            <a:tbl>
              <a:tblPr/>
              <a:tblGrid>
                <a:gridCol w="1401507"/>
                <a:gridCol w="1399785"/>
                <a:gridCol w="1191581"/>
                <a:gridCol w="1829959"/>
                <a:gridCol w="1462591"/>
                <a:gridCol w="1144263"/>
              </a:tblGrid>
              <a:tr h="299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PERIODO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DATAZIONE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SITI OCCUPATI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PAESAGGIO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ATTIVITA'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latin typeface="Times New Roman"/>
                          <a:ea typeface="Times New Roman"/>
                          <a:cs typeface="Times New Roman"/>
                        </a:rPr>
                        <a:t>RIFUGI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6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PALEOLITICO MEDIO E SUPERIORE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120.000-10.000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Vegetazione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presente fino a 1400-1000 metri di altitudine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MESOLITICO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10.000-6.500 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 nelle vallate: piccoli carnivori; uccelli; pesci; tartarughe.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 intorno ai 2.000 metri</a:t>
                      </a: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NEOLITICO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6.500-3.800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Vegetazione arborea presente fino a 2.200-2300 metri d'altitudine</a:t>
                      </a: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Raramente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caccia in alta montagna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ETA’ DEL BRONZO</a:t>
                      </a: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3.800-2.900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anni fa</a:t>
                      </a: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Agricoltura, allevamento, </a:t>
                      </a:r>
                      <a:endParaRPr lang="it-IT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22" marR="58522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4" name="Connettore 1 3"/>
          <p:cNvCxnSpPr/>
          <p:nvPr/>
        </p:nvCxnSpPr>
        <p:spPr>
          <a:xfrm flipV="1">
            <a:off x="4357686" y="5786454"/>
            <a:ext cx="1785950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’età del ferro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849583" cy="37831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71480"/>
            <a:ext cx="4288536" cy="37551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4929198"/>
            <a:ext cx="8786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Qual è la situazione della regione alpina nell'età del ferro? Quale cambiamento si verifica?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500702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14480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15074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16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’epoca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romana</a:t>
            </a:r>
            <a:endParaRPr kumimoji="0" lang="it-IT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9" y="142850"/>
            <a:ext cx="7985414" cy="52785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14282" y="5572140"/>
            <a:ext cx="8072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Quali vantaggi ha portato alla regione alpina la dominazione romana?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6072206"/>
            <a:ext cx="8358246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286776" y="35716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642910" y="85723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2932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questo capitolo imparerai: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1. quali sono le caratteristiche fisiche della catena alpina [LEZIONE 1]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2. come le Alpi sono state popolate durante la preistoria [LEZIONE 2]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3. come le Alpi sono state popolate durante l'età del ferro [LEZIONE 3]</a:t>
            </a:r>
            <a:br>
              <a:rPr lang="it-IT" sz="1800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>4. come le Alpi sono state popolate durante l'epoca romana [LEZIONE 4]</a:t>
            </a:r>
            <a:br>
              <a:rPr lang="it-IT" sz="1800" dirty="0" smtClean="0"/>
            </a:br>
            <a:r>
              <a:rPr lang="it-IT" sz="1800" b="1" dirty="0" smtClean="0"/>
              <a:t> 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5. quali sono le attività umane tradizionali dell'ambiente alpino [LEZIONE 5]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b="1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6. quali squilibri ambientali caratterizzano l'ambiente alpino [LEZIONE 6]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b="1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7. quali conseguenze avrà lo scioglimento dei ghiacciai alpini [LEZIONE 7]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 </a:t>
            </a: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dirty="0" smtClean="0"/>
              <a:t> 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endParaRPr 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 attività umane tradizionali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7201482" cy="5827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715272" y="57148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aver osservato l'immagine della fig. 18 e letto la didascalia, collega ciascuna definizione alla fotografia che le corrisponde.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6706085" cy="46794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42844" y="5500702"/>
            <a:ext cx="7500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maggengo - pascolo alto - malga - fondovalle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92933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00034" y="6143644"/>
            <a:ext cx="8215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                                 c                                 d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358082" y="1071546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 nuove attività economiche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7133483" cy="44650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4786322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partire dalla fine dell'Ottocento, alle attività tradizionali dei montanari se ne sono aggiunte altre: quali? Rispondi collegando ciascuna immagine all'attività che le corrisponde.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14282" y="564357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28596" y="5643578"/>
            <a:ext cx="407196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b)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industria</a:t>
            </a:r>
            <a:endParaRPr kumimoji="0" lang="it-IT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786314" y="5643578"/>
            <a:ext cx="3500462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429520" y="642918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20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Gli squilibri ambientali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64880" cy="3665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42844" y="4643446"/>
            <a:ext cx="8929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Confronta le due immagini e prova a spiegare in che modo lo sviluppo del turismo ha modificato l'ambiente alpino.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500702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45" y="1000108"/>
            <a:ext cx="8854440" cy="34564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14282" y="4929198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due immagini.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che modo la costruzione di strade e di impianti sciistici ha modificato le montagne?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5715016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Sono stati incisi e disboscati i fianchi delle montagne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22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60364" cy="27123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4000504"/>
            <a:ext cx="8858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Questi quattro disegni presentano l'aspetto di un territorio montano prima, durante e dopo il verificarsi di una frana. I disegni sono disposti in modo disordinato: mettili in ordine cronologico e poi descrivi la situazione del territorio nei diversi momenti.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57158" y="5072074"/>
            <a:ext cx="8358246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S territorio è ricoperto di alberi ed è attraversato da una stradina</a:t>
            </a:r>
          </a:p>
          <a:p>
            <a:r>
              <a:rPr lang="it-IT" dirty="0" smtClean="0"/>
              <a:t>A: gli alberi sono stati tagliati e sono state costruite delle case ed una strada </a:t>
            </a:r>
          </a:p>
          <a:p>
            <a:r>
              <a:rPr lang="it-IT" dirty="0" smtClean="0"/>
              <a:t>montagne </a:t>
            </a:r>
            <a:endParaRPr lang="it-IT" dirty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42910" y="5072074"/>
            <a:ext cx="7218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C: il territorio è ricoperto di alberi ed è attraversato da una stradina</a:t>
            </a:r>
            <a:endParaRPr kumimoji="0" lang="it-IT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23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55057" cy="38584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44" y="4643446"/>
            <a:ext cx="8786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Nella prima immagine si può osservare un altro aspetto del turismo di massa: quale? Quali conseguenze ha per l'ambiente montano?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429264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Lezione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1285852" y="3000372"/>
            <a:ext cx="7143800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L’aspetto fisico delle Alpi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7785575" cy="47608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14282" y="5000636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parchi nazionali sono zone di interesse naturalistico controllate dallo Stato. Osserva le immagini della fig. 25 e prova a spiegare quali sono le loro finalità e quali attività sono consentite al loro interno.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072462" y="285728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57158" y="592933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</a:t>
            </a:r>
            <a:r>
              <a:rPr lang="it-IT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endParaRPr kumimoji="0" lang="it-IT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 scioglimento dei ghiacciai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5781866" cy="38545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14250" y="4357694"/>
            <a:ext cx="8929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Osservando il disegno, prova a descrivere ciò che succede nelle varie parti del ghiacciaio.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00034" y="4857760"/>
          <a:ext cx="842968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746"/>
                <a:gridCol w="63039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 DEL GHIACCIAIO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CIO’ CHE SUCCEDE</a:t>
                      </a:r>
                      <a:endParaRPr lang="it-IT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accumulo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kern="1200" dirty="0" smtClean="0">
                        <a:solidFill>
                          <a:srgbClr val="00B0F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ablazione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Zona di fusione 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6286512" y="428604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11158" cy="32438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3929066"/>
            <a:ext cx="864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il percorso dei fiumi alpini: dove si trovano le loro sorgenti?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14282" y="4357694"/>
            <a:ext cx="8358246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42844" y="5143512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in grafico relativo alle portate della Dora Baltea: qual è il mese in cui il fiume ha la portata maggiore? Perché, secondo te? (tieni presente dov'è collocata la sua fonte)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5720" y="5857892"/>
            <a:ext cx="8358246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00562" y="71414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27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317230" cy="35453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14282" y="4643446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L'aumento della temperatura terrestre, che si è verificato soprattutto a partire dagli anni '80 del secolo scorso, ha causato il fenomeno illustrato dal grafico e dalle fotografie: quale?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5500702"/>
            <a:ext cx="8358246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4810" y="142852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28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662416" cy="29809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4357694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Tale fenomeno avrà conseguenze negative per le due attività illustrate nelle fotografie 	della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fig. 29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Quali saranno queste conseguenze? Perché si verificheranno?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43372" y="214290"/>
            <a:ext cx="787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29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14282" y="5214950"/>
            <a:ext cx="8358246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42852"/>
            <a:ext cx="871543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Completa i testi inserendo le parti mancanti</a:t>
            </a:r>
            <a:r>
              <a:rPr lang="it-IT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Cliccando con la destra del mouse sul numero della figura puoi attivare il collegamento ipertestuale, così potrai passare direttamente dal testo all’immagine e viceversa.</a:t>
            </a:r>
            <a:endParaRPr lang="it-IT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1285860"/>
            <a:ext cx="9144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LEZIONE 1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L’aspetto fisico delle Alpi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000240"/>
            <a:ext cx="900115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Pur essendo alte e impervie, le Alpi non hanno mai costituito una barriera insormontabile per 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comunicazioni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Fin dai tempi antichi l'uomo ha infatti sfruttato i numerosi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quota non troppo elevata e le principali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alpine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. 1; 2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partire dalla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con l'affermarsi delle comunicazioni ferroviarie, sono stati realizzati i primi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Negli anni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lo sviluppo del traffico automobilistico e dei trasporti su gomma rese indispensabile la costruzione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.</a:t>
            </a:r>
            <a:r>
              <a:rPr kumimoji="0" lang="it-IT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 3</a:t>
            </a:r>
            <a:r>
              <a:rPr kumimoji="0" lang="it-IT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4214818"/>
            <a:ext cx="9144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2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Il periodo preistorico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929198"/>
            <a:ext cx="91440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prime testimonianze della presenza umana nell'ambiente alpino risalgono al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paleolitico medio e superiore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fra i 120.000 e i 10.000 anni fa, un'epoca che comprende due periodi geologici: uno interglaciale e uno glaciale. Durante il periodo glaciale, le vallate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………………………………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era presente fino a 1400-1000 metri di altitudine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. 5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Gli uomini del paleolitico (</a:t>
            </a:r>
            <a:r>
              <a:rPr kumimoji="0" lang="it-IT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neanderthal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vivevano sui rilievi alpini più bassi, trovando riparo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…………………….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sotto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I cacciatori si spingevano fino a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uote elevate (anche oltre i 2.000 metri) per cacciare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andavano in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situate in alta quota. Gli altri animali che cacciavano erano il bisonte, lo stambecco, il cervo, la volpe, la marmotta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. 6; 7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mesolitico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inizia con l'era interglaciale (10.000 anni fa). Gli uomini si stabiliscono nelle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……….……………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non più occupate dai ghiacciai, e creano degli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è presente fino a 2.000 metri d'altitudine.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vengono cacciati piccoli mammiferi, uccelli, pesci e tartarughe. Intorno ai 2.000 metri, ossia al limite tra il bosco e la prateria alpina, vengono cacciati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. 8; 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neolitico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passa progressivamente da un'economia basata sulla caccia e la raccolta di frutti spontanei ad una basata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l'allevamento. Vengono abbandonati i precedenti insediamenti con i ripari sotto roccia; i nuovi agricoltori preferiscono stabilirsi nelle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fertili dove costruiscono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Il paesaggio acquisisce l'aspetto di un mosaico: accanto ai campi e ai pascoli vi sono molte aree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altre quasi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alta montagna viene sempre meno praticata a causa delle mutate condizioni dell'ambiente: l'affermarsi di un clima caldo-umido ha determinato una notevole espansione verso l'alto delle foreste con la conseguente riduzione delle praterie alpine d'alta quota e dei grossi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le frequentavano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. </a:t>
            </a:r>
            <a:r>
              <a:rPr lang="it-IT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10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Durante 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età del bronzo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miniere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portano alla nascita, lungo i valichi alpini, di vie di traffico per il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questo metallo che viene utilizzato, assieme allo stagno, per ottenere il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Nelle aree di fondovalle si registra un aumento della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e, lungo le rive dei laghi e dei fiumi, nascono numerosi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Lungo le vie di comunicazione, sorgono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centri fortificati su luoghi elevati [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fig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.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 12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85728"/>
            <a:ext cx="871543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L’età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del ferro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928670"/>
            <a:ext cx="88583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Durante 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 ferro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nell'arco alpino si formano gruppi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caratterizzati da una comune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fig.15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Essi hanno intensi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popolazioni vicine (Etruschi e Veneti). Tali rapporti si interrompono nel IV secolo a.C. con l'arrivo dei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occupano l'Italia settentrionale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fig.16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2844" y="2357430"/>
            <a:ext cx="900115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L’epoca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romana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2844" y="3000372"/>
            <a:ext cx="9001156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conquista romana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 grandi valichi alpini vengono resi accessibili dal punto di vista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viene costruita una fitta rete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favorisce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il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inserendo la regione alpina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dell'impero e trasformando una regione di tribù irrequiete in una zona di transito dalla quale tutti riuscivano a trarre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fig.17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commercio nelle Alpi e verso l'esterno conosce un'enorme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Dal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venivano importati olio d'oliva, vino, spezie, vasellame in bronzo e in argento, terra sigillata e recipienti i vetro; in cambio, 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fornivano bronzo, oro e argento, cristallo di rocca, sale, miele e legname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fig.17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28"/>
            <a:ext cx="892971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Le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attività umane tradizionali</a:t>
            </a: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928670"/>
            <a:ext cx="8929718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Dopo la fine dell'Impero Romano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nelle Alpi si afferma un tipo di insediamento basato su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 fasce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altitudine nelle quali gli uomini h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 orga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izzato le loro attività in modo di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Nella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ima fas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costituita dalle zone più bass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lle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76F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maggiori (fino ai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ltit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dine)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concentrano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qui gli uomini praticano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sso si 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atta di piccoli campi a colture 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omiscu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reali, patate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frutta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ortaggi) ma non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ncano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76F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coltur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susini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situate sui pian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e 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nti più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ggiati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 più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stes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so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q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ues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 fascia montana i prati umidi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fondova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destinati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nda fasc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nde fino a circa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 è formata in gran part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boschi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 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 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altitudin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utilizzati per il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prim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ave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nom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ioè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prati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aggio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Infine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E34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opra i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metri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est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ndono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tilizzati 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 trovano solo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ici 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mp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la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ion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 latt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4255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e,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oppure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i turisti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fig.18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19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2E3D3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7629254" cy="58261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8001024" y="357166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fig. 1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7868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Le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nuove attività economiche</a:t>
            </a: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2844" y="1000108"/>
            <a:ext cx="885828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Alle tradizionali attività dei montanari (oggi molto ridotte ma ancora esistenti) nel tempo se ne sono aggiunte altre.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Dalla fine dell'Ottocento, con lo sfruttamento delle acque alpine per la produzione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è iniziata una intensa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alcune cittadine di fondovalle, nelle quali sono sorte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soprattutto tessili e meccaniche. Ma, negli ultimi decenni, molte di queste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sono entrate in crisi, a vantaggio delle più grandi e moderne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della pianura.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Notevole è pure lo sfruttamento delle sorgenti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sono particolarmente pure in questo territorio poco inquinato.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molte zone delle Alpi, la crisi delle tradizionali attività della montagna è stata compensata dall'impetuoso sviluppo del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che ha portato nuova ricchezza e occupazione, ha frenato 1'esodo della popolazione e ha favorito il consumo di prodotti agricoli e artigianali locali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fig.20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57166"/>
            <a:ext cx="892971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Gli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squilibri ambientali</a:t>
            </a: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1071546"/>
            <a:ext cx="8929718" cy="4247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attività turistiche hanno prodotto profondi sconvolgimenti. Durante i periodi di alta stagione, sia estiva che invernale, una massa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sempre più numerosa si riversa nelle zone montane, ingolfando il traffico e sconvolgendo i normali ritmi della vita dei paesi. Questi poi hanno perduto il loro tradizionale aspetto: sono sorti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simili più alle abitazioni di città che alle costruzioni tradizionali del luogo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fig.21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traffico intenso e gli scarichi industriali e civili hanno diffuso anche nelle Alpi l'inquinamento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idrico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fig.24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Inoltre la costruzione di grandi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l'abbattimento di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far posto alle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hanno progressivamente indebolito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delle montagne con il conseguente aumento delle catastrofi naturali: slavine, valanghe, alluvioni,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proteggere 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delle aree alpine e per tutelare il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sono stati istituiti, a partire già dagli inizi del '900,  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Sono zone di particolare bellezza e interesse naturalistico controllate dallo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protette da leggi severe che vietano la costruzione di abitazioni private e obbligano al rispetto degli animali e delle piante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[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fig.25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900115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LEZIONE </a:t>
            </a: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Lo </a:t>
            </a:r>
            <a:r>
              <a:rPr lang="it-IT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scioglimento dei ghiacciai</a:t>
            </a: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42844" y="671691"/>
            <a:ext cx="9001156" cy="61863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ghiacciai sono enormi masse di ghiaccio che si formano nelle regioni fredde ed in alta montagna a causa della compattazione e ricristallizzazione della neve: i fiocchi di neve si ammassano e si comprimono, espellendo l'aria tra di loro, per fondere e ricristallizzare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il ghiaccio.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ghiacciai si formano oltre il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limite delle nevi perenni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cioè oltre la quota al di sopra della quale la neve si accumula restando allo stato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quantità superiore a quella che si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d'estate. Questo significa che i ghiacciai si formano solo nelle zone dove in inverno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più neve di quanta se ne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estate.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genere i ghiacciai sono costituiti da una </a:t>
            </a:r>
            <a:r>
              <a:rPr kumimoji="0" lang="it-IT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..............................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 regione posta al di sopra del limite delle nevi perenni dove si concentra buona parte della massa ghiacciata, e da una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 regione che sta al di sotto di tale limite e che scivola verso valle anche per lunghi tratti. Al termine della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c'è la </a:t>
            </a:r>
            <a:r>
              <a:rPr kumimoji="0" lang="it-IT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cui il ghiaccio si trasforma in acqua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action="ppaction://hlinksldjump"/>
              </a:rPr>
              <a:t>fig.26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causa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nell'ultimo secolo i ghiacciai delle Alpi hanno perso il 50% della loro copertura. Di questo 50%, il 70% è sparito negli ultimi 30 anni. E' probabile che, fra 20/30 anni, saranno scomparsi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action="ppaction://hlinksldjump"/>
              </a:rPr>
              <a:t>fig.28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La conseguenza sarà una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dei fiumi della Pianura Padana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soprattutto durante la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quando sono alimentati prevalentemente dall'acqua dei ghiacciai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fig.27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Ciò rischierà di causare gravi danni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all'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agricoltura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perché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Anche le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dighe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si trovano in alta quota e che sono alimentate dai ghiacciai, non avrebbero più acqua per far funzionare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…………………………….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forniscono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………………….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una vasta parte del territorio padano [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action="ppaction://hlinksldjump"/>
              </a:rPr>
              <a:t>fig.29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]. 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40087" cy="32102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14810" y="71414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fig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2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4000504"/>
            <a:ext cx="7286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immagini delle fig.1 e 2 e completa la seguente frase.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14282" y="457200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4643446"/>
            <a:ext cx="792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Alpi sono caratterizzate dalla presenza di molte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molti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facilitano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della catena montuosa.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8611076" cy="2454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8099922" cy="29885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214810" y="214290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3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58214" y="3714752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fig. 4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42844" y="142852"/>
            <a:ext cx="6058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Osserva le immagini delle fig. 3 e 4 e rispondi alle domande.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42844" y="714356"/>
            <a:ext cx="8072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Perché, secondo te, sono stati costruiti i trafori sulle Alpi?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85720" y="1357298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14282" y="2500306"/>
            <a:ext cx="8429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b) In quale periodo è stata costruita la maggior parte dei trafori ferroviari? In quale la maggior parte di quelli stradali?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85720" y="3429000"/>
            <a:ext cx="8358246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857224" y="2143116"/>
            <a:ext cx="7215238" cy="122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Lezione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ottotitolo 3"/>
          <p:cNvSpPr txBox="1">
            <a:spLocks/>
          </p:cNvSpPr>
          <p:nvPr/>
        </p:nvSpPr>
        <p:spPr>
          <a:xfrm>
            <a:off x="928662" y="3000372"/>
            <a:ext cx="764386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it-IT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 periodo preistorico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6673156" cy="34908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90"/>
            <a:ext cx="4768181" cy="2962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143768" y="285728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fig. 5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29256" y="4071942"/>
            <a:ext cx="67197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fig. 6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29256" y="4857760"/>
            <a:ext cx="321471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 Alpi nel periodo paleolitico</a:t>
            </a:r>
            <a:endParaRPr lang="it-I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3372</TotalTime>
  <Words>2455</Words>
  <Application>Microsoft Office PowerPoint</Application>
  <PresentationFormat>Presentazione su schermo (4:3)</PresentationFormat>
  <Paragraphs>164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Terra</vt:lpstr>
      <vt:lpstr>IL POPOLAMENTO DELLE ALPI</vt:lpstr>
      <vt:lpstr> In questo capitolo imparerai:         1. quali sono le caratteristiche fisiche della catena alpina [LEZIONE 1]   2. come le Alpi sono state popolate durante la preistoria [LEZIONE 2]   3. come le Alpi sono state popolate durante l'età del ferro [LEZIONE 3]   4. come le Alpi sono state popolate durante l'epoca romana [LEZIONE 4]   5. quali sono le attività umane tradizionali dell'ambiente alpino [LEZIONE 5]   6. quali squilibri ambientali caratterizzano l'ambiente alpino [LEZIONE 6]   7. quali conseguenze avrà lo scioglimento dei ghiacciai alpini [LEZIONE 7]     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374</cp:revision>
  <dcterms:created xsi:type="dcterms:W3CDTF">2021-02-01T13:54:03Z</dcterms:created>
  <dcterms:modified xsi:type="dcterms:W3CDTF">2021-05-17T15:31:25Z</dcterms:modified>
</cp:coreProperties>
</file>