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435" r:id="rId2"/>
    <p:sldId id="436" r:id="rId3"/>
    <p:sldId id="258" r:id="rId4"/>
    <p:sldId id="416" r:id="rId5"/>
    <p:sldId id="417" r:id="rId6"/>
    <p:sldId id="418" r:id="rId7"/>
    <p:sldId id="420" r:id="rId8"/>
    <p:sldId id="425" r:id="rId9"/>
    <p:sldId id="423" r:id="rId10"/>
    <p:sldId id="424" r:id="rId11"/>
    <p:sldId id="426" r:id="rId12"/>
    <p:sldId id="427" r:id="rId13"/>
    <p:sldId id="428" r:id="rId14"/>
    <p:sldId id="429" r:id="rId15"/>
    <p:sldId id="43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741" autoAdjust="0"/>
    <p:restoredTop sz="91988" autoAdjust="0"/>
  </p:normalViewPr>
  <p:slideViewPr>
    <p:cSldViewPr>
      <p:cViewPr>
        <p:scale>
          <a:sx n="120" d="100"/>
          <a:sy n="120" d="100"/>
        </p:scale>
        <p:origin x="-1374" y="18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02/02/2022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02/02/2022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it.wikipedia.org/wiki/Galdh&#248;pigge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Gerlachovsk&#253;_&#353;t&#237;t" TargetMode="External"/><Relationship Id="rId2" Type="http://schemas.openxmlformats.org/officeDocument/2006/relationships/hyperlink" Target="https://it.wikipedia.org/wiki/Liechtenstei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tretch>
            <a:fillRect/>
          </a:stretch>
        </p:blipFill>
        <p:spPr bwMode="auto">
          <a:xfrm>
            <a:off x="357158" y="285728"/>
            <a:ext cx="7340600" cy="629470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rilievi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dell'Europa centro-settentrionale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d'origine molto antica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(400 milioni di anni fa) per cui hanno subito un lungo processo di erosione da parte degli agenti atmosferici (vento, pioggia, variazioni di temperatura). Metti a confronto la carta fisica dell'Europa con quella politica e completa la tabella inserendo, accanto al nome di ciascun sistema montuoso,  quelli della sua cima più elevata, con relativa altezza, e degli Stati in cui è presente.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142844" y="1785926"/>
          <a:ext cx="8858313" cy="3224784"/>
        </p:xfrm>
        <a:graphic>
          <a:graphicData uri="http://schemas.openxmlformats.org/drawingml/2006/table">
            <a:tbl>
              <a:tblPr/>
              <a:tblGrid>
                <a:gridCol w="1928826"/>
                <a:gridCol w="3407973"/>
                <a:gridCol w="2172216"/>
                <a:gridCol w="1349298"/>
              </a:tblGrid>
              <a:tr h="428628">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SISTEMA MONTUOSO</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STATI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CIMA PIU' ELEVATA</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2000" b="1" dirty="0">
                          <a:latin typeface="Times New Roman" pitchFamily="18" charset="0"/>
                          <a:ea typeface="Times New Roman"/>
                          <a:cs typeface="Times New Roman" pitchFamily="18" charset="0"/>
                        </a:rPr>
                        <a:t>ALTEZZA</a:t>
                      </a:r>
                      <a:endParaRPr lang="it-IT" sz="2000" dirty="0">
                        <a:latin typeface="Times New Roman" pitchFamily="18" charset="0"/>
                        <a:ea typeface="Times New Roman"/>
                        <a:cs typeface="Times New Roman" pitchFamily="18" charset="0"/>
                      </a:endParaRPr>
                    </a:p>
                    <a:p>
                      <a:pPr algn="ctr">
                        <a:lnSpc>
                          <a:spcPct val="115000"/>
                        </a:lnSpc>
                        <a:spcAft>
                          <a:spcPts val="1000"/>
                        </a:spcAft>
                      </a:pPr>
                      <a:r>
                        <a:rPr lang="it-IT" sz="2000" b="1" dirty="0">
                          <a:latin typeface="Times New Roman" pitchFamily="18" charset="0"/>
                          <a:ea typeface="Times New Roman"/>
                          <a:cs typeface="Times New Roman" pitchFamily="18" charset="0"/>
                        </a:rPr>
                        <a:t>METRI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0"/>
                        </a:spcAft>
                      </a:pPr>
                      <a:r>
                        <a:rPr lang="it-IT" sz="1800" dirty="0">
                          <a:latin typeface="Times New Roman"/>
                          <a:ea typeface="Times New Roman"/>
                          <a:cs typeface="Times New Roman"/>
                        </a:rPr>
                        <a:t>Massiccio Centrale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smtClean="0">
                          <a:solidFill>
                            <a:srgbClr val="00B0F0"/>
                          </a:solidFill>
                          <a:latin typeface="Times New Roman"/>
                          <a:ea typeface="Times New Roman"/>
                          <a:cs typeface="Times New Roman"/>
                        </a:rPr>
                        <a:t>Francia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Monts Dore </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a:solidFill>
                            <a:srgbClr val="00B0F0"/>
                          </a:solidFill>
                          <a:latin typeface="Times New Roman"/>
                          <a:ea typeface="Times New Roman"/>
                          <a:cs typeface="Times New Roman"/>
                        </a:rPr>
                        <a:t>1885</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dirty="0" err="1">
                          <a:latin typeface="Times New Roman"/>
                          <a:ea typeface="Times New Roman"/>
                          <a:cs typeface="Times New Roman"/>
                        </a:rPr>
                        <a:t>Vosgi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smtClean="0">
                          <a:solidFill>
                            <a:srgbClr val="00B0F0"/>
                          </a:solidFill>
                          <a:latin typeface="Times New Roman"/>
                          <a:ea typeface="Times New Roman"/>
                          <a:cs typeface="Times New Roman"/>
                        </a:rPr>
                        <a:t>Francia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Grand</a:t>
                      </a:r>
                      <a:r>
                        <a:rPr lang="it-IT" sz="1800" dirty="0">
                          <a:latin typeface="Times New Roman"/>
                          <a:ea typeface="Times New Roman"/>
                          <a:cs typeface="Times New Roman"/>
                        </a:rPr>
                        <a:t> Ballon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a:latin typeface="Times New Roman"/>
                          <a:ea typeface="Times New Roman"/>
                          <a:cs typeface="Times New Roman"/>
                        </a:rPr>
                        <a:t>1424</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dirty="0">
                          <a:latin typeface="Times New Roman"/>
                          <a:ea typeface="Times New Roman"/>
                          <a:cs typeface="Times New Roman"/>
                        </a:rPr>
                        <a:t>Selva Nera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smtClean="0">
                          <a:solidFill>
                            <a:srgbClr val="00B0F0"/>
                          </a:solidFill>
                          <a:latin typeface="Times New Roman"/>
                          <a:ea typeface="Times New Roman"/>
                          <a:cs typeface="Times New Roman"/>
                        </a:rPr>
                        <a:t>Germania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Feldberg</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a:latin typeface="Times New Roman"/>
                          <a:ea typeface="Times New Roman"/>
                          <a:cs typeface="Times New Roman"/>
                        </a:rPr>
                        <a:t>1493</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Selva Boema</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dirty="0">
                          <a:latin typeface="Times New Roman"/>
                          <a:ea typeface="Times New Roman"/>
                          <a:cs typeface="Times New Roman"/>
                        </a:rPr>
                        <a:t>Germania; Austria; Repubblica Ceca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Großer</a:t>
                      </a:r>
                      <a:r>
                        <a:rPr lang="it-IT" sz="1800" dirty="0">
                          <a:latin typeface="Times New Roman"/>
                          <a:ea typeface="Times New Roman"/>
                          <a:cs typeface="Times New Roman"/>
                        </a:rPr>
                        <a:t> </a:t>
                      </a:r>
                      <a:r>
                        <a:rPr lang="it-IT" sz="1800" dirty="0" err="1">
                          <a:latin typeface="Times New Roman"/>
                          <a:ea typeface="Times New Roman"/>
                          <a:cs typeface="Times New Roman"/>
                        </a:rPr>
                        <a:t>Arber</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latin typeface="Times New Roman"/>
                          <a:ea typeface="Times New Roman"/>
                          <a:cs typeface="Times New Roman"/>
                        </a:rPr>
                        <a:t>1456</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Monti Granpiani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Gran Bretagna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Ben Nevis </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1343</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Alpi Scandinave</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Norvegia; Svezia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u="sng" dirty="0" err="1">
                          <a:solidFill>
                            <a:srgbClr val="0000FF"/>
                          </a:solidFill>
                          <a:latin typeface="Times New Roman"/>
                          <a:ea typeface="Times New Roman"/>
                          <a:cs typeface="Times New Roman"/>
                          <a:hlinkClick r:id="rId2"/>
                        </a:rPr>
                        <a:t>Galdhøpiggen</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latin typeface="Times New Roman"/>
                          <a:ea typeface="Times New Roman"/>
                          <a:cs typeface="Times New Roman"/>
                        </a:rPr>
                        <a:t>2469</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Monti Urali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Russia</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Narodnaja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1895</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rilievi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dell'Europa meridionale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d'origine più recente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(60 milioni di anni fa), per cui gli agenti atmosferici non hanno potuto esercitare la loro azione erosiva per un periodo di tempo tale da modificarne l'aspetto.  Completa la tabella come nell'esercizio precedente.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214282" y="1142984"/>
          <a:ext cx="8786874" cy="3540252"/>
        </p:xfrm>
        <a:graphic>
          <a:graphicData uri="http://schemas.openxmlformats.org/drawingml/2006/table">
            <a:tbl>
              <a:tblPr/>
              <a:tblGrid>
                <a:gridCol w="1872173"/>
                <a:gridCol w="3421588"/>
                <a:gridCol w="2154697"/>
                <a:gridCol w="1338416"/>
              </a:tblGrid>
              <a:tr h="534920">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SISTEMA MONTUOSO</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STATI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CIMA PIU' ELEVATA</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2000" b="1" dirty="0">
                          <a:latin typeface="Times New Roman" pitchFamily="18" charset="0"/>
                          <a:ea typeface="Times New Roman"/>
                          <a:cs typeface="Times New Roman" pitchFamily="18" charset="0"/>
                        </a:rPr>
                        <a:t>ALTEZZA</a:t>
                      </a:r>
                      <a:endParaRPr lang="it-IT" sz="2000" dirty="0">
                        <a:latin typeface="Times New Roman" pitchFamily="18" charset="0"/>
                        <a:ea typeface="Times New Roman"/>
                        <a:cs typeface="Times New Roman" pitchFamily="18" charset="0"/>
                      </a:endParaRPr>
                    </a:p>
                    <a:p>
                      <a:pPr algn="ctr">
                        <a:lnSpc>
                          <a:spcPct val="115000"/>
                        </a:lnSpc>
                        <a:spcAft>
                          <a:spcPts val="1000"/>
                        </a:spcAft>
                      </a:pPr>
                      <a:r>
                        <a:rPr lang="it-IT" sz="2000" b="1" dirty="0">
                          <a:latin typeface="Times New Roman" pitchFamily="18" charset="0"/>
                          <a:ea typeface="Times New Roman"/>
                          <a:cs typeface="Times New Roman" pitchFamily="18" charset="0"/>
                        </a:rPr>
                        <a:t>METRI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dirty="0">
                          <a:latin typeface="Times New Roman"/>
                          <a:ea typeface="Times New Roman"/>
                          <a:cs typeface="Times New Roman"/>
                        </a:rPr>
                        <a:t>Pirenei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Spagna; Francia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Pico de Aneto</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3404</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0866">
                <a:tc>
                  <a:txBody>
                    <a:bodyPr/>
                    <a:lstStyle/>
                    <a:p>
                      <a:pPr algn="just">
                        <a:lnSpc>
                          <a:spcPct val="115000"/>
                        </a:lnSpc>
                        <a:spcAft>
                          <a:spcPts val="1000"/>
                        </a:spcAft>
                      </a:pPr>
                      <a:r>
                        <a:rPr lang="it-IT" sz="1800" dirty="0">
                          <a:latin typeface="Times New Roman"/>
                          <a:ea typeface="Times New Roman"/>
                          <a:cs typeface="Times New Roman"/>
                        </a:rPr>
                        <a:t>Alpi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Francia; Italia; Svizzera; Austria; Germania; Slovenia; </a:t>
                      </a:r>
                      <a:r>
                        <a:rPr lang="it-IT" sz="1800" u="sng" dirty="0">
                          <a:solidFill>
                            <a:srgbClr val="00B0F0"/>
                          </a:solidFill>
                          <a:latin typeface="Times New Roman"/>
                          <a:ea typeface="Times New Roman"/>
                          <a:cs typeface="Times New Roman"/>
                          <a:hlinkClick r:id="rId2"/>
                        </a:rPr>
                        <a:t>Liechtenstein</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Monte Bianco</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4807</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Appennini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Italia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Gran Sasso</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2912</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6299">
                <a:tc>
                  <a:txBody>
                    <a:bodyPr/>
                    <a:lstStyle/>
                    <a:p>
                      <a:pPr algn="just">
                        <a:lnSpc>
                          <a:spcPct val="115000"/>
                        </a:lnSpc>
                        <a:spcAft>
                          <a:spcPts val="1000"/>
                        </a:spcAft>
                      </a:pPr>
                      <a:r>
                        <a:rPr lang="it-IT" sz="1800">
                          <a:latin typeface="Times New Roman"/>
                          <a:ea typeface="Times New Roman"/>
                          <a:cs typeface="Times New Roman"/>
                        </a:rPr>
                        <a:t>Carpazi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Polonia; Rep. Ceca; Ungheria; Serbia; Slovacchia; Ucraina; Romania;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u="sng" dirty="0" err="1">
                          <a:solidFill>
                            <a:srgbClr val="0000FF"/>
                          </a:solidFill>
                          <a:latin typeface="Times New Roman"/>
                          <a:ea typeface="Times New Roman"/>
                          <a:cs typeface="Times New Roman"/>
                          <a:hlinkClick r:id="rId3"/>
                        </a:rPr>
                        <a:t>Gerlachovský</a:t>
                      </a:r>
                      <a:r>
                        <a:rPr lang="it-IT" sz="1800" u="sng" dirty="0">
                          <a:solidFill>
                            <a:srgbClr val="0000FF"/>
                          </a:solidFill>
                          <a:latin typeface="Times New Roman"/>
                          <a:ea typeface="Times New Roman"/>
                          <a:cs typeface="Times New Roman"/>
                          <a:hlinkClick r:id="rId3"/>
                        </a:rPr>
                        <a:t> </a:t>
                      </a:r>
                      <a:r>
                        <a:rPr lang="it-IT" sz="1800" u="sng" dirty="0" err="1">
                          <a:solidFill>
                            <a:srgbClr val="0000FF"/>
                          </a:solidFill>
                          <a:latin typeface="Times New Roman"/>
                          <a:ea typeface="Times New Roman"/>
                          <a:cs typeface="Times New Roman"/>
                          <a:hlinkClick r:id="rId3"/>
                        </a:rPr>
                        <a:t>štít</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2655</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Balcani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latin typeface="Times New Roman"/>
                          <a:ea typeface="Times New Roman"/>
                          <a:cs typeface="Times New Roman"/>
                        </a:rPr>
                        <a:t>Bulgaria; Serbia</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latin typeface="Times New Roman"/>
                          <a:ea typeface="Times New Roman"/>
                          <a:cs typeface="Times New Roman"/>
                        </a:rPr>
                        <a:t>Monte Botev</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2376</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Caucaso</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Russia; Georgia; Azerbaijan</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solidFill>
                            <a:srgbClr val="00B0F0"/>
                          </a:solidFill>
                          <a:latin typeface="Times New Roman"/>
                          <a:ea typeface="Times New Roman"/>
                          <a:cs typeface="Times New Roman"/>
                        </a:rPr>
                        <a:t>Monte Elbrus</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5642</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3794" name="Rectangle 2"/>
          <p:cNvSpPr>
            <a:spLocks noChangeArrowheads="1"/>
          </p:cNvSpPr>
          <p:nvPr/>
        </p:nvSpPr>
        <p:spPr bwMode="auto">
          <a:xfrm>
            <a:off x="214282" y="4786322"/>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differenza noti fra i due gruppi di rilievi?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14282" y="521495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
        <p:nvSpPr>
          <p:cNvPr id="33795" name="Rectangle 3"/>
          <p:cNvSpPr>
            <a:spLocks noChangeArrowheads="1"/>
          </p:cNvSpPr>
          <p:nvPr/>
        </p:nvSpPr>
        <p:spPr bwMode="auto">
          <a:xfrm>
            <a:off x="214282" y="5357826"/>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rilievi dell'Europa meridionale sono più alti di quelli dell'Europa centro-settentrionale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214282" y="500042"/>
            <a:ext cx="8681605" cy="2966605"/>
          </a:xfrm>
          <a:prstGeom prst="rect">
            <a:avLst/>
          </a:prstGeom>
          <a:solidFill>
            <a:srgbClr val="FFFFFF"/>
          </a:solidFill>
          <a:ln w="9525">
            <a:noFill/>
            <a:miter lim="800000"/>
            <a:headEnd/>
            <a:tailEnd/>
          </a:ln>
        </p:spPr>
      </p:pic>
      <p:sp>
        <p:nvSpPr>
          <p:cNvPr id="34817" name="Rectangle 1"/>
          <p:cNvSpPr>
            <a:spLocks noChangeArrowheads="1"/>
          </p:cNvSpPr>
          <p:nvPr/>
        </p:nvSpPr>
        <p:spPr bwMode="auto">
          <a:xfrm>
            <a:off x="71406" y="3643314"/>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queste immagini che rappresentano due catene montuose: una dell'Europa settentrionale, i Monti Urali, e una dell'Europa meridionale, le Alpi. Mettile a confronto descrivendo la forma delle cime e dei versanti (compila 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la 3"/>
          <p:cNvGraphicFramePr>
            <a:graphicFrameLocks noGrp="1"/>
          </p:cNvGraphicFramePr>
          <p:nvPr/>
        </p:nvGraphicFramePr>
        <p:xfrm>
          <a:off x="214282" y="4714884"/>
          <a:ext cx="8643999" cy="1643073"/>
        </p:xfrm>
        <a:graphic>
          <a:graphicData uri="http://schemas.openxmlformats.org/drawingml/2006/table">
            <a:tbl>
              <a:tblPr/>
              <a:tblGrid>
                <a:gridCol w="2866381"/>
                <a:gridCol w="2866381"/>
                <a:gridCol w="2911237"/>
              </a:tblGrid>
              <a:tr h="547691">
                <a:tc>
                  <a:txBody>
                    <a:bodyPr/>
                    <a:lstStyle/>
                    <a:p>
                      <a:pPr algn="just">
                        <a:lnSpc>
                          <a:spcPct val="115000"/>
                        </a:lnSpc>
                        <a:spcAft>
                          <a:spcPts val="1000"/>
                        </a:spcAft>
                      </a:pPr>
                      <a:endParaRPr lang="it-IT" sz="11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a:ea typeface="Times New Roman"/>
                          <a:cs typeface="Times New Roman"/>
                        </a:rPr>
                        <a:t>MONTI URALI</a:t>
                      </a:r>
                      <a:endParaRPr lang="it-IT" sz="20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a:ea typeface="Times New Roman"/>
                          <a:cs typeface="Times New Roman"/>
                        </a:rPr>
                        <a:t>ALPI</a:t>
                      </a:r>
                      <a:endParaRPr lang="it-IT" sz="20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691">
                <a:tc>
                  <a:txBody>
                    <a:bodyPr/>
                    <a:lstStyle/>
                    <a:p>
                      <a:pPr algn="ctr">
                        <a:lnSpc>
                          <a:spcPct val="115000"/>
                        </a:lnSpc>
                        <a:spcAft>
                          <a:spcPts val="1000"/>
                        </a:spcAft>
                      </a:pPr>
                      <a:r>
                        <a:rPr lang="it-IT" sz="1800" dirty="0">
                          <a:latin typeface="Times New Roman"/>
                          <a:ea typeface="Times New Roman"/>
                          <a:cs typeface="Times New Roman"/>
                        </a:rPr>
                        <a:t>CIME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arrotondate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aguzze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691">
                <a:tc>
                  <a:txBody>
                    <a:bodyPr/>
                    <a:lstStyle/>
                    <a:p>
                      <a:pPr algn="ctr">
                        <a:lnSpc>
                          <a:spcPct val="115000"/>
                        </a:lnSpc>
                        <a:spcAft>
                          <a:spcPts val="1000"/>
                        </a:spcAft>
                      </a:pPr>
                      <a:r>
                        <a:rPr lang="it-IT" sz="1800">
                          <a:latin typeface="Times New Roman"/>
                          <a:ea typeface="Times New Roman"/>
                          <a:cs typeface="Times New Roman"/>
                        </a:rPr>
                        <a:t>VERSANTI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digradano dolcemente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solidFill>
                            <a:srgbClr val="00B0F0"/>
                          </a:solidFill>
                          <a:latin typeface="Times New Roman"/>
                          <a:ea typeface="Times New Roman"/>
                          <a:cs typeface="Times New Roman"/>
                        </a:rPr>
                        <a:t>aspri e scoscesi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642918"/>
            <a:ext cx="4572000" cy="707886"/>
          </a:xfrm>
          <a:prstGeom prst="rect">
            <a:avLst/>
          </a:prstGeom>
          <a:solidFill>
            <a:schemeClr val="bg2"/>
          </a:solidFill>
        </p:spPr>
        <p:txBody>
          <a:bodyPr>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1</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L’altitudine del territorio</a:t>
            </a:r>
          </a:p>
        </p:txBody>
      </p:sp>
      <p:sp>
        <p:nvSpPr>
          <p:cNvPr id="35841" name="Rectangle 1"/>
          <p:cNvSpPr>
            <a:spLocks noChangeArrowheads="1"/>
          </p:cNvSpPr>
          <p:nvPr/>
        </p:nvSpPr>
        <p:spPr bwMode="auto">
          <a:xfrm>
            <a:off x="0" y="0"/>
            <a:ext cx="7002879" cy="369332"/>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Rivedi le risposte date e completa il testo inserendo le parti mancanti.</a:t>
            </a:r>
            <a:endParaRPr kumimoji="0" lang="it-IT" b="0" i="0" u="none" strike="noStrike" cap="none" normalizeH="0" baseline="0" dirty="0" smtClean="0">
              <a:ln>
                <a:noFill/>
              </a:ln>
              <a:solidFill>
                <a:srgbClr val="C00000"/>
              </a:solidFill>
              <a:effectLst/>
              <a:latin typeface="Arial" pitchFamily="34" charset="0"/>
              <a:cs typeface="Arial" pitchFamily="34" charset="0"/>
            </a:endParaRPr>
          </a:p>
        </p:txBody>
      </p:sp>
      <p:sp>
        <p:nvSpPr>
          <p:cNvPr id="35842" name="Rectangle 2"/>
          <p:cNvSpPr>
            <a:spLocks noChangeArrowheads="1"/>
          </p:cNvSpPr>
          <p:nvPr/>
        </p:nvSpPr>
        <p:spPr bwMode="auto">
          <a:xfrm>
            <a:off x="142844" y="1357298"/>
            <a:ext cx="8786842" cy="175432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Rispetto agli altri continenti, l'Europa presenta un'altitudine media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poco elevata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dipende dal fatto che la maggior parte del territorio è occupato da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pianure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colline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punto di vista del rilievo, possiamo dividere l'Europa i tre regioni: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pianure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poco elevate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meridionale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molto elevate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4"/>
          <p:cNvSpPr/>
          <p:nvPr/>
        </p:nvSpPr>
        <p:spPr>
          <a:xfrm>
            <a:off x="142844" y="3357562"/>
            <a:ext cx="4572000" cy="707886"/>
          </a:xfrm>
          <a:prstGeom prst="rect">
            <a:avLst/>
          </a:prstGeom>
          <a:solidFill>
            <a:schemeClr val="bg2"/>
          </a:solidFill>
        </p:spPr>
        <p:txBody>
          <a:bodyPr>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2</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Il paesaggio montano</a:t>
            </a:r>
          </a:p>
        </p:txBody>
      </p:sp>
      <p:sp>
        <p:nvSpPr>
          <p:cNvPr id="35843" name="Rectangle 3"/>
          <p:cNvSpPr>
            <a:spLocks noChangeArrowheads="1"/>
          </p:cNvSpPr>
          <p:nvPr/>
        </p:nvSpPr>
        <p:spPr bwMode="auto">
          <a:xfrm>
            <a:off x="142844" y="4071942"/>
            <a:ext cx="8858312" cy="1200329"/>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montagna è un rilievo che si innalza oltre i 600 metri rispetto il livello del mare. Può avere una o più cime: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cima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più alta è detta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vetta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Quando le cime sono vicine le une alle altre e formano un'unica regione montuosa, si parla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massiccio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quando invece le diverse montagne si susseguono l'una dopo l'altra, si parla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catena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844" name="Rectangle 4"/>
          <p:cNvSpPr>
            <a:spLocks noChangeArrowheads="1"/>
          </p:cNvSpPr>
          <p:nvPr/>
        </p:nvSpPr>
        <p:spPr bwMode="auto">
          <a:xfrm>
            <a:off x="142844" y="5214950"/>
            <a:ext cx="8858312" cy="923330"/>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montagne di una catena spesso segnano con il loro crinale, cioè con la linea che unisce tutti i punti di maggior altezza, lo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spartiacque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cioè la linea che separa le acque di due opposti versanti.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214290"/>
            <a:ext cx="9001156" cy="1200329"/>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Montagne e catene sono attraversate da valli.  A volte, le valli sono chiuse perché la loro</a:t>
            </a:r>
            <a:r>
              <a:rPr kumimoji="0" lang="it-IT" b="0" i="0" u="none" strike="noStrike" cap="none" normalizeH="0" baseline="0" dirty="0" smtClean="0">
                <a:ln>
                  <a:noFill/>
                </a:ln>
                <a:solidFill>
                  <a:srgbClr val="83CAFF"/>
                </a:solidFill>
                <a:effectLst/>
                <a:latin typeface="Times New Roman" pitchFamily="18" charset="0"/>
                <a:ea typeface="Times New Roman" pitchFamily="18" charset="0"/>
                <a:cs typeface="Times New Roman" pitchFamily="18" charset="0"/>
              </a:rPr>
              <a:t> testata,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cioè la parte più alta, è sbarrata da una montagna; a volte, invece, le valli di due versanti opposti comunicano tra loro per mezzo di </a:t>
            </a:r>
            <a:r>
              <a:rPr kumimoji="0" lang="it-IT" b="0" i="0" u="none" strike="noStrike" cap="none" normalizeH="0" baseline="0" dirty="0" smtClean="0">
                <a:ln>
                  <a:noFill/>
                </a:ln>
                <a:solidFill>
                  <a:srgbClr val="83CAFF"/>
                </a:solidFill>
                <a:effectLst/>
                <a:latin typeface="Times New Roman" pitchFamily="18" charset="0"/>
                <a:ea typeface="Times New Roman" pitchFamily="18" charset="0"/>
                <a:cs typeface="Times New Roman" pitchFamily="18" charset="0"/>
              </a:rPr>
              <a:t>passi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 </a:t>
            </a:r>
            <a:r>
              <a:rPr kumimoji="0" lang="it-IT" b="0" i="0" u="none" strike="noStrike" cap="none" normalizeH="0" baseline="0" dirty="0" smtClean="0">
                <a:ln>
                  <a:noFill/>
                </a:ln>
                <a:solidFill>
                  <a:srgbClr val="83CAFF"/>
                </a:solidFill>
                <a:effectLst/>
                <a:latin typeface="Times New Roman" pitchFamily="18" charset="0"/>
                <a:ea typeface="Times New Roman" pitchFamily="18" charset="0"/>
                <a:cs typeface="Times New Roman" pitchFamily="18" charset="0"/>
              </a:rPr>
              <a:t>valichi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cioè attraverso quei tratti in cui il crinale si abbassa rendendo più facile il superamento della catena montuosa.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142844" y="1928802"/>
            <a:ext cx="4572000" cy="707886"/>
          </a:xfrm>
          <a:prstGeom prst="rect">
            <a:avLst/>
          </a:prstGeom>
          <a:solidFill>
            <a:schemeClr val="bg2"/>
          </a:solidFill>
        </p:spPr>
        <p:txBody>
          <a:bodyPr>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3</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Le montagne dell’Europa</a:t>
            </a:r>
          </a:p>
        </p:txBody>
      </p:sp>
      <p:sp>
        <p:nvSpPr>
          <p:cNvPr id="36866" name="Rectangle 2"/>
          <p:cNvSpPr>
            <a:spLocks noChangeArrowheads="1"/>
          </p:cNvSpPr>
          <p:nvPr/>
        </p:nvSpPr>
        <p:spPr bwMode="auto">
          <a:xfrm>
            <a:off x="142844" y="2714620"/>
            <a:ext cx="8858280" cy="2585323"/>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montagne antiche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trovano soprattutto nella parte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centrale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 continente. Avendo subito un lungo processo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erosione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 parte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agenti atmosferici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(vento, pioggia, variazioni di temperatura), sono caratterizzate da sistemi montuosi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modesta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altitudine, con cime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arrotondate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versanti che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digradano dolcemente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montagne giovani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concentrate nella parte </a:t>
            </a:r>
            <a:r>
              <a:rPr kumimoji="0" lang="it-IT" b="0" i="0" u="none" strike="noStrike" cap="none" normalizeH="0" baseline="0" dirty="0" smtClean="0">
                <a:ln>
                  <a:noFill/>
                </a:ln>
                <a:solidFill>
                  <a:srgbClr val="6699CC"/>
                </a:solidFill>
                <a:effectLst/>
                <a:latin typeface="Times New Roman" pitchFamily="18" charset="0"/>
                <a:ea typeface="Times New Roman" pitchFamily="18" charset="0"/>
                <a:cs typeface="Times New Roman" pitchFamily="18" charset="0"/>
              </a:rPr>
              <a:t>meridionale</a:t>
            </a:r>
            <a:r>
              <a:rPr kumimoji="0" lang="it-IT" b="0" i="0" u="none" strike="noStrike" cap="none" normalizeH="0" baseline="0" dirty="0" smtClean="0">
                <a:ln>
                  <a:noFill/>
                </a:ln>
                <a:solidFill>
                  <a:srgbClr val="9999FF"/>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 continente e vanno da ovest a est, quasi a ridosso del Mediterraneo. Poiché gli </a:t>
            </a:r>
            <a:r>
              <a:rPr kumimoji="0" lang="it-IT" b="0" i="0" u="none" strike="noStrike" cap="none" normalizeH="0" baseline="0" dirty="0" smtClean="0">
                <a:ln>
                  <a:noFill/>
                </a:ln>
                <a:solidFill>
                  <a:srgbClr val="6699CC"/>
                </a:solidFill>
                <a:effectLst/>
                <a:latin typeface="Times New Roman" pitchFamily="18" charset="0"/>
                <a:ea typeface="Times New Roman" pitchFamily="18" charset="0"/>
                <a:cs typeface="Times New Roman" pitchFamily="18" charset="0"/>
              </a:rPr>
              <a:t>agenti atmosferici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non hanno potuto esercitare la loro azione erosiva per un periodo di tempo tale da modificarne l'aspetto, sono caratterizzate da cime </a:t>
            </a:r>
            <a:r>
              <a:rPr kumimoji="0" lang="it-IT" b="0" i="0" u="none" strike="noStrike" cap="none" normalizeH="0" baseline="0" dirty="0" smtClean="0">
                <a:ln>
                  <a:noFill/>
                </a:ln>
                <a:solidFill>
                  <a:srgbClr val="6699CC"/>
                </a:solidFill>
                <a:effectLst/>
                <a:latin typeface="Times New Roman" pitchFamily="18" charset="0"/>
                <a:ea typeface="Times New Roman" pitchFamily="18" charset="0"/>
                <a:cs typeface="Times New Roman" pitchFamily="18" charset="0"/>
              </a:rPr>
              <a:t>aguzze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versanti </a:t>
            </a:r>
            <a:r>
              <a:rPr kumimoji="0" lang="it-IT" b="0" i="0" u="none" strike="noStrike" cap="none" normalizeH="0" baseline="0" dirty="0" smtClean="0">
                <a:ln>
                  <a:noFill/>
                </a:ln>
                <a:solidFill>
                  <a:srgbClr val="6699CC"/>
                </a:solidFill>
                <a:effectLst/>
                <a:latin typeface="Times New Roman" pitchFamily="18" charset="0"/>
                <a:ea typeface="Times New Roman" pitchFamily="18" charset="0"/>
                <a:cs typeface="Times New Roman" pitchFamily="18" charset="0"/>
              </a:rPr>
              <a:t>aspri e scoscesi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altitudini </a:t>
            </a:r>
            <a:r>
              <a:rPr kumimoji="0" lang="it-IT" b="0" i="0" u="none" strike="noStrike" cap="none" normalizeH="0" baseline="0" dirty="0" smtClean="0">
                <a:ln>
                  <a:noFill/>
                </a:ln>
                <a:solidFill>
                  <a:srgbClr val="6699CC"/>
                </a:solidFill>
                <a:effectLst/>
                <a:latin typeface="Times New Roman" pitchFamily="18" charset="0"/>
                <a:ea typeface="Times New Roman" pitchFamily="18" charset="0"/>
                <a:cs typeface="Times New Roman" pitchFamily="18" charset="0"/>
              </a:rPr>
              <a:t>elevate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superiori anche a 4.000 metri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1214422"/>
            <a:ext cx="8686800" cy="3900494"/>
          </a:xfrm>
        </p:spPr>
        <p:txBody>
          <a:bodyPr>
            <a:normAutofit/>
          </a:bodyPr>
          <a:lstStyle/>
          <a:p>
            <a:pPr algn="ctr"/>
            <a:r>
              <a:rPr lang="it-IT" sz="6600" b="1" dirty="0" smtClean="0">
                <a:solidFill>
                  <a:srgbClr val="7030A0"/>
                </a:solidFill>
              </a:rPr>
              <a:t>I RILIEVI </a:t>
            </a:r>
            <a:br>
              <a:rPr lang="it-IT" sz="6600" b="1" dirty="0" smtClean="0">
                <a:solidFill>
                  <a:srgbClr val="7030A0"/>
                </a:solidFill>
              </a:rPr>
            </a:br>
            <a:r>
              <a:rPr lang="it-IT" sz="6600" b="1" dirty="0" smtClean="0">
                <a:solidFill>
                  <a:srgbClr val="7030A0"/>
                </a:solidFill>
              </a:rPr>
              <a:t>DELL’EUROPA</a:t>
            </a:r>
            <a:endParaRPr lang="it-IT" sz="6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a:ln>
            <a:solidFill>
              <a:schemeClr val="tx1"/>
            </a:solidFill>
          </a:ln>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come si caratterizza l'Europa dal punto di vista del rilievo [LEZIONE 1]</a:t>
            </a:r>
            <a:br>
              <a:rPr lang="it-IT" sz="1800" dirty="0" smtClean="0"/>
            </a:br>
            <a:r>
              <a:rPr lang="it-IT" sz="1800" dirty="0" smtClean="0"/>
              <a:t/>
            </a:r>
            <a:br>
              <a:rPr lang="it-IT" sz="1800" dirty="0" smtClean="0"/>
            </a:br>
            <a:r>
              <a:rPr lang="it-IT" sz="1800" dirty="0" smtClean="0"/>
              <a:t>2. quali sono gli aspetti del paesaggio montano [LEZIONE 2]</a:t>
            </a:r>
            <a:br>
              <a:rPr lang="it-IT" sz="1800" dirty="0" smtClean="0"/>
            </a:br>
            <a:r>
              <a:rPr lang="it-IT" sz="1800" dirty="0" smtClean="0"/>
              <a:t/>
            </a:r>
            <a:br>
              <a:rPr lang="it-IT" sz="1800" dirty="0" smtClean="0"/>
            </a:br>
            <a:r>
              <a:rPr lang="it-IT" sz="1800" dirty="0" smtClean="0"/>
              <a:t>3. quali caratteristiche hanno le montagne dell'Europa [LEZIONE 3]</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L’altitudine del territorio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214282" y="142852"/>
            <a:ext cx="7571066" cy="3837196"/>
          </a:xfrm>
          <a:prstGeom prst="rect">
            <a:avLst/>
          </a:prstGeom>
          <a:solidFill>
            <a:srgbClr val="FFFFFF"/>
          </a:solidFill>
          <a:ln w="9525">
            <a:noFill/>
            <a:miter lim="800000"/>
            <a:headEnd/>
            <a:tailEnd/>
          </a:ln>
        </p:spPr>
      </p:pic>
      <p:sp>
        <p:nvSpPr>
          <p:cNvPr id="1025" name="Rectangle 1"/>
          <p:cNvSpPr>
            <a:spLocks noChangeArrowheads="1"/>
          </p:cNvSpPr>
          <p:nvPr/>
        </p:nvSpPr>
        <p:spPr bwMode="auto">
          <a:xfrm>
            <a:off x="0" y="450057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Dopo aver osservato attentamente la carta geografica, prova a spiegare per quale motivo l'Europa, assieme all'Australia, è il continente con l'altitudine media più bassa.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14282"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
        <p:nvSpPr>
          <p:cNvPr id="1026" name="Rectangle 2"/>
          <p:cNvSpPr>
            <a:spLocks noChangeArrowheads="1"/>
          </p:cNvSpPr>
          <p:nvPr/>
        </p:nvSpPr>
        <p:spPr bwMode="auto">
          <a:xfrm>
            <a:off x="285720" y="5572140"/>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la maggior parte del suo territorio è occupato da pianure e da colline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214282" y="142852"/>
            <a:ext cx="6669842" cy="4124526"/>
          </a:xfrm>
          <a:prstGeom prst="rect">
            <a:avLst/>
          </a:prstGeom>
          <a:solidFill>
            <a:srgbClr val="FFFFFF"/>
          </a:solidFill>
          <a:ln w="9525">
            <a:noFill/>
            <a:miter lim="800000"/>
            <a:headEnd/>
            <a:tailEnd/>
          </a:ln>
        </p:spPr>
      </p:pic>
      <p:sp>
        <p:nvSpPr>
          <p:cNvPr id="23553" name="Rectangle 1"/>
          <p:cNvSpPr>
            <a:spLocks noChangeArrowheads="1"/>
          </p:cNvSpPr>
          <p:nvPr/>
        </p:nvSpPr>
        <p:spPr bwMode="auto">
          <a:xfrm>
            <a:off x="214282" y="4572008"/>
            <a:ext cx="8572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la carta fisica dell'Europa.</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punto di vista del rilievo, il continente può essere suddiviso in tre zone: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214282" y="5286388"/>
            <a:ext cx="85010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dalle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pianure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centro-settentrionale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poco elevate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meridionale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molto elevate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571472" y="928670"/>
            <a:ext cx="7946137" cy="5230368"/>
          </a:xfrm>
          <a:prstGeom prst="rect">
            <a:avLst/>
          </a:prstGeom>
          <a:solidFill>
            <a:srgbClr val="FFFFFF"/>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14282" y="1071546"/>
            <a:ext cx="8929718" cy="46130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guglia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massa rocciosa isolata e appuntita, spesso costituita da strati rocciosi quasi verticali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versante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fianco della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sella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passaggio attraverso una dorsale montuosa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vetta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cima più alta della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spartiacque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linea che separa le acque di due opposti versanti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catena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successione continua di montagne</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passo o valico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passaggio che mette in comunicazione due valli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corno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cima a forma di corno</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altopiano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territorio pianeggiante elevato sul livello del mare</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valle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terreno pianeggiante racchiuso tra due versanti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testata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parte alta di una valle sbarrata dalla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214282" y="142852"/>
            <a:ext cx="8786874" cy="646331"/>
          </a:xfrm>
          <a:prstGeom prst="rect">
            <a:avLst/>
          </a:prstGeom>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Il paesaggio montano è costituito da una serie di elementi. Prova ad individuarli inserendo negli spazi vuoti  della fig.3 i numeri corrispondenti alle definizioni elencate sotto.</a:t>
            </a:r>
            <a:endParaRPr lang="it-IT"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3</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Le montagne dell’Europa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2993</TotalTime>
  <Words>982</Words>
  <Application>Microsoft Office PowerPoint</Application>
  <PresentationFormat>Presentazione su schermo (4:3)</PresentationFormat>
  <Paragraphs>122</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Terra</vt:lpstr>
      <vt:lpstr>Diapositiva 1</vt:lpstr>
      <vt:lpstr>I RILIEVI  DELL’EUROPA</vt:lpstr>
      <vt:lpstr>In questo capitolo imparerai:      1. come si caratterizza l'Europa dal punto di vista del rilievo [LEZIONE 1]  2. quali sono gli aspetti del paesaggio montano [LEZIONE 2]  3. quali caratteristiche hanno le montagne dell'Europa [LEZIONE 3] </vt:lpstr>
      <vt:lpstr>     Lezione 1</vt:lpstr>
      <vt:lpstr>Diapositiva 5</vt:lpstr>
      <vt:lpstr>Diapositiva 6</vt:lpstr>
      <vt:lpstr>Diapositiva 7</vt:lpstr>
      <vt:lpstr>Diapositiva 8</vt:lpstr>
      <vt:lpstr>     Lezione 3</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331</cp:revision>
  <dcterms:created xsi:type="dcterms:W3CDTF">2021-02-01T13:54:03Z</dcterms:created>
  <dcterms:modified xsi:type="dcterms:W3CDTF">2022-02-02T22:17:12Z</dcterms:modified>
</cp:coreProperties>
</file>